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59" r:id="rId3"/>
    <p:sldId id="260" r:id="rId4"/>
    <p:sldId id="261" r:id="rId5"/>
    <p:sldId id="275" r:id="rId6"/>
    <p:sldId id="282" r:id="rId7"/>
    <p:sldId id="262" r:id="rId8"/>
    <p:sldId id="263" r:id="rId9"/>
    <p:sldId id="264" r:id="rId10"/>
    <p:sldId id="265" r:id="rId11"/>
    <p:sldId id="266" r:id="rId12"/>
    <p:sldId id="267" r:id="rId13"/>
    <p:sldId id="268" r:id="rId14"/>
    <p:sldId id="270" r:id="rId15"/>
    <p:sldId id="271" r:id="rId16"/>
    <p:sldId id="272" r:id="rId17"/>
    <p:sldId id="273" r:id="rId18"/>
    <p:sldId id="281" r:id="rId19"/>
    <p:sldId id="274" r:id="rId20"/>
    <p:sldId id="278" r:id="rId21"/>
    <p:sldId id="283" r:id="rId22"/>
    <p:sldId id="27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37"/>
  </p:normalViewPr>
  <p:slideViewPr>
    <p:cSldViewPr snapToGrid="0" snapToObjects="1">
      <p:cViewPr varScale="1">
        <p:scale>
          <a:sx n="95" d="100"/>
          <a:sy n="95" d="100"/>
        </p:scale>
        <p:origin x="154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A7B020-5FB9-AB42-AD76-5C505709097D}" type="datetimeFigureOut">
              <a:rPr lang="en-US" smtClean="0"/>
              <a:t>2/18/2019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A1FC96-399F-5A4D-95C4-C00A880B13C2}" type="slidenum">
              <a:rPr lang="en-US" smtClean="0"/>
              <a:t>‹#›</a:t>
            </a:fld>
            <a:endParaRPr lang="en-US"/>
          </a:p>
        </p:txBody>
      </p:sp>
    </p:spTree>
    <p:extLst>
      <p:ext uri="{BB962C8B-B14F-4D97-AF65-F5344CB8AC3E}">
        <p14:creationId xmlns:p14="http://schemas.microsoft.com/office/powerpoint/2010/main" val="3160435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Changed date</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C800EB-C2B1-4728-B32A-FFD69E606193}"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val="4048165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1D5600-623F-2D42-9CAD-95B6B270E3DA}"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1097533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D5600-623F-2D42-9CAD-95B6B270E3DA}"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2593245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D5600-623F-2D42-9CAD-95B6B270E3DA}"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25680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D5600-623F-2D42-9CAD-95B6B270E3DA}"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1244949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D5600-623F-2D42-9CAD-95B6B270E3DA}"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344591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1D5600-623F-2D42-9CAD-95B6B270E3DA}" type="datetimeFigureOut">
              <a:rPr lang="en-US" smtClean="0"/>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3036963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1D5600-623F-2D42-9CAD-95B6B270E3DA}" type="datetimeFigureOut">
              <a:rPr lang="en-US" smtClean="0"/>
              <a:t>2/18/2019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408377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1D5600-623F-2D42-9CAD-95B6B270E3DA}" type="datetimeFigureOut">
              <a:rPr lang="en-US" smtClean="0"/>
              <a:t>2/18/2019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3340284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D5600-623F-2D42-9CAD-95B6B270E3DA}" type="datetimeFigureOut">
              <a:rPr lang="en-US" smtClean="0"/>
              <a:t>2/18/2019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253659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D5600-623F-2D42-9CAD-95B6B270E3DA}" type="datetimeFigureOut">
              <a:rPr lang="en-US" smtClean="0"/>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104044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D5600-623F-2D42-9CAD-95B6B270E3DA}" type="datetimeFigureOut">
              <a:rPr lang="en-US" smtClean="0"/>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50031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D5600-623F-2D42-9CAD-95B6B270E3DA}" type="datetimeFigureOut">
              <a:rPr lang="en-US" smtClean="0"/>
              <a:t>2/18/2019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B03DD-26C6-634D-8606-ECE65BE9B2E7}" type="slidenum">
              <a:rPr lang="en-US" smtClean="0"/>
              <a:t>‹#›</a:t>
            </a:fld>
            <a:endParaRPr lang="en-US"/>
          </a:p>
        </p:txBody>
      </p:sp>
    </p:spTree>
    <p:extLst>
      <p:ext uri="{BB962C8B-B14F-4D97-AF65-F5344CB8AC3E}">
        <p14:creationId xmlns:p14="http://schemas.microsoft.com/office/powerpoint/2010/main" val="3091955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ahmadiyya.us/departments/Wasiyya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ctrTitle"/>
          </p:nvPr>
        </p:nvSpPr>
        <p:spPr>
          <a:xfrm>
            <a:off x="685800" y="1109663"/>
            <a:ext cx="7772400" cy="2387600"/>
          </a:xfrm>
        </p:spPr>
        <p:txBody>
          <a:bodyPr/>
          <a:lstStyle/>
          <a:p>
            <a:pPr eaLnBrk="1" hangingPunct="1"/>
            <a:r>
              <a:rPr lang="en-US" b="1" dirty="0"/>
              <a:t>Majlis Ansarullah</a:t>
            </a:r>
            <a:br>
              <a:rPr lang="en-US" b="1" dirty="0"/>
            </a:br>
            <a:r>
              <a:rPr lang="en-US" b="1" dirty="0"/>
              <a:t>Monthly Meeting</a:t>
            </a:r>
          </a:p>
        </p:txBody>
      </p:sp>
      <p:sp>
        <p:nvSpPr>
          <p:cNvPr id="20482" name="Subtitle 2"/>
          <p:cNvSpPr>
            <a:spLocks noGrp="1"/>
          </p:cNvSpPr>
          <p:nvPr>
            <p:ph type="subTitle" idx="1"/>
          </p:nvPr>
        </p:nvSpPr>
        <p:spPr/>
        <p:txBody>
          <a:bodyPr/>
          <a:lstStyle/>
          <a:p>
            <a:pPr eaLnBrk="1" hangingPunct="1"/>
            <a:r>
              <a:rPr lang="en-US" b="1" dirty="0"/>
              <a:t>March 2019</a:t>
            </a:r>
          </a:p>
        </p:txBody>
      </p:sp>
      <p:sp>
        <p:nvSpPr>
          <p:cNvPr id="20483" name="TextBox 3"/>
          <p:cNvSpPr txBox="1">
            <a:spLocks noChangeArrowheads="1"/>
          </p:cNvSpPr>
          <p:nvPr/>
        </p:nvSpPr>
        <p:spPr bwMode="auto">
          <a:xfrm>
            <a:off x="3622675" y="5716588"/>
            <a:ext cx="5521325" cy="461962"/>
          </a:xfrm>
          <a:prstGeom prst="rect">
            <a:avLst/>
          </a:prstGeom>
          <a:noFill/>
          <a:ln w="9525">
            <a:noFill/>
            <a:miter lim="800000"/>
            <a:headEnd/>
            <a:tailEnd/>
          </a:ln>
        </p:spPr>
        <p:txBody>
          <a:bodyPr>
            <a:spAutoFit/>
          </a:bodyPr>
          <a:lstStyle/>
          <a:p>
            <a:pPr algn="r"/>
            <a:r>
              <a:rPr lang="en-US" sz="1200">
                <a:latin typeface="Calibri" pitchFamily="34" charset="0"/>
              </a:rPr>
              <a:t>This slide deck contains images licensed for the purpose of this presentation only.  </a:t>
            </a:r>
          </a:p>
          <a:p>
            <a:pPr algn="r"/>
            <a:r>
              <a:rPr lang="en-US" sz="1200">
                <a:latin typeface="Calibri" pitchFamily="34" charset="0"/>
              </a:rPr>
              <a:t>No one is permitted to use the images for any other use, without prior permission.</a:t>
            </a:r>
          </a:p>
        </p:txBody>
      </p:sp>
    </p:spTree>
    <p:extLst>
      <p:ext uri="{BB962C8B-B14F-4D97-AF65-F5344CB8AC3E}">
        <p14:creationId xmlns:p14="http://schemas.microsoft.com/office/powerpoint/2010/main" val="2286823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070443" y="402715"/>
            <a:ext cx="1947769"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Scenario 1</a:t>
            </a:r>
          </a:p>
        </p:txBody>
      </p:sp>
      <p:sp>
        <p:nvSpPr>
          <p:cNvPr id="6" name="Content Placeholder 5"/>
          <p:cNvSpPr>
            <a:spLocks noGrp="1"/>
          </p:cNvSpPr>
          <p:nvPr>
            <p:ph idx="1"/>
          </p:nvPr>
        </p:nvSpPr>
        <p:spPr>
          <a:xfrm>
            <a:off x="317082" y="1363717"/>
            <a:ext cx="4752306" cy="4525963"/>
          </a:xfrm>
        </p:spPr>
        <p:txBody>
          <a:bodyPr>
            <a:normAutofit fontScale="92500" lnSpcReduction="10000"/>
          </a:bodyPr>
          <a:lstStyle/>
          <a:p>
            <a:pPr marL="0" indent="0">
              <a:buNone/>
            </a:pPr>
            <a:r>
              <a:rPr kumimoji="1" lang="en-US" altLang="ja-JP" dirty="0"/>
              <a:t>A Nasir has been living in America for several years. His elderly parents have now moved from Pakistan and started to live with him. His family had to make several adjustments in their lifestyle. One day his wife was a bit upset by the comments made by his mother.</a:t>
            </a:r>
            <a:endParaRPr kumimoji="1" lang="ja-JP" altLang="en-US" dirty="0"/>
          </a:p>
        </p:txBody>
      </p:sp>
      <p:pic>
        <p:nvPicPr>
          <p:cNvPr id="4" name="Picture 3">
            <a:extLst>
              <a:ext uri="{FF2B5EF4-FFF2-40B4-BE49-F238E27FC236}">
                <a16:creationId xmlns:a16="http://schemas.microsoft.com/office/drawing/2014/main" id="{5DAF20DC-DB65-D34E-8FFB-7A9B52E91761}"/>
              </a:ext>
            </a:extLst>
          </p:cNvPr>
          <p:cNvPicPr>
            <a:picLocks noChangeAspect="1"/>
          </p:cNvPicPr>
          <p:nvPr/>
        </p:nvPicPr>
        <p:blipFill>
          <a:blip r:embed="rId2"/>
          <a:stretch>
            <a:fillRect/>
          </a:stretch>
        </p:blipFill>
        <p:spPr>
          <a:xfrm>
            <a:off x="5069388" y="1114424"/>
            <a:ext cx="3757530" cy="4960565"/>
          </a:xfrm>
          <a:prstGeom prst="rect">
            <a:avLst/>
          </a:prstGeom>
        </p:spPr>
      </p:pic>
    </p:spTree>
    <p:extLst>
      <p:ext uri="{BB962C8B-B14F-4D97-AF65-F5344CB8AC3E}">
        <p14:creationId xmlns:p14="http://schemas.microsoft.com/office/powerpoint/2010/main" val="631001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4096559" y="402715"/>
            <a:ext cx="4526752"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How would you respond?</a:t>
            </a:r>
          </a:p>
        </p:txBody>
      </p:sp>
      <p:sp>
        <p:nvSpPr>
          <p:cNvPr id="4" name="Content Placeholder 3"/>
          <p:cNvSpPr>
            <a:spLocks noGrp="1"/>
          </p:cNvSpPr>
          <p:nvPr>
            <p:ph idx="1"/>
          </p:nvPr>
        </p:nvSpPr>
        <p:spPr>
          <a:xfrm>
            <a:off x="457200" y="1483784"/>
            <a:ext cx="8229600" cy="4525963"/>
          </a:xfrm>
        </p:spPr>
        <p:txBody>
          <a:bodyPr>
            <a:normAutofit fontScale="92500" lnSpcReduction="10000"/>
          </a:bodyPr>
          <a:lstStyle/>
          <a:p>
            <a:pPr marL="514350" indent="-514350">
              <a:buFont typeface="+mj-lt"/>
              <a:buAutoNum type="arabicPeriod"/>
            </a:pPr>
            <a:r>
              <a:rPr kumimoji="1" lang="en-US" altLang="ja-JP" dirty="0"/>
              <a:t>The Nasir needs to talk to his mother that as she is now living with his wife, she has to be careful how she speaks.</a:t>
            </a:r>
          </a:p>
          <a:p>
            <a:pPr marL="514350" indent="-514350">
              <a:buFont typeface="+mj-lt"/>
              <a:buAutoNum type="arabicPeriod"/>
            </a:pPr>
            <a:r>
              <a:rPr kumimoji="1" lang="en-US" altLang="ja-JP" dirty="0"/>
              <a:t>The Nasir needs to talk to his wife that she has to show complete obedience and restraint at all costs.</a:t>
            </a:r>
          </a:p>
          <a:p>
            <a:pPr marL="514350" indent="-514350">
              <a:buFont typeface="+mj-lt"/>
              <a:buAutoNum type="arabicPeriod"/>
            </a:pPr>
            <a:r>
              <a:rPr kumimoji="1" lang="en-US" altLang="ja-JP" dirty="0"/>
              <a:t>The Nasir needs to </a:t>
            </a:r>
            <a:r>
              <a:rPr kumimoji="1" lang="en-US" altLang="ja-JP"/>
              <a:t>sit with his </a:t>
            </a:r>
            <a:r>
              <a:rPr kumimoji="1" lang="en-US" altLang="ja-JP" dirty="0"/>
              <a:t>wife and mother together and talk about what was said and try to resolve the matter.</a:t>
            </a:r>
          </a:p>
          <a:p>
            <a:pPr marL="514350" indent="-514350">
              <a:buFont typeface="+mj-lt"/>
              <a:buAutoNum type="arabicPeriod"/>
            </a:pPr>
            <a:r>
              <a:rPr kumimoji="1" lang="en-US" altLang="ja-JP" dirty="0"/>
              <a:t>Any other response?</a:t>
            </a:r>
            <a:endParaRPr kumimoji="1" lang="ja-JP" altLang="en-US" dirty="0"/>
          </a:p>
        </p:txBody>
      </p:sp>
    </p:spTree>
    <p:extLst>
      <p:ext uri="{BB962C8B-B14F-4D97-AF65-F5344CB8AC3E}">
        <p14:creationId xmlns:p14="http://schemas.microsoft.com/office/powerpoint/2010/main" val="1520241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334520" y="402715"/>
            <a:ext cx="5936049" cy="5539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dirty="0">
                <a:solidFill>
                  <a:schemeClr val="bg1"/>
                </a:solidFill>
              </a:rPr>
              <a:t>How would your response change if?</a:t>
            </a:r>
          </a:p>
        </p:txBody>
      </p:sp>
      <p:sp>
        <p:nvSpPr>
          <p:cNvPr id="2" name="Content Placeholder 1"/>
          <p:cNvSpPr>
            <a:spLocks noGrp="1"/>
          </p:cNvSpPr>
          <p:nvPr>
            <p:ph idx="1"/>
          </p:nvPr>
        </p:nvSpPr>
        <p:spPr/>
        <p:txBody>
          <a:bodyPr>
            <a:normAutofit/>
          </a:bodyPr>
          <a:lstStyle/>
          <a:p>
            <a:pPr marL="0" indent="0">
              <a:buNone/>
            </a:pPr>
            <a:r>
              <a:rPr kumimoji="1" lang="en-US" altLang="ja-JP" sz="3000" dirty="0"/>
              <a:t>(Consider each separately.)</a:t>
            </a:r>
          </a:p>
          <a:p>
            <a:pPr marL="0" indent="0">
              <a:buNone/>
            </a:pPr>
            <a:endParaRPr kumimoji="1" lang="en-US" altLang="ja-JP" sz="1400" dirty="0"/>
          </a:p>
          <a:p>
            <a:pPr marL="0" indent="0">
              <a:buNone/>
            </a:pPr>
            <a:r>
              <a:rPr kumimoji="1" lang="en-US" altLang="ja-JP" sz="3000" dirty="0"/>
              <a:t>… The Nasir had been a bit impatient when his 	wife’s parents visited a few months ago.</a:t>
            </a:r>
          </a:p>
          <a:p>
            <a:pPr marL="0" indent="0">
              <a:buNone/>
            </a:pPr>
            <a:r>
              <a:rPr kumimoji="1" lang="en-US" altLang="ja-JP" sz="3000" dirty="0"/>
              <a:t>… The Nasir is going through financial 	difficulties.</a:t>
            </a:r>
          </a:p>
          <a:p>
            <a:pPr marL="0" indent="0">
              <a:buNone/>
            </a:pPr>
            <a:r>
              <a:rPr kumimoji="1" lang="en-US" altLang="ja-JP" sz="3000" dirty="0"/>
              <a:t>… The parents have several health issues which 	require almost full-time care.</a:t>
            </a:r>
          </a:p>
          <a:p>
            <a:pPr marL="0" indent="0">
              <a:buNone/>
            </a:pPr>
            <a:r>
              <a:rPr kumimoji="1" lang="en-US" altLang="ja-JP" sz="3000" dirty="0"/>
              <a:t>… The parents are healthy and can take care of 	themselves.</a:t>
            </a:r>
            <a:endParaRPr kumimoji="1" lang="ja-JP" altLang="en-US" sz="3000" dirty="0"/>
          </a:p>
        </p:txBody>
      </p:sp>
    </p:spTree>
    <p:extLst>
      <p:ext uri="{BB962C8B-B14F-4D97-AF65-F5344CB8AC3E}">
        <p14:creationId xmlns:p14="http://schemas.microsoft.com/office/powerpoint/2010/main" val="2318150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736727" y="445597"/>
            <a:ext cx="5270193"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Guidance from Friday Sermon</a:t>
            </a:r>
          </a:p>
        </p:txBody>
      </p:sp>
      <p:sp>
        <p:nvSpPr>
          <p:cNvPr id="4" name="Title 3"/>
          <p:cNvSpPr>
            <a:spLocks noGrp="1"/>
          </p:cNvSpPr>
          <p:nvPr>
            <p:ph type="title"/>
          </p:nvPr>
        </p:nvSpPr>
        <p:spPr>
          <a:xfrm>
            <a:off x="174168" y="1187355"/>
            <a:ext cx="8952020" cy="4981433"/>
          </a:xfrm>
        </p:spPr>
        <p:txBody>
          <a:bodyPr anchor="t">
            <a:noAutofit/>
          </a:bodyPr>
          <a:lstStyle/>
          <a:p>
            <a:pPr algn="l">
              <a:spcBef>
                <a:spcPts val="0"/>
              </a:spcBef>
              <a:defRPr/>
            </a:pPr>
            <a:r>
              <a:rPr lang="en-US" sz="2000" dirty="0">
                <a:latin typeface="+mn-lt"/>
                <a:cs typeface="Arial" panose="020B0604020202020204" pitchFamily="34" charset="0"/>
              </a:rPr>
              <a:t>	In the recited verse, it has been mentioned that worship none but Him who sent you in this world and before sending you, took care of your various needs and made arrangements for them. By worshiping Him, you will be a recipient of His blessings. The most significant of His blessings is that He gave parents who nourished you, served you tremendously in your childhood, stayed awake during the night and embraced you. During your sickness and restlessness, your mother spent her nights in unrest and agony, sacrificed her own sleep, and cleaned your filth... </a:t>
            </a:r>
            <a:br>
              <a:rPr lang="en-US" sz="2000" dirty="0">
                <a:latin typeface="+mn-lt"/>
                <a:cs typeface="Arial" panose="020B0604020202020204" pitchFamily="34" charset="0"/>
              </a:rPr>
            </a:br>
            <a:r>
              <a:rPr lang="en-US" sz="2000" dirty="0">
                <a:latin typeface="+mn-lt"/>
                <a:cs typeface="Arial" panose="020B0604020202020204" pitchFamily="34" charset="0"/>
              </a:rPr>
              <a:t>	So, today if they need your help, do not walk away, do not establish your own world, do not deride them…Those living here, having western thought process, write that they can’t serve their parents, consider them as a drag and write that Jama’at should open such centers for the elderly where they can be admitted because we have to work, our wives have to work, children go to school and when they come back, they are disturbed by the elderly parents and that’s why it is difficult to take care of them. Have some fear of God. The Qur’an advises to respect them, revere them and lower the wings of mercy on them in this age. Just like in your childhood they endured all difficulties and kept you under their wings.</a:t>
            </a:r>
          </a:p>
        </p:txBody>
      </p:sp>
    </p:spTree>
    <p:extLst>
      <p:ext uri="{BB962C8B-B14F-4D97-AF65-F5344CB8AC3E}">
        <p14:creationId xmlns:p14="http://schemas.microsoft.com/office/powerpoint/2010/main" val="2942075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313643" y="402715"/>
            <a:ext cx="1947769"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Scenario 2</a:t>
            </a:r>
          </a:p>
        </p:txBody>
      </p:sp>
      <p:sp>
        <p:nvSpPr>
          <p:cNvPr id="7" name="Content Placeholder 6"/>
          <p:cNvSpPr>
            <a:spLocks noGrp="1"/>
          </p:cNvSpPr>
          <p:nvPr>
            <p:ph idx="1"/>
          </p:nvPr>
        </p:nvSpPr>
        <p:spPr>
          <a:xfrm>
            <a:off x="315974" y="1442545"/>
            <a:ext cx="4203113" cy="4525963"/>
          </a:xfrm>
        </p:spPr>
        <p:txBody>
          <a:bodyPr>
            <a:normAutofit fontScale="85000" lnSpcReduction="20000"/>
          </a:bodyPr>
          <a:lstStyle/>
          <a:p>
            <a:pPr marL="0" indent="0">
              <a:buNone/>
            </a:pPr>
            <a:r>
              <a:rPr kumimoji="1" lang="en-US" altLang="ja-JP" dirty="0"/>
              <a:t>A Nasir’s father passed away recently. During the terminal illness, the Nasir had to pay large sums of money for his healthcare. With the grace of Allah, he was a Musi. However, he had not paid his Wasiyyat on the property. After his death, there was a lot of discussion amongst the family members as to how to distribute his wealth. </a:t>
            </a:r>
            <a:endParaRPr kumimoji="1" lang="ja-JP" altLang="en-US" dirty="0"/>
          </a:p>
        </p:txBody>
      </p:sp>
      <p:pic>
        <p:nvPicPr>
          <p:cNvPr id="3" name="Picture 2" descr="Inlaws.jpg.pdf"/>
          <p:cNvPicPr>
            <a:picLocks noChangeAspect="1"/>
          </p:cNvPicPr>
          <p:nvPr/>
        </p:nvPicPr>
        <p:blipFill rotWithShape="1">
          <a:blip r:embed="rId2">
            <a:extLst>
              <a:ext uri="{28A0092B-C50C-407E-A947-70E740481C1C}">
                <a14:useLocalDpi xmlns:a14="http://schemas.microsoft.com/office/drawing/2010/main" val="0"/>
              </a:ext>
            </a:extLst>
          </a:blip>
          <a:srcRect l="2097" t="5067" r="6739" b="-5386"/>
          <a:stretch/>
        </p:blipFill>
        <p:spPr>
          <a:xfrm>
            <a:off x="4423698" y="1088377"/>
            <a:ext cx="4434788" cy="4880131"/>
          </a:xfrm>
          <a:prstGeom prst="rect">
            <a:avLst/>
          </a:prstGeom>
          <a:scene3d>
            <a:camera prst="orthographicFront">
              <a:rot lat="0" lon="0" rev="16200000"/>
            </a:camera>
            <a:lightRig rig="threePt" dir="t"/>
          </a:scene3d>
        </p:spPr>
      </p:pic>
    </p:spTree>
    <p:extLst>
      <p:ext uri="{BB962C8B-B14F-4D97-AF65-F5344CB8AC3E}">
        <p14:creationId xmlns:p14="http://schemas.microsoft.com/office/powerpoint/2010/main" val="2318150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482725" y="435013"/>
            <a:ext cx="4526752"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How would you respond?</a:t>
            </a:r>
          </a:p>
        </p:txBody>
      </p:sp>
      <p:sp>
        <p:nvSpPr>
          <p:cNvPr id="2" name="TextBox 1">
            <a:extLst>
              <a:ext uri="{FF2B5EF4-FFF2-40B4-BE49-F238E27FC236}">
                <a16:creationId xmlns:a16="http://schemas.microsoft.com/office/drawing/2014/main" id="{A426EEA4-B192-9042-B4B8-E4E924DE8568}"/>
              </a:ext>
            </a:extLst>
          </p:cNvPr>
          <p:cNvSpPr txBox="1"/>
          <p:nvPr/>
        </p:nvSpPr>
        <p:spPr>
          <a:xfrm>
            <a:off x="658368" y="1389888"/>
            <a:ext cx="8119872" cy="4154984"/>
          </a:xfrm>
          <a:prstGeom prst="rect">
            <a:avLst/>
          </a:prstGeom>
          <a:noFill/>
        </p:spPr>
        <p:txBody>
          <a:bodyPr wrap="square" rtlCol="0">
            <a:spAutoFit/>
          </a:bodyPr>
          <a:lstStyle/>
          <a:p>
            <a:r>
              <a:rPr lang="en-US" sz="2400" dirty="0"/>
              <a:t>(Pick the right order.)</a:t>
            </a:r>
          </a:p>
          <a:p>
            <a:endParaRPr lang="en-US" sz="2400" dirty="0"/>
          </a:p>
          <a:p>
            <a:pPr marL="342900" indent="-342900">
              <a:buAutoNum type="arabicPeriod"/>
            </a:pPr>
            <a:r>
              <a:rPr lang="en-US" sz="2400" dirty="0"/>
              <a:t>Divide up the property amongst the heirs per the Holy Qur’an.</a:t>
            </a:r>
          </a:p>
          <a:p>
            <a:pPr marL="342900" indent="-342900">
              <a:buAutoNum type="arabicPeriod"/>
            </a:pPr>
            <a:r>
              <a:rPr lang="en-US" sz="2400" dirty="0"/>
              <a:t>Pay 1/10</a:t>
            </a:r>
            <a:r>
              <a:rPr lang="en-US" sz="2400" baseline="30000" dirty="0"/>
              <a:t>th</a:t>
            </a:r>
            <a:r>
              <a:rPr lang="en-US" sz="2400" dirty="0"/>
              <a:t> of the property to the Jama’at per the Wasiyyat.</a:t>
            </a:r>
          </a:p>
          <a:p>
            <a:pPr marL="342900" indent="-342900">
              <a:buAutoNum type="arabicPeriod"/>
            </a:pPr>
            <a:r>
              <a:rPr lang="en-US" sz="2400" dirty="0"/>
              <a:t>Pay off the father’s debts, like medical payments and any other loans.</a:t>
            </a:r>
          </a:p>
          <a:p>
            <a:pPr marL="342900" indent="-342900">
              <a:buAutoNum type="arabicPeriod"/>
            </a:pPr>
            <a:r>
              <a:rPr lang="en-US" sz="2400" dirty="0"/>
              <a:t>Pay off the father’s funeral-related expenses.</a:t>
            </a:r>
          </a:p>
          <a:p>
            <a:pPr marL="342900" indent="-342900">
              <a:buAutoNum type="arabicPeriod"/>
            </a:pPr>
            <a:r>
              <a:rPr lang="en-US" sz="2400" dirty="0"/>
              <a:t>Reimburse himself for any expenses or debt related to the care of his father.</a:t>
            </a:r>
          </a:p>
          <a:p>
            <a:pPr marL="342900" indent="-342900">
              <a:buAutoNum type="arabicPeriod"/>
            </a:pPr>
            <a:r>
              <a:rPr lang="en-US" sz="2400" dirty="0"/>
              <a:t>Pay the father’s unpaid dowry to the mother.</a:t>
            </a:r>
          </a:p>
        </p:txBody>
      </p:sp>
    </p:spTree>
    <p:extLst>
      <p:ext uri="{BB962C8B-B14F-4D97-AF65-F5344CB8AC3E}">
        <p14:creationId xmlns:p14="http://schemas.microsoft.com/office/powerpoint/2010/main" val="2734388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365977" y="405955"/>
            <a:ext cx="6057620" cy="5539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900" b="1" dirty="0">
                <a:solidFill>
                  <a:schemeClr val="bg1"/>
                </a:solidFill>
              </a:rPr>
              <a:t>How would your response change if?</a:t>
            </a:r>
          </a:p>
        </p:txBody>
      </p:sp>
      <p:sp>
        <p:nvSpPr>
          <p:cNvPr id="2" name="Content Placeholder 1"/>
          <p:cNvSpPr>
            <a:spLocks noGrp="1"/>
          </p:cNvSpPr>
          <p:nvPr>
            <p:ph idx="1"/>
          </p:nvPr>
        </p:nvSpPr>
        <p:spPr/>
        <p:txBody>
          <a:bodyPr/>
          <a:lstStyle/>
          <a:p>
            <a:pPr marL="0" indent="0">
              <a:buNone/>
            </a:pPr>
            <a:r>
              <a:rPr kumimoji="1" lang="en-US" altLang="ja-JP" dirty="0"/>
              <a:t>(Consider each separately.)</a:t>
            </a:r>
          </a:p>
          <a:p>
            <a:pPr marL="0" indent="0">
              <a:buNone/>
            </a:pPr>
            <a:endParaRPr kumimoji="1" lang="en-US" altLang="ja-JP" sz="1400" dirty="0"/>
          </a:p>
          <a:p>
            <a:pPr marL="0" indent="0">
              <a:buNone/>
            </a:pPr>
            <a:r>
              <a:rPr kumimoji="1" lang="en-US" altLang="ja-JP" dirty="0"/>
              <a:t>… The mother is deceased.</a:t>
            </a:r>
          </a:p>
          <a:p>
            <a:pPr marL="0" indent="0">
              <a:buNone/>
            </a:pPr>
            <a:r>
              <a:rPr kumimoji="1" lang="en-US" altLang="ja-JP" dirty="0"/>
              <a:t>… Some of the heirs are non-Ahmadi.</a:t>
            </a:r>
          </a:p>
          <a:p>
            <a:pPr marL="0" indent="0">
              <a:buNone/>
            </a:pPr>
            <a:r>
              <a:rPr kumimoji="1" lang="en-US" altLang="ja-JP" dirty="0"/>
              <a:t>… His father had pledged for 1/3</a:t>
            </a:r>
            <a:r>
              <a:rPr kumimoji="1" lang="en-US" altLang="ja-JP" baseline="30000" dirty="0"/>
              <a:t>rd</a:t>
            </a:r>
            <a:r>
              <a:rPr kumimoji="1" lang="en-US" altLang="ja-JP" dirty="0"/>
              <a:t> of his 	property in Wasiyyat.</a:t>
            </a:r>
          </a:p>
          <a:p>
            <a:pPr marL="0" indent="0">
              <a:buNone/>
            </a:pPr>
            <a:r>
              <a:rPr kumimoji="1" lang="en-US" altLang="ja-JP" dirty="0"/>
              <a:t>… The property where the Nasir lives with his 	family will need to be sold.</a:t>
            </a:r>
            <a:endParaRPr kumimoji="1" lang="ja-JP" altLang="en-US" dirty="0"/>
          </a:p>
        </p:txBody>
      </p:sp>
    </p:spTree>
    <p:extLst>
      <p:ext uri="{BB962C8B-B14F-4D97-AF65-F5344CB8AC3E}">
        <p14:creationId xmlns:p14="http://schemas.microsoft.com/office/powerpoint/2010/main" val="2318150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460232" y="402715"/>
            <a:ext cx="5270193"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Guidance from Friday Sermon</a:t>
            </a:r>
          </a:p>
        </p:txBody>
      </p:sp>
      <p:sp>
        <p:nvSpPr>
          <p:cNvPr id="6" name="Rectangle 5"/>
          <p:cNvSpPr/>
          <p:nvPr/>
        </p:nvSpPr>
        <p:spPr>
          <a:xfrm>
            <a:off x="201880" y="1432144"/>
            <a:ext cx="8680861" cy="4524316"/>
          </a:xfrm>
          <a:prstGeom prst="rect">
            <a:avLst/>
          </a:prstGeom>
        </p:spPr>
        <p:txBody>
          <a:bodyPr wrap="square">
            <a:spAutoFit/>
          </a:bodyPr>
          <a:lstStyle/>
          <a:p>
            <a:r>
              <a:rPr lang="en-US" dirty="0"/>
              <a:t>	Hazrat Abu O Sayed </a:t>
            </a:r>
            <a:r>
              <a:rPr lang="en-US" dirty="0" err="1"/>
              <a:t>Assaidi</a:t>
            </a:r>
            <a:r>
              <a:rPr lang="en-US" dirty="0"/>
              <a:t> says that we were in company of the Holy Prophet </a:t>
            </a:r>
            <a:r>
              <a:rPr lang="en-US" sz="1600" dirty="0"/>
              <a:t>(peace and blessings of Allah be on him)</a:t>
            </a:r>
            <a:r>
              <a:rPr lang="en-US" dirty="0"/>
              <a:t> that a person of Bani Salma came and asked O’ Prophet of Allah </a:t>
            </a:r>
            <a:r>
              <a:rPr lang="en-US" altLang="ja-JP" sz="1600" dirty="0"/>
              <a:t>(peace and blessings of Allah be on him) </a:t>
            </a:r>
            <a:r>
              <a:rPr lang="en-US" dirty="0"/>
              <a:t>is there any good deeds one can perform for the parents after their death? The Holy Prophet </a:t>
            </a:r>
            <a:r>
              <a:rPr lang="en-US" altLang="ja-JP" sz="1600" dirty="0"/>
              <a:t>(peace and blessings of Allah be on him) </a:t>
            </a:r>
            <a:r>
              <a:rPr lang="en-US" dirty="0"/>
              <a:t>responded, why not? You can pray for them, seeking forgiveness for them, you can fulfill any pledges they had made with people, treat their relatives with same kindness and benevolence as they used to in their life. Treat their friends with respect and regard… 	Sometimes issues arise when some Mūṣiyān (those who have performed Waṣiyyat) pass away. Those poor souls pass away while they had done Waṣiyyat for 1/</a:t>
            </a:r>
            <a:r>
              <a:rPr lang="en-US" baseline="30000" dirty="0"/>
              <a:t>10th</a:t>
            </a:r>
            <a:r>
              <a:rPr lang="en-US" dirty="0"/>
              <a:t> of their property. But for several years their children and their heirs do not pay their Waṣiyyat and in some instances completely deny, saying that they don’t have the capability to do so. As if they have no regard for the pledges of their parents; they are not respectful of the Waṣiyyat of their parents. They are profiting from the property of their parents but have no regard for their pledges, which have to be paid from their (parents’) property. In fact, the children do not own 1/</a:t>
            </a:r>
            <a:r>
              <a:rPr lang="en-US" baseline="30000" dirty="0"/>
              <a:t>10th</a:t>
            </a:r>
            <a:r>
              <a:rPr lang="en-US" dirty="0"/>
              <a:t> of that property anyway. Parents have already done Waṣiyyat on that. Thus, they are not even giving back which does not belong to them…</a:t>
            </a:r>
          </a:p>
        </p:txBody>
      </p:sp>
    </p:spTree>
    <p:extLst>
      <p:ext uri="{BB962C8B-B14F-4D97-AF65-F5344CB8AC3E}">
        <p14:creationId xmlns:p14="http://schemas.microsoft.com/office/powerpoint/2010/main" val="2241935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584433" y="406009"/>
            <a:ext cx="5233599"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chemeClr val="bg1"/>
                </a:solidFill>
              </a:rPr>
              <a:t>What to discuss with your family?</a:t>
            </a:r>
          </a:p>
        </p:txBody>
      </p:sp>
      <p:sp>
        <p:nvSpPr>
          <p:cNvPr id="7" name="TextBox 6"/>
          <p:cNvSpPr txBox="1">
            <a:spLocks noChangeArrowheads="1"/>
          </p:cNvSpPr>
          <p:nvPr/>
        </p:nvSpPr>
        <p:spPr bwMode="auto">
          <a:xfrm>
            <a:off x="621475" y="5158925"/>
            <a:ext cx="7727950" cy="1015663"/>
          </a:xfrm>
          <a:prstGeom prst="rect">
            <a:avLst/>
          </a:prstGeom>
          <a:noFill/>
          <a:ln w="9525">
            <a:noFill/>
            <a:miter lim="800000"/>
            <a:headEnd/>
            <a:tailEnd/>
          </a:ln>
        </p:spPr>
        <p:txBody>
          <a:bodyPr>
            <a:spAutoFit/>
          </a:bodyPr>
          <a:lstStyle/>
          <a:p>
            <a:r>
              <a:rPr lang="en-US" sz="2000" b="1" dirty="0">
                <a:solidFill>
                  <a:srgbClr val="FF0000"/>
                </a:solidFill>
                <a:latin typeface="Calibri" pitchFamily="34" charset="0"/>
              </a:rPr>
              <a:t>Tips to engage youth in conversation: </a:t>
            </a:r>
            <a:r>
              <a:rPr lang="en-US" sz="2000" b="1" dirty="0">
                <a:latin typeface="Calibri" pitchFamily="34" charset="0"/>
              </a:rPr>
              <a:t>(1) Give them more talking time, and (2) use examples from Huzur’s </a:t>
            </a:r>
            <a:r>
              <a:rPr lang="en-US" sz="1600" b="1" dirty="0">
                <a:latin typeface="Calibri" pitchFamily="34" charset="0"/>
              </a:rPr>
              <a:t>(may Allah be his helper) </a:t>
            </a:r>
            <a:r>
              <a:rPr lang="en-US" sz="2000" b="1" dirty="0">
                <a:latin typeface="Calibri" pitchFamily="34" charset="0"/>
              </a:rPr>
              <a:t>sermon to make a point.</a:t>
            </a:r>
          </a:p>
        </p:txBody>
      </p:sp>
      <p:sp>
        <p:nvSpPr>
          <p:cNvPr id="6" name="Content Placeholder 5"/>
          <p:cNvSpPr>
            <a:spLocks noGrp="1"/>
          </p:cNvSpPr>
          <p:nvPr>
            <p:ph idx="1"/>
          </p:nvPr>
        </p:nvSpPr>
        <p:spPr/>
        <p:txBody>
          <a:bodyPr/>
          <a:lstStyle/>
          <a:p>
            <a:r>
              <a:rPr kumimoji="1" lang="en-US" altLang="ja-JP" dirty="0"/>
              <a:t>The responsibilities of children towards their parents.</a:t>
            </a:r>
          </a:p>
          <a:p>
            <a:r>
              <a:rPr kumimoji="1" lang="en-US" altLang="ja-JP" dirty="0"/>
              <a:t>How the elderly become “childlike” and require extra care and love.</a:t>
            </a:r>
          </a:p>
          <a:p>
            <a:r>
              <a:rPr kumimoji="1" lang="en-US" altLang="ja-JP" dirty="0"/>
              <a:t>How can the whole family practically fulfill their responsibilities towards their parents?</a:t>
            </a:r>
            <a:endParaRPr kumimoji="1" lang="ja-JP" altLang="en-US" dirty="0"/>
          </a:p>
        </p:txBody>
      </p:sp>
    </p:spTree>
    <p:extLst>
      <p:ext uri="{BB962C8B-B14F-4D97-AF65-F5344CB8AC3E}">
        <p14:creationId xmlns:p14="http://schemas.microsoft.com/office/powerpoint/2010/main" val="3496692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78460" y="374379"/>
            <a:ext cx="1931747" cy="646331"/>
          </a:xfrm>
          <a:prstGeom prst="rect">
            <a:avLst/>
          </a:prstGeom>
          <a:noFill/>
        </p:spPr>
        <p:txBody>
          <a:bodyPr wrap="none" rtlCol="0">
            <a:spAutoFit/>
          </a:bodyPr>
          <a:lstStyle/>
          <a:p>
            <a:r>
              <a:rPr lang="en-US" sz="3600" b="1">
                <a:solidFill>
                  <a:schemeClr val="bg1"/>
                </a:solidFill>
              </a:rPr>
              <a:t>To-do </a:t>
            </a:r>
            <a:r>
              <a:rPr lang="en-US" sz="3600" b="1" dirty="0">
                <a:solidFill>
                  <a:schemeClr val="bg1"/>
                </a:solidFill>
              </a:rPr>
              <a:t>list</a:t>
            </a:r>
          </a:p>
        </p:txBody>
      </p:sp>
      <p:sp>
        <p:nvSpPr>
          <p:cNvPr id="2" name="Content Placeholder 1"/>
          <p:cNvSpPr>
            <a:spLocks noGrp="1"/>
          </p:cNvSpPr>
          <p:nvPr>
            <p:ph idx="1"/>
          </p:nvPr>
        </p:nvSpPr>
        <p:spPr/>
        <p:txBody>
          <a:bodyPr>
            <a:normAutofit fontScale="92500" lnSpcReduction="10000"/>
          </a:bodyPr>
          <a:lstStyle/>
          <a:p>
            <a:r>
              <a:rPr kumimoji="1" lang="en-US" altLang="ja-JP" dirty="0"/>
              <a:t>Have a frank discussion with your wife about the rights of parents and pledge that both of you will show love, obedience and respect to parents of both sides.</a:t>
            </a:r>
          </a:p>
          <a:p>
            <a:r>
              <a:rPr kumimoji="1" lang="en-US" altLang="ja-JP" dirty="0"/>
              <a:t>Have a frank discussion with your wife that you two need to be compassionate and forgiving towards your children and their spouses.</a:t>
            </a:r>
          </a:p>
          <a:p>
            <a:r>
              <a:rPr kumimoji="1" lang="en-US" altLang="ja-JP" dirty="0"/>
              <a:t>Review the rules of Wasiyyat and the responsibilities of the heirs in relation to the pledges of their parents at </a:t>
            </a:r>
            <a:r>
              <a:rPr kumimoji="1" lang="en-US" altLang="ja-JP" sz="1900" dirty="0">
                <a:hlinkClick r:id="rId2"/>
              </a:rPr>
              <a:t>ahmadiyya.us/departments/</a:t>
            </a:r>
            <a:r>
              <a:rPr kumimoji="1" lang="en-US" altLang="ja-JP" sz="1900" dirty="0" err="1">
                <a:hlinkClick r:id="rId2"/>
              </a:rPr>
              <a:t>Wasiyyat</a:t>
            </a:r>
            <a:r>
              <a:rPr kumimoji="1" lang="en-US" altLang="ja-JP" sz="2000" dirty="0"/>
              <a:t>.</a:t>
            </a:r>
            <a:endParaRPr kumimoji="1" lang="ja-JP" altLang="en-US" sz="2600" dirty="0"/>
          </a:p>
        </p:txBody>
      </p:sp>
    </p:spTree>
    <p:extLst>
      <p:ext uri="{BB962C8B-B14F-4D97-AF65-F5344CB8AC3E}">
        <p14:creationId xmlns:p14="http://schemas.microsoft.com/office/powerpoint/2010/main" val="3396787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767230" y="394843"/>
            <a:ext cx="2608930" cy="606642"/>
          </a:xfrm>
        </p:spPr>
        <p:txBody>
          <a:bodyPr>
            <a:noAutofit/>
          </a:bodyPr>
          <a:lstStyle/>
          <a:p>
            <a:r>
              <a:rPr lang="en-US" sz="3200" b="1" dirty="0">
                <a:solidFill>
                  <a:schemeClr val="bg1"/>
                </a:solidFill>
                <a:latin typeface="+mn-lt"/>
              </a:rPr>
              <a:t>AGENDA</a:t>
            </a:r>
          </a:p>
        </p:txBody>
      </p:sp>
      <p:sp>
        <p:nvSpPr>
          <p:cNvPr id="4" name="Content Placeholder 2"/>
          <p:cNvSpPr txBox="1">
            <a:spLocks/>
          </p:cNvSpPr>
          <p:nvPr/>
        </p:nvSpPr>
        <p:spPr>
          <a:xfrm>
            <a:off x="527193" y="1623046"/>
            <a:ext cx="8480074" cy="4351338"/>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dirty="0"/>
              <a:t>Recitation of the Holy Qur’an (Verses 17:24-25)	</a:t>
            </a:r>
          </a:p>
          <a:p>
            <a:r>
              <a:rPr lang="en-US" dirty="0"/>
              <a:t>Pledge</a:t>
            </a:r>
          </a:p>
          <a:p>
            <a:r>
              <a:rPr lang="en-US" altLang="ja-JP" dirty="0"/>
              <a:t>Did you know?</a:t>
            </a:r>
            <a:endParaRPr lang="en-US" dirty="0"/>
          </a:p>
          <a:p>
            <a:r>
              <a:rPr lang="en-US" dirty="0"/>
              <a:t>Sermon of the month: Benevolence towards parents and  respecting relationships (January 16, 2004)</a:t>
            </a:r>
          </a:p>
          <a:p>
            <a:r>
              <a:rPr lang="en-US" dirty="0"/>
              <a:t>Health Tip</a:t>
            </a:r>
          </a:p>
          <a:p>
            <a:r>
              <a:rPr lang="en-US" dirty="0"/>
              <a:t>Reminders/announcements			</a:t>
            </a:r>
          </a:p>
          <a:p>
            <a:r>
              <a:rPr lang="en-US" dirty="0" err="1"/>
              <a:t>Du’a</a:t>
            </a:r>
            <a:endParaRPr lang="en-US" dirty="0"/>
          </a:p>
          <a:p>
            <a:pPr marL="0" indent="0">
              <a:buFont typeface="Arial"/>
              <a:buNone/>
            </a:pPr>
            <a:r>
              <a:rPr lang="en-US" dirty="0"/>
              <a:t>								</a:t>
            </a:r>
          </a:p>
        </p:txBody>
      </p:sp>
    </p:spTree>
    <p:extLst>
      <p:ext uri="{BB962C8B-B14F-4D97-AF65-F5344CB8AC3E}">
        <p14:creationId xmlns:p14="http://schemas.microsoft.com/office/powerpoint/2010/main" val="685888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05461" y="374379"/>
            <a:ext cx="1869222" cy="584776"/>
          </a:xfrm>
          <a:prstGeom prst="rect">
            <a:avLst/>
          </a:prstGeom>
          <a:noFill/>
        </p:spPr>
        <p:txBody>
          <a:bodyPr wrap="none" rtlCol="0">
            <a:spAutoFit/>
          </a:bodyPr>
          <a:lstStyle/>
          <a:p>
            <a:r>
              <a:rPr lang="en-US" sz="3200" b="1" dirty="0">
                <a:solidFill>
                  <a:schemeClr val="bg1"/>
                </a:solidFill>
              </a:rPr>
              <a:t>Health tip</a:t>
            </a:r>
          </a:p>
        </p:txBody>
      </p:sp>
      <p:sp>
        <p:nvSpPr>
          <p:cNvPr id="4" name="Fibres and vitamins"/>
          <p:cNvSpPr txBox="1">
            <a:spLocks noGrp="1"/>
          </p:cNvSpPr>
          <p:nvPr>
            <p:ph type="title"/>
          </p:nvPr>
        </p:nvSpPr>
        <p:spPr>
          <a:xfrm>
            <a:off x="3951228" y="959155"/>
            <a:ext cx="4908918" cy="462923"/>
          </a:xfrm>
          <a:prstGeom prst="rect">
            <a:avLst/>
          </a:prstGeom>
        </p:spPr>
        <p:txBody>
          <a:bodyPr>
            <a:normAutofit/>
          </a:bodyPr>
          <a:lstStyle/>
          <a:p>
            <a:r>
              <a:rPr sz="2400" b="1" dirty="0"/>
              <a:t>Fibres and vitamins</a:t>
            </a:r>
          </a:p>
        </p:txBody>
      </p:sp>
      <p:sp>
        <p:nvSpPr>
          <p:cNvPr id="5" name="Fiber is the part of plant food that we cannot digest. Fibers reduce cholesterol, improve blood sugar levels and prevent constipation…"/>
          <p:cNvSpPr txBox="1">
            <a:spLocks/>
          </p:cNvSpPr>
          <p:nvPr/>
        </p:nvSpPr>
        <p:spPr>
          <a:xfrm>
            <a:off x="2574263" y="1422078"/>
            <a:ext cx="6569737" cy="560961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17476" indent="-317476" defTabSz="549148">
              <a:spcBef>
                <a:spcPts val="1600"/>
              </a:spcBef>
              <a:defRPr sz="2162">
                <a:solidFill>
                  <a:srgbClr val="000000"/>
                </a:solidFill>
              </a:defRPr>
            </a:pPr>
            <a:r>
              <a:rPr lang="en-US" sz="1800" b="1" dirty="0">
                <a:solidFill>
                  <a:srgbClr val="000000"/>
                </a:solidFill>
              </a:rPr>
              <a:t>Fiber</a:t>
            </a:r>
            <a:r>
              <a:rPr lang="en-US" sz="1800" dirty="0">
                <a:solidFill>
                  <a:srgbClr val="000000"/>
                </a:solidFill>
              </a:rPr>
              <a:t> is the part of plant food that we cannot digest. Fibers reduce cholesterol, improve blood sugar levels and prevent constipation.</a:t>
            </a:r>
          </a:p>
          <a:p>
            <a:pPr marL="317476" indent="-317476" defTabSz="549148">
              <a:spcBef>
                <a:spcPts val="1600"/>
              </a:spcBef>
              <a:defRPr sz="2162">
                <a:solidFill>
                  <a:srgbClr val="000000"/>
                </a:solidFill>
              </a:defRPr>
            </a:pPr>
            <a:r>
              <a:rPr lang="en-US" sz="1800" b="1" dirty="0">
                <a:solidFill>
                  <a:srgbClr val="000000"/>
                </a:solidFill>
              </a:rPr>
              <a:t>Good sources of high-fiber foods</a:t>
            </a:r>
            <a:r>
              <a:rPr lang="en-US" sz="1800" dirty="0">
                <a:solidFill>
                  <a:srgbClr val="000000"/>
                </a:solidFill>
              </a:rPr>
              <a:t> are brown rice, cracked wheat, barley, oats, nuts, beans, lentils, apples, carrots and fruits.</a:t>
            </a:r>
          </a:p>
          <a:p>
            <a:pPr marL="317476" indent="-317476" defTabSz="549148">
              <a:spcBef>
                <a:spcPts val="1600"/>
              </a:spcBef>
              <a:defRPr sz="2162">
                <a:solidFill>
                  <a:srgbClr val="000000"/>
                </a:solidFill>
              </a:defRPr>
            </a:pPr>
            <a:r>
              <a:rPr lang="en-US" sz="1800" b="1" dirty="0">
                <a:solidFill>
                  <a:srgbClr val="000000"/>
                </a:solidFill>
              </a:rPr>
              <a:t>Vitamins and Minerals</a:t>
            </a:r>
            <a:r>
              <a:rPr lang="en-US" sz="1800" dirty="0">
                <a:solidFill>
                  <a:srgbClr val="000000"/>
                </a:solidFill>
              </a:rPr>
              <a:t> are essential for good health and the best source of vitamins is a balanced diet </a:t>
            </a:r>
            <a:r>
              <a:rPr lang="en-US" sz="1800" b="1" dirty="0">
                <a:solidFill>
                  <a:srgbClr val="000000"/>
                </a:solidFill>
              </a:rPr>
              <a:t>NOT A VITAMIN PILL</a:t>
            </a:r>
            <a:r>
              <a:rPr lang="en-US" sz="1800" dirty="0">
                <a:solidFill>
                  <a:srgbClr val="000000"/>
                </a:solidFill>
              </a:rPr>
              <a:t>.</a:t>
            </a:r>
          </a:p>
          <a:p>
            <a:pPr marL="317476" indent="-317476" defTabSz="549148">
              <a:spcBef>
                <a:spcPts val="1600"/>
              </a:spcBef>
              <a:defRPr sz="2162">
                <a:solidFill>
                  <a:srgbClr val="000000"/>
                </a:solidFill>
              </a:defRPr>
            </a:pPr>
            <a:r>
              <a:rPr lang="en-US" sz="1800" b="1" dirty="0">
                <a:solidFill>
                  <a:srgbClr val="000000"/>
                </a:solidFill>
              </a:rPr>
              <a:t>Examples of some vitamins and minerals </a:t>
            </a:r>
            <a:r>
              <a:rPr lang="en-US" sz="1800" dirty="0">
                <a:solidFill>
                  <a:srgbClr val="000000"/>
                </a:solidFill>
              </a:rPr>
              <a:t>that are crucial for good health:</a:t>
            </a:r>
            <a:br>
              <a:rPr lang="en-US" sz="1800" dirty="0">
                <a:solidFill>
                  <a:srgbClr val="000000"/>
                </a:solidFill>
              </a:rPr>
            </a:br>
            <a:br>
              <a:rPr lang="en-US" sz="1800" dirty="0">
                <a:solidFill>
                  <a:srgbClr val="000000"/>
                </a:solidFill>
              </a:rPr>
            </a:br>
            <a:r>
              <a:rPr lang="en-US" sz="1800" b="1" dirty="0">
                <a:solidFill>
                  <a:srgbClr val="000000"/>
                </a:solidFill>
              </a:rPr>
              <a:t>Iron</a:t>
            </a:r>
            <a:r>
              <a:rPr lang="en-US" sz="1800" dirty="0">
                <a:solidFill>
                  <a:srgbClr val="000000"/>
                </a:solidFill>
              </a:rPr>
              <a:t>— meat, poultry, fish, and beans</a:t>
            </a:r>
            <a:br>
              <a:rPr lang="en-US" sz="1800" dirty="0">
                <a:solidFill>
                  <a:srgbClr val="000000"/>
                </a:solidFill>
              </a:rPr>
            </a:br>
            <a:r>
              <a:rPr lang="en-US" sz="1800" b="1" dirty="0">
                <a:solidFill>
                  <a:srgbClr val="000000"/>
                </a:solidFill>
              </a:rPr>
              <a:t>Vitamin A</a:t>
            </a:r>
            <a:r>
              <a:rPr lang="en-US" sz="1800" dirty="0">
                <a:solidFill>
                  <a:srgbClr val="000000"/>
                </a:solidFill>
              </a:rPr>
              <a:t> — carrots, sweet potatoes, spinach, kale</a:t>
            </a:r>
            <a:br>
              <a:rPr lang="en-US" sz="1800" dirty="0">
                <a:solidFill>
                  <a:srgbClr val="000000"/>
                </a:solidFill>
              </a:rPr>
            </a:br>
            <a:r>
              <a:rPr lang="en-US" sz="1800" b="1" dirty="0">
                <a:solidFill>
                  <a:srgbClr val="000000"/>
                </a:solidFill>
              </a:rPr>
              <a:t>Vitamin B</a:t>
            </a:r>
            <a:r>
              <a:rPr lang="en-US" sz="1800" b="1" baseline="-5999" dirty="0">
                <a:solidFill>
                  <a:srgbClr val="000000"/>
                </a:solidFill>
              </a:rPr>
              <a:t>12</a:t>
            </a:r>
            <a:r>
              <a:rPr lang="en-US" sz="1800" dirty="0">
                <a:solidFill>
                  <a:srgbClr val="000000"/>
                </a:solidFill>
              </a:rPr>
              <a:t> — meat, poultry, fish</a:t>
            </a:r>
            <a:br>
              <a:rPr lang="en-US" sz="1800" dirty="0">
                <a:solidFill>
                  <a:srgbClr val="000000"/>
                </a:solidFill>
              </a:rPr>
            </a:br>
            <a:r>
              <a:rPr lang="en-US" sz="1800" b="1" dirty="0">
                <a:solidFill>
                  <a:srgbClr val="000000"/>
                </a:solidFill>
              </a:rPr>
              <a:t>Vitamin E </a:t>
            </a:r>
            <a:r>
              <a:rPr lang="en-US" sz="1800" dirty="0">
                <a:solidFill>
                  <a:srgbClr val="000000"/>
                </a:solidFill>
              </a:rPr>
              <a:t>— nuts, seeds, vegetable oils</a:t>
            </a:r>
          </a:p>
        </p:txBody>
      </p:sp>
      <p:pic>
        <p:nvPicPr>
          <p:cNvPr id="6" name="118295074_2675x2907.jpeg" descr="118295074_2675x2907.jpeg"/>
          <p:cNvPicPr>
            <a:picLocks noChangeAspect="1"/>
          </p:cNvPicPr>
          <p:nvPr/>
        </p:nvPicPr>
        <p:blipFill>
          <a:blip r:embed="rId2">
            <a:extLst/>
          </a:blip>
          <a:srcRect l="2257" t="129" r="26205" b="129"/>
          <a:stretch>
            <a:fillRect/>
          </a:stretch>
        </p:blipFill>
        <p:spPr>
          <a:xfrm>
            <a:off x="0" y="1270100"/>
            <a:ext cx="2739752" cy="4889400"/>
          </a:xfrm>
          <a:prstGeom prst="rect">
            <a:avLst/>
          </a:prstGeom>
        </p:spPr>
      </p:pic>
      <p:pic>
        <p:nvPicPr>
          <p:cNvPr id="7" name="Image" descr="Image"/>
          <p:cNvPicPr>
            <a:picLocks noChangeAspect="1"/>
          </p:cNvPicPr>
          <p:nvPr/>
        </p:nvPicPr>
        <p:blipFill>
          <a:blip r:embed="rId3">
            <a:extLst/>
          </a:blip>
          <a:stretch>
            <a:fillRect/>
          </a:stretch>
        </p:blipFill>
        <p:spPr>
          <a:xfrm>
            <a:off x="0" y="2665401"/>
            <a:ext cx="2739752" cy="2060884"/>
          </a:xfrm>
          <a:prstGeom prst="rect">
            <a:avLst/>
          </a:prstGeom>
          <a:ln w="12700">
            <a:miter lim="400000"/>
          </a:ln>
        </p:spPr>
      </p:pic>
    </p:spTree>
    <p:extLst>
      <p:ext uri="{BB962C8B-B14F-4D97-AF65-F5344CB8AC3E}">
        <p14:creationId xmlns:p14="http://schemas.microsoft.com/office/powerpoint/2010/main" val="690405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22519" y="397996"/>
            <a:ext cx="1869222" cy="584776"/>
          </a:xfrm>
          <a:prstGeom prst="rect">
            <a:avLst/>
          </a:prstGeom>
          <a:noFill/>
        </p:spPr>
        <p:txBody>
          <a:bodyPr wrap="none" rtlCol="0">
            <a:spAutoFit/>
          </a:bodyPr>
          <a:lstStyle/>
          <a:p>
            <a:r>
              <a:rPr lang="en-US" sz="3200" b="1" dirty="0">
                <a:solidFill>
                  <a:schemeClr val="bg1"/>
                </a:solidFill>
              </a:rPr>
              <a:t>Health tip</a:t>
            </a:r>
          </a:p>
        </p:txBody>
      </p:sp>
      <p:pic>
        <p:nvPicPr>
          <p:cNvPr id="6" name="118295074_2675x2907.jpeg" descr="118295074_2675x2907.jpeg"/>
          <p:cNvPicPr>
            <a:picLocks noChangeAspect="1"/>
          </p:cNvPicPr>
          <p:nvPr/>
        </p:nvPicPr>
        <p:blipFill>
          <a:blip r:embed="rId2">
            <a:extLst/>
          </a:blip>
          <a:srcRect l="2257" t="129" r="26205" b="129"/>
          <a:stretch>
            <a:fillRect/>
          </a:stretch>
        </p:blipFill>
        <p:spPr>
          <a:xfrm>
            <a:off x="0" y="1196017"/>
            <a:ext cx="2739752" cy="4738330"/>
          </a:xfrm>
          <a:prstGeom prst="rect">
            <a:avLst/>
          </a:prstGeom>
        </p:spPr>
      </p:pic>
      <p:pic>
        <p:nvPicPr>
          <p:cNvPr id="9" name="Image" descr="Image"/>
          <p:cNvPicPr>
            <a:picLocks noChangeAspect="1"/>
          </p:cNvPicPr>
          <p:nvPr/>
        </p:nvPicPr>
        <p:blipFill>
          <a:blip r:embed="rId3">
            <a:extLst/>
          </a:blip>
          <a:stretch>
            <a:fillRect/>
          </a:stretch>
        </p:blipFill>
        <p:spPr>
          <a:xfrm>
            <a:off x="0" y="2665401"/>
            <a:ext cx="2739752" cy="2060884"/>
          </a:xfrm>
          <a:prstGeom prst="rect">
            <a:avLst/>
          </a:prstGeom>
          <a:ln w="12700">
            <a:miter lim="400000"/>
          </a:ln>
        </p:spPr>
      </p:pic>
      <p:sp>
        <p:nvSpPr>
          <p:cNvPr id="10" name="Phytochemicals are substances made by plants that have positive health benefits…"/>
          <p:cNvSpPr txBox="1">
            <a:spLocks/>
          </p:cNvSpPr>
          <p:nvPr/>
        </p:nvSpPr>
        <p:spPr>
          <a:xfrm>
            <a:off x="2739752" y="1427849"/>
            <a:ext cx="6404247" cy="510719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3305" indent="-253305" defTabSz="438150">
              <a:spcBef>
                <a:spcPts val="1300"/>
              </a:spcBef>
              <a:defRPr sz="1875">
                <a:solidFill>
                  <a:srgbClr val="000000"/>
                </a:solidFill>
              </a:defRPr>
            </a:pPr>
            <a:r>
              <a:rPr lang="en-US" sz="1800" b="1" dirty="0">
                <a:solidFill>
                  <a:srgbClr val="000000"/>
                </a:solidFill>
              </a:rPr>
              <a:t>Diets rich in phytochemicals</a:t>
            </a:r>
            <a:r>
              <a:rPr lang="en-US" sz="1800" dirty="0">
                <a:solidFill>
                  <a:srgbClr val="000000"/>
                </a:solidFill>
              </a:rPr>
              <a:t> have been associated with a lower risk of chronic diseases, such as cancer and heart disease.</a:t>
            </a:r>
          </a:p>
          <a:p>
            <a:pPr marL="253305" indent="-253305" defTabSz="438150">
              <a:spcBef>
                <a:spcPts val="1300"/>
              </a:spcBef>
              <a:defRPr sz="1875">
                <a:solidFill>
                  <a:srgbClr val="000000"/>
                </a:solidFill>
              </a:defRPr>
            </a:pPr>
            <a:r>
              <a:rPr lang="en-US" sz="1800" dirty="0">
                <a:solidFill>
                  <a:srgbClr val="000000"/>
                </a:solidFill>
              </a:rPr>
              <a:t>Phytochemicals are found in fruits, vegetables, beans, and grains and the best source is </a:t>
            </a:r>
            <a:r>
              <a:rPr lang="en-US" sz="1800" b="1" dirty="0">
                <a:solidFill>
                  <a:srgbClr val="000000"/>
                </a:solidFill>
              </a:rPr>
              <a:t>NOT a pill</a:t>
            </a:r>
            <a:r>
              <a:rPr lang="en-US" sz="1800" dirty="0">
                <a:solidFill>
                  <a:srgbClr val="000000"/>
                </a:solidFill>
              </a:rPr>
              <a:t>.</a:t>
            </a:r>
          </a:p>
          <a:p>
            <a:pPr marL="253305" indent="-253305" defTabSz="438150">
              <a:spcBef>
                <a:spcPts val="1300"/>
              </a:spcBef>
              <a:defRPr sz="1875">
                <a:solidFill>
                  <a:srgbClr val="000000"/>
                </a:solidFill>
              </a:defRPr>
            </a:pPr>
            <a:r>
              <a:rPr lang="en-US" sz="1800" b="1" dirty="0">
                <a:solidFill>
                  <a:srgbClr val="000000"/>
                </a:solidFill>
              </a:rPr>
              <a:t>Examples of phytochemical and their sources:</a:t>
            </a:r>
            <a:br>
              <a:rPr lang="en-US" sz="1800" dirty="0">
                <a:solidFill>
                  <a:srgbClr val="000000"/>
                </a:solidFill>
              </a:rPr>
            </a:br>
            <a:r>
              <a:rPr lang="en-US" sz="1800" dirty="0">
                <a:solidFill>
                  <a:srgbClr val="000000"/>
                </a:solidFill>
              </a:rPr>
              <a:t>F</a:t>
            </a:r>
            <a:r>
              <a:rPr lang="en-US" sz="1800" b="1" dirty="0">
                <a:solidFill>
                  <a:srgbClr val="000000"/>
                </a:solidFill>
              </a:rPr>
              <a:t>lavonoids</a:t>
            </a:r>
            <a:r>
              <a:rPr lang="en-US" sz="1800" dirty="0">
                <a:solidFill>
                  <a:srgbClr val="000000"/>
                </a:solidFill>
              </a:rPr>
              <a:t> — blueberries, raspberries, strawberries, blackberries</a:t>
            </a:r>
            <a:br>
              <a:rPr lang="en-US" sz="1800" dirty="0">
                <a:solidFill>
                  <a:srgbClr val="000000"/>
                </a:solidFill>
              </a:rPr>
            </a:br>
            <a:r>
              <a:rPr lang="en-US" sz="1800" b="1" dirty="0">
                <a:solidFill>
                  <a:srgbClr val="000000"/>
                </a:solidFill>
              </a:rPr>
              <a:t>Carotenoids</a:t>
            </a:r>
            <a:r>
              <a:rPr lang="en-US" sz="1800" dirty="0">
                <a:solidFill>
                  <a:srgbClr val="000000"/>
                </a:solidFill>
              </a:rPr>
              <a:t> — orange vegetables such as carrots, sweet potatoes, and winter squash</a:t>
            </a:r>
            <a:br>
              <a:rPr lang="en-US" sz="1800" dirty="0">
                <a:solidFill>
                  <a:srgbClr val="000000"/>
                </a:solidFill>
              </a:rPr>
            </a:br>
            <a:r>
              <a:rPr lang="en-US" sz="1800" b="1" dirty="0">
                <a:solidFill>
                  <a:srgbClr val="000000"/>
                </a:solidFill>
              </a:rPr>
              <a:t>Lycopene</a:t>
            </a:r>
            <a:r>
              <a:rPr lang="en-US" sz="1800" dirty="0">
                <a:solidFill>
                  <a:srgbClr val="000000"/>
                </a:solidFill>
              </a:rPr>
              <a:t> — Tomatoes</a:t>
            </a:r>
            <a:br>
              <a:rPr lang="en-US" sz="1800" dirty="0">
                <a:solidFill>
                  <a:srgbClr val="000000"/>
                </a:solidFill>
              </a:rPr>
            </a:br>
            <a:r>
              <a:rPr lang="en-US" sz="1800" b="1" dirty="0">
                <a:solidFill>
                  <a:srgbClr val="000000"/>
                </a:solidFill>
              </a:rPr>
              <a:t>Isoflavones </a:t>
            </a:r>
            <a:r>
              <a:rPr lang="en-US" sz="1800" dirty="0">
                <a:solidFill>
                  <a:srgbClr val="000000"/>
                </a:solidFill>
              </a:rPr>
              <a:t>— Soybeans etc. </a:t>
            </a:r>
            <a:br>
              <a:rPr lang="en-US" sz="1800" dirty="0">
                <a:solidFill>
                  <a:srgbClr val="000000"/>
                </a:solidFill>
              </a:rPr>
            </a:br>
            <a:r>
              <a:rPr lang="en-US" sz="1800" b="1" dirty="0" err="1">
                <a:solidFill>
                  <a:srgbClr val="000000"/>
                </a:solidFill>
              </a:rPr>
              <a:t>Esveratrol</a:t>
            </a:r>
            <a:r>
              <a:rPr lang="en-US" sz="1800" b="1" dirty="0">
                <a:solidFill>
                  <a:srgbClr val="000000"/>
                </a:solidFill>
              </a:rPr>
              <a:t> </a:t>
            </a:r>
            <a:r>
              <a:rPr lang="en-US" sz="1800" dirty="0">
                <a:solidFill>
                  <a:srgbClr val="000000"/>
                </a:solidFill>
              </a:rPr>
              <a:t>— Red grapes</a:t>
            </a:r>
            <a:br>
              <a:rPr lang="en-US" sz="1800" dirty="0">
                <a:solidFill>
                  <a:srgbClr val="000000"/>
                </a:solidFill>
              </a:rPr>
            </a:br>
            <a:r>
              <a:rPr lang="en-US" sz="1800" b="1" dirty="0" err="1">
                <a:solidFill>
                  <a:srgbClr val="000000"/>
                </a:solidFill>
              </a:rPr>
              <a:t>Catechins</a:t>
            </a:r>
            <a:r>
              <a:rPr lang="en-US" sz="1800" dirty="0">
                <a:solidFill>
                  <a:srgbClr val="000000"/>
                </a:solidFill>
              </a:rPr>
              <a:t> — Teas</a:t>
            </a:r>
          </a:p>
          <a:p>
            <a:pPr marL="253305" indent="-253305" defTabSz="438150">
              <a:spcBef>
                <a:spcPts val="1300"/>
              </a:spcBef>
              <a:defRPr sz="1875">
                <a:solidFill>
                  <a:srgbClr val="000000"/>
                </a:solidFill>
              </a:defRPr>
            </a:pPr>
            <a:r>
              <a:rPr lang="en-US" sz="1800" b="1" dirty="0" err="1">
                <a:solidFill>
                  <a:srgbClr val="000000"/>
                </a:solidFill>
              </a:rPr>
              <a:t>Phtochemicals</a:t>
            </a:r>
            <a:r>
              <a:rPr lang="en-US" sz="1800" dirty="0">
                <a:solidFill>
                  <a:srgbClr val="000000"/>
                </a:solidFill>
              </a:rPr>
              <a:t> are substances made by plants that have positive health benefits.</a:t>
            </a:r>
          </a:p>
        </p:txBody>
      </p:sp>
      <p:sp>
        <p:nvSpPr>
          <p:cNvPr id="11" name="Phytochemicals"/>
          <p:cNvSpPr txBox="1">
            <a:spLocks noGrp="1"/>
          </p:cNvSpPr>
          <p:nvPr>
            <p:ph type="title"/>
          </p:nvPr>
        </p:nvSpPr>
        <p:spPr>
          <a:xfrm>
            <a:off x="4483026" y="982772"/>
            <a:ext cx="3394348" cy="466500"/>
          </a:xfrm>
          <a:prstGeom prst="rect">
            <a:avLst/>
          </a:prstGeom>
        </p:spPr>
        <p:txBody>
          <a:bodyPr>
            <a:normAutofit/>
          </a:bodyPr>
          <a:lstStyle/>
          <a:p>
            <a:r>
              <a:rPr sz="2400" b="1" dirty="0"/>
              <a:t>Phytochemicals</a:t>
            </a:r>
          </a:p>
        </p:txBody>
      </p:sp>
    </p:spTree>
    <p:extLst>
      <p:ext uri="{BB962C8B-B14F-4D97-AF65-F5344CB8AC3E}">
        <p14:creationId xmlns:p14="http://schemas.microsoft.com/office/powerpoint/2010/main" val="1389821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0013"/>
            <a:ext cx="7886700" cy="4351337"/>
          </a:xfrm>
        </p:spPr>
        <p:txBody>
          <a:bodyPr rtlCol="0">
            <a:normAutofit lnSpcReduction="10000"/>
          </a:bodyPr>
          <a:lstStyle/>
          <a:p>
            <a:pPr marL="0" indent="0" algn="ctr" eaLnBrk="1" fontAlgn="auto" hangingPunct="1">
              <a:spcAft>
                <a:spcPts val="0"/>
              </a:spcAft>
              <a:buFont typeface="Arial" panose="020B0604020202020204" pitchFamily="34" charset="0"/>
              <a:buNone/>
              <a:defRPr/>
            </a:pPr>
            <a:r>
              <a:rPr lang="en-US" sz="3600" b="1" dirty="0"/>
              <a:t>Reminders/Announcements</a:t>
            </a:r>
            <a:endParaRPr lang="en-US" sz="3600" dirty="0"/>
          </a:p>
          <a:p>
            <a:pPr marL="0" indent="0" algn="ctr" eaLnBrk="1" fontAlgn="auto" hangingPunct="1">
              <a:spcAft>
                <a:spcPts val="0"/>
              </a:spcAft>
              <a:buFont typeface="Arial" panose="020B0604020202020204" pitchFamily="34" charset="0"/>
              <a:buNone/>
              <a:defRPr/>
            </a:pPr>
            <a:r>
              <a:rPr lang="en-US" sz="3600" b="1" dirty="0" err="1"/>
              <a:t>Du’a</a:t>
            </a:r>
            <a:endParaRPr lang="en-US" sz="3600" b="1" dirty="0"/>
          </a:p>
          <a:p>
            <a:pPr marL="0" indent="0" algn="ctr" eaLnBrk="1" fontAlgn="auto" hangingPunct="1">
              <a:spcAft>
                <a:spcPts val="0"/>
              </a:spcAft>
              <a:buFont typeface="Arial" panose="020B0604020202020204" pitchFamily="34" charset="0"/>
              <a:buNone/>
              <a:defRPr/>
            </a:pPr>
            <a:endParaRPr lang="en-US" sz="3600" b="1" dirty="0"/>
          </a:p>
          <a:p>
            <a:pPr marL="0" indent="0" algn="ctr" eaLnBrk="1" fontAlgn="auto" hangingPunct="1">
              <a:spcAft>
                <a:spcPts val="0"/>
              </a:spcAft>
              <a:buFont typeface="Arial" panose="020B0604020202020204" pitchFamily="34" charset="0"/>
              <a:buNone/>
              <a:defRPr/>
            </a:pPr>
            <a:r>
              <a:rPr lang="en-US" sz="3600" b="1" dirty="0" err="1"/>
              <a:t>Jazakumullah</a:t>
            </a:r>
            <a:r>
              <a:rPr lang="en-US" sz="3600" b="1" dirty="0"/>
              <a:t> for Participating!</a:t>
            </a:r>
          </a:p>
          <a:p>
            <a:pPr marL="0" indent="0" algn="ctr" eaLnBrk="1" fontAlgn="auto" hangingPunct="1">
              <a:spcAft>
                <a:spcPts val="0"/>
              </a:spcAft>
              <a:buFont typeface="Arial" panose="020B0604020202020204" pitchFamily="34" charset="0"/>
              <a:buNone/>
              <a:defRPr/>
            </a:pPr>
            <a:endParaRPr lang="en-US" sz="3600" b="1" dirty="0"/>
          </a:p>
          <a:p>
            <a:pPr marL="0" indent="0" algn="ctr" eaLnBrk="1" fontAlgn="auto" hangingPunct="1">
              <a:spcAft>
                <a:spcPts val="0"/>
              </a:spcAft>
              <a:buFont typeface="Arial" panose="020B0604020202020204" pitchFamily="34" charset="0"/>
              <a:buNone/>
              <a:defRPr/>
            </a:pPr>
            <a:r>
              <a:rPr lang="en-US" sz="3600" b="1" dirty="0">
                <a:solidFill>
                  <a:srgbClr val="FF0000"/>
                </a:solidFill>
              </a:rPr>
              <a:t>If you enjoyed it, please convey to those brothers who are not here today!</a:t>
            </a:r>
          </a:p>
        </p:txBody>
      </p:sp>
      <p:sp>
        <p:nvSpPr>
          <p:cNvPr id="2" name="TextBox 1"/>
          <p:cNvSpPr txBox="1"/>
          <p:nvPr/>
        </p:nvSpPr>
        <p:spPr>
          <a:xfrm>
            <a:off x="4730751" y="397418"/>
            <a:ext cx="2624036" cy="584776"/>
          </a:xfrm>
          <a:prstGeom prst="rect">
            <a:avLst/>
          </a:prstGeom>
          <a:noFill/>
        </p:spPr>
        <p:txBody>
          <a:bodyPr wrap="none" rtlCol="0">
            <a:spAutoFit/>
          </a:bodyPr>
          <a:lstStyle/>
          <a:p>
            <a:r>
              <a:rPr lang="en-US" altLang="ja-JP" sz="3200" b="1" dirty="0">
                <a:solidFill>
                  <a:schemeClr val="bg1"/>
                </a:solidFill>
              </a:rPr>
              <a:t>That’s all folks</a:t>
            </a:r>
            <a:endParaRPr kumimoji="1" lang="ja-JP" altLang="en-US" sz="3200" b="1" dirty="0">
              <a:solidFill>
                <a:schemeClr val="bg1"/>
              </a:solidFill>
            </a:endParaRPr>
          </a:p>
        </p:txBody>
      </p:sp>
    </p:spTree>
    <p:extLst>
      <p:ext uri="{BB962C8B-B14F-4D97-AF65-F5344CB8AC3E}">
        <p14:creationId xmlns:p14="http://schemas.microsoft.com/office/powerpoint/2010/main" val="4014548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2526" y="386191"/>
            <a:ext cx="5152172" cy="584776"/>
          </a:xfrm>
          <a:prstGeom prst="rect">
            <a:avLst/>
          </a:prstGeom>
          <a:noFill/>
        </p:spPr>
        <p:txBody>
          <a:bodyPr wrap="none" rtlCol="0">
            <a:spAutoFit/>
          </a:bodyPr>
          <a:lstStyle/>
          <a:p>
            <a:r>
              <a:rPr kumimoji="1" lang="en-US" altLang="ja-JP" sz="3200" b="1" dirty="0">
                <a:solidFill>
                  <a:srgbClr val="FFFFFF"/>
                </a:solidFill>
              </a:rPr>
              <a:t>Recitation of the Holy Qur’an</a:t>
            </a:r>
            <a:endParaRPr kumimoji="1" lang="ja-JP" altLang="en-US" sz="3200" b="1" dirty="0">
              <a:solidFill>
                <a:srgbClr val="FFFFFF"/>
              </a:solidFill>
            </a:endParaRPr>
          </a:p>
        </p:txBody>
      </p:sp>
      <p:sp>
        <p:nvSpPr>
          <p:cNvPr id="5" name="Title 3"/>
          <p:cNvSpPr txBox="1">
            <a:spLocks/>
          </p:cNvSpPr>
          <p:nvPr/>
        </p:nvSpPr>
        <p:spPr>
          <a:xfrm>
            <a:off x="150585" y="1175657"/>
            <a:ext cx="4694547" cy="4869543"/>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sz="2200" b="1" dirty="0"/>
              <a:t>[17:24] </a:t>
            </a:r>
            <a:r>
              <a:rPr lang="en-US" sz="2400" dirty="0"/>
              <a:t>Thy Lord has commanded, “Worship none but Him, and </a:t>
            </a:r>
            <a:r>
              <a:rPr lang="en-US" sz="2400" i="1" dirty="0"/>
              <a:t>show</a:t>
            </a:r>
            <a:r>
              <a:rPr lang="en-US" sz="2400" dirty="0"/>
              <a:t> </a:t>
            </a:r>
          </a:p>
          <a:p>
            <a:pPr algn="l"/>
            <a:r>
              <a:rPr lang="en-US" sz="2400" dirty="0"/>
              <a:t>kindness to parents. If one of them</a:t>
            </a:r>
          </a:p>
          <a:p>
            <a:pPr algn="l"/>
            <a:r>
              <a:rPr lang="en-US" sz="2400" dirty="0"/>
              <a:t>or both of them attain old age with thee, never say unto them any word expressive of disgust nor reproach them, but address them with excellent speech.</a:t>
            </a:r>
          </a:p>
          <a:p>
            <a:pPr algn="l"/>
            <a:endParaRPr lang="en-US" sz="2400" dirty="0"/>
          </a:p>
          <a:p>
            <a:pPr algn="l"/>
            <a:r>
              <a:rPr lang="en-US" sz="2400" b="1" dirty="0"/>
              <a:t>[17:25]</a:t>
            </a:r>
            <a:r>
              <a:rPr lang="en-US" sz="2400" dirty="0"/>
              <a:t>“And lower to them the wing of humility out of tenderness. And say, ‘My Lord, have mercy on them even as they nourished me in </a:t>
            </a:r>
            <a:r>
              <a:rPr lang="en-US" sz="2400" i="1" dirty="0"/>
              <a:t>my </a:t>
            </a:r>
            <a:r>
              <a:rPr lang="en-US" sz="2400" dirty="0"/>
              <a:t>childhood.’”</a:t>
            </a:r>
            <a:endParaRPr lang="ja-JP" altLang="en-US" sz="2200" b="1" dirty="0">
              <a:latin typeface="+mn-l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3179" y="1088784"/>
            <a:ext cx="3752850" cy="48482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475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4778507" y="414154"/>
            <a:ext cx="2405626" cy="584776"/>
          </a:xfrm>
          <a:prstGeom prst="rect">
            <a:avLst/>
          </a:prstGeom>
          <a:noFill/>
          <a:ln w="9525">
            <a:noFill/>
            <a:miter lim="800000"/>
            <a:headEnd/>
            <a:tailEnd/>
          </a:ln>
        </p:spPr>
        <p:txBody>
          <a:bodyPr wrap="none">
            <a:spAutoFit/>
          </a:bodyPr>
          <a:lstStyle/>
          <a:p>
            <a:r>
              <a:rPr lang="en-US" sz="3200" b="1" dirty="0" err="1">
                <a:solidFill>
                  <a:schemeClr val="bg1"/>
                </a:solidFill>
                <a:latin typeface="Calibri" pitchFamily="34" charset="0"/>
              </a:rPr>
              <a:t>Ansar</a:t>
            </a:r>
            <a:r>
              <a:rPr lang="en-US" sz="3200" b="1" dirty="0">
                <a:solidFill>
                  <a:schemeClr val="bg1"/>
                </a:solidFill>
                <a:latin typeface="Calibri" pitchFamily="34" charset="0"/>
              </a:rPr>
              <a:t> Pledge</a:t>
            </a:r>
          </a:p>
        </p:txBody>
      </p:sp>
      <p:pic>
        <p:nvPicPr>
          <p:cNvPr id="7" name="Picture 6"/>
          <p:cNvPicPr/>
          <p:nvPr/>
        </p:nvPicPr>
        <p:blipFill>
          <a:blip r:embed="rId2" cstate="print"/>
          <a:srcRect/>
          <a:stretch>
            <a:fillRect/>
          </a:stretch>
        </p:blipFill>
        <p:spPr bwMode="auto">
          <a:xfrm>
            <a:off x="5491398" y="1152310"/>
            <a:ext cx="3127861" cy="1657913"/>
          </a:xfrm>
          <a:prstGeom prst="rect">
            <a:avLst/>
          </a:prstGeom>
          <a:noFill/>
          <a:ln w="9525">
            <a:noFill/>
            <a:miter lim="800000"/>
            <a:headEnd/>
            <a:tailEnd/>
          </a:ln>
        </p:spPr>
      </p:pic>
      <p:sp>
        <p:nvSpPr>
          <p:cNvPr id="9" name="Rectangle 8"/>
          <p:cNvSpPr/>
          <p:nvPr/>
        </p:nvSpPr>
        <p:spPr>
          <a:xfrm>
            <a:off x="317490" y="1332940"/>
            <a:ext cx="4950489" cy="1446550"/>
          </a:xfrm>
          <a:prstGeom prst="rect">
            <a:avLst/>
          </a:prstGeom>
        </p:spPr>
        <p:txBody>
          <a:bodyPr wrap="square">
            <a:spAutoFit/>
          </a:bodyPr>
          <a:lstStyle/>
          <a:p>
            <a:r>
              <a:rPr lang="en-US" sz="2000" i="1" dirty="0">
                <a:solidFill>
                  <a:srgbClr val="FF0000"/>
                </a:solidFill>
                <a:latin typeface="+mn-lt"/>
              </a:rPr>
              <a:t>Say this part three times:</a:t>
            </a:r>
          </a:p>
          <a:p>
            <a:endParaRPr lang="it-IT" sz="800" i="1" dirty="0">
              <a:latin typeface="+mn-lt"/>
            </a:endParaRPr>
          </a:p>
          <a:p>
            <a:r>
              <a:rPr lang="it-IT" sz="2000" i="1" dirty="0">
                <a:latin typeface="+mn-lt"/>
              </a:rPr>
              <a:t>Ash-hadu • alla ilaha • illallahu • wahdahu • la sharika lahu • wa ash-hadu • anna Muhammadan • ‘abduhu • wa rasuluh</a:t>
            </a:r>
            <a:endParaRPr lang="en-US" sz="2000" dirty="0">
              <a:latin typeface="+mn-lt"/>
            </a:endParaRPr>
          </a:p>
        </p:txBody>
      </p:sp>
      <p:sp>
        <p:nvSpPr>
          <p:cNvPr id="10" name="Rectangle 9"/>
          <p:cNvSpPr/>
          <p:nvPr/>
        </p:nvSpPr>
        <p:spPr>
          <a:xfrm>
            <a:off x="188142" y="2929969"/>
            <a:ext cx="8830920" cy="3293209"/>
          </a:xfrm>
          <a:prstGeom prst="rect">
            <a:avLst/>
          </a:prstGeom>
        </p:spPr>
        <p:txBody>
          <a:bodyPr wrap="square">
            <a:spAutoFit/>
          </a:bodyPr>
          <a:lstStyle/>
          <a:p>
            <a:r>
              <a:rPr lang="en-US" sz="2000" i="1" dirty="0">
                <a:solidFill>
                  <a:srgbClr val="FF0000"/>
                </a:solidFill>
                <a:latin typeface="+mn-lt"/>
              </a:rPr>
              <a:t>Say this part once:</a:t>
            </a:r>
          </a:p>
          <a:p>
            <a:r>
              <a:rPr lang="en-US" sz="2000" dirty="0">
                <a:latin typeface="+mn-lt"/>
              </a:rPr>
              <a:t>I bear witness • that there is none worthy of worship • except Allah. • He is One • (and) has no partner, • and I bear witness • that Muhammad (peace be upon him) • is His servant • and messenger.</a:t>
            </a:r>
          </a:p>
          <a:p>
            <a:endParaRPr lang="en-US" sz="800" i="1" dirty="0">
              <a:latin typeface="+mn-lt"/>
            </a:endParaRPr>
          </a:p>
          <a:p>
            <a:r>
              <a:rPr lang="en-US" sz="2000" i="1" dirty="0">
                <a:solidFill>
                  <a:srgbClr val="FF0000"/>
                </a:solidFill>
                <a:latin typeface="+mn-lt"/>
              </a:rPr>
              <a:t>Say this part once:</a:t>
            </a:r>
          </a:p>
          <a:p>
            <a:r>
              <a:rPr lang="en-US" sz="2000" dirty="0">
                <a:latin typeface="+mn-lt"/>
              </a:rPr>
              <a:t>I solemnly pledge • that I shall endeavor • throughout my life </a:t>
            </a:r>
            <a:r>
              <a:rPr lang="en-US" sz="2000" i="1" dirty="0">
                <a:latin typeface="+mn-lt"/>
              </a:rPr>
              <a:t>•</a:t>
            </a:r>
            <a:r>
              <a:rPr lang="en-US" sz="2000" dirty="0">
                <a:latin typeface="+mn-lt"/>
              </a:rPr>
              <a:t> for the propagation </a:t>
            </a:r>
            <a:r>
              <a:rPr lang="en-US" sz="2000" i="1" dirty="0">
                <a:latin typeface="+mn-lt"/>
              </a:rPr>
              <a:t>•</a:t>
            </a:r>
            <a:r>
              <a:rPr lang="en-US" sz="2000" dirty="0">
                <a:latin typeface="+mn-lt"/>
              </a:rPr>
              <a:t> and consolidation </a:t>
            </a:r>
            <a:r>
              <a:rPr lang="en-US" sz="2000" i="1" dirty="0">
                <a:latin typeface="+mn-lt"/>
              </a:rPr>
              <a:t>•</a:t>
            </a:r>
            <a:r>
              <a:rPr lang="en-US" sz="2000" dirty="0">
                <a:latin typeface="+mn-lt"/>
              </a:rPr>
              <a:t> of Ahmadiyyat in Islam,</a:t>
            </a:r>
            <a:r>
              <a:rPr lang="en-US" sz="2000" i="1" dirty="0">
                <a:latin typeface="+mn-lt"/>
              </a:rPr>
              <a:t> • </a:t>
            </a:r>
            <a:r>
              <a:rPr lang="en-US" sz="2000" dirty="0">
                <a:latin typeface="+mn-lt"/>
              </a:rPr>
              <a:t>and shall stand guard </a:t>
            </a:r>
            <a:r>
              <a:rPr lang="en-US" sz="2000" i="1" dirty="0">
                <a:latin typeface="+mn-lt"/>
              </a:rPr>
              <a:t>•</a:t>
            </a:r>
            <a:r>
              <a:rPr lang="en-US" sz="2000" dirty="0">
                <a:latin typeface="+mn-lt"/>
              </a:rPr>
              <a:t> in defense of </a:t>
            </a:r>
            <a:r>
              <a:rPr lang="en-US" sz="2000" i="1" dirty="0">
                <a:latin typeface="+mn-lt"/>
              </a:rPr>
              <a:t>•</a:t>
            </a:r>
            <a:r>
              <a:rPr lang="en-US" sz="2000" dirty="0">
                <a:latin typeface="+mn-lt"/>
              </a:rPr>
              <a:t> the institution of Khilafat. </a:t>
            </a:r>
            <a:r>
              <a:rPr lang="en-US" sz="2000" i="1" dirty="0">
                <a:latin typeface="+mn-lt"/>
              </a:rPr>
              <a:t>•</a:t>
            </a:r>
            <a:r>
              <a:rPr lang="en-US" sz="2000" dirty="0">
                <a:latin typeface="+mn-lt"/>
              </a:rPr>
              <a:t> I shall not hesitate </a:t>
            </a:r>
            <a:r>
              <a:rPr lang="en-US" sz="2000" i="1" dirty="0">
                <a:latin typeface="+mn-lt"/>
              </a:rPr>
              <a:t>•</a:t>
            </a:r>
            <a:r>
              <a:rPr lang="en-US" sz="2000" dirty="0">
                <a:latin typeface="+mn-lt"/>
              </a:rPr>
              <a:t> to offer any sacrifice </a:t>
            </a:r>
            <a:r>
              <a:rPr lang="en-US" sz="2000" i="1" dirty="0">
                <a:latin typeface="+mn-lt"/>
              </a:rPr>
              <a:t>•</a:t>
            </a:r>
            <a:r>
              <a:rPr lang="en-US" sz="2000" dirty="0">
                <a:latin typeface="+mn-lt"/>
              </a:rPr>
              <a:t> in this regard.</a:t>
            </a:r>
            <a:r>
              <a:rPr lang="en-US" sz="2000" i="1" dirty="0">
                <a:latin typeface="+mn-lt"/>
              </a:rPr>
              <a:t> </a:t>
            </a:r>
            <a:r>
              <a:rPr lang="en-US" sz="2000" dirty="0">
                <a:latin typeface="+mn-lt"/>
              </a:rPr>
              <a:t>•</a:t>
            </a:r>
            <a:r>
              <a:rPr lang="en-US" sz="2000" i="1" dirty="0">
                <a:latin typeface="+mn-lt"/>
              </a:rPr>
              <a:t> </a:t>
            </a:r>
            <a:r>
              <a:rPr lang="en-US" sz="2000" dirty="0">
                <a:latin typeface="+mn-lt"/>
              </a:rPr>
              <a:t>Moreover, </a:t>
            </a:r>
            <a:r>
              <a:rPr lang="en-US" sz="2000" i="1" dirty="0">
                <a:latin typeface="+mn-lt"/>
              </a:rPr>
              <a:t>•</a:t>
            </a:r>
            <a:r>
              <a:rPr lang="en-US" sz="2000" dirty="0">
                <a:latin typeface="+mn-lt"/>
              </a:rPr>
              <a:t> I shall exhort my children </a:t>
            </a:r>
            <a:r>
              <a:rPr lang="en-US" sz="2000" i="1" dirty="0">
                <a:latin typeface="+mn-lt"/>
              </a:rPr>
              <a:t>•</a:t>
            </a:r>
            <a:r>
              <a:rPr lang="en-US" sz="2000" dirty="0">
                <a:latin typeface="+mn-lt"/>
              </a:rPr>
              <a:t> to always remain dedicated </a:t>
            </a:r>
            <a:r>
              <a:rPr lang="en-US" sz="2000" i="1" dirty="0">
                <a:latin typeface="+mn-lt"/>
              </a:rPr>
              <a:t>•</a:t>
            </a:r>
            <a:r>
              <a:rPr lang="en-US" sz="2000" dirty="0">
                <a:latin typeface="+mn-lt"/>
              </a:rPr>
              <a:t> and devoted </a:t>
            </a:r>
            <a:r>
              <a:rPr lang="en-US" sz="2000" i="1" dirty="0">
                <a:latin typeface="+mn-lt"/>
              </a:rPr>
              <a:t>•</a:t>
            </a:r>
            <a:r>
              <a:rPr lang="en-US" sz="2000" dirty="0">
                <a:latin typeface="+mn-lt"/>
              </a:rPr>
              <a:t> to Khilafat. </a:t>
            </a:r>
            <a:r>
              <a:rPr lang="en-US" sz="2000" i="1" dirty="0">
                <a:latin typeface="+mn-lt"/>
              </a:rPr>
              <a:t>• Insha’allah</a:t>
            </a:r>
            <a:r>
              <a:rPr lang="en-US" sz="2000" dirty="0">
                <a:latin typeface="+mn-lt"/>
              </a:rPr>
              <a:t>.</a:t>
            </a:r>
          </a:p>
        </p:txBody>
      </p:sp>
    </p:spTree>
    <p:extLst>
      <p:ext uri="{BB962C8B-B14F-4D97-AF65-F5344CB8AC3E}">
        <p14:creationId xmlns:p14="http://schemas.microsoft.com/office/powerpoint/2010/main" val="3782902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73483" y="374379"/>
            <a:ext cx="2718813" cy="584776"/>
          </a:xfrm>
          <a:prstGeom prst="rect">
            <a:avLst/>
          </a:prstGeom>
          <a:noFill/>
        </p:spPr>
        <p:txBody>
          <a:bodyPr wrap="none" rtlCol="0">
            <a:spAutoFit/>
          </a:bodyPr>
          <a:lstStyle/>
          <a:p>
            <a:r>
              <a:rPr lang="en-US" sz="3200" b="1" dirty="0">
                <a:solidFill>
                  <a:schemeClr val="bg1"/>
                </a:solidFill>
              </a:rPr>
              <a:t>Did you know?</a:t>
            </a:r>
          </a:p>
        </p:txBody>
      </p:sp>
      <p:sp>
        <p:nvSpPr>
          <p:cNvPr id="2" name="Content Placeholder 1"/>
          <p:cNvSpPr>
            <a:spLocks noGrp="1"/>
          </p:cNvSpPr>
          <p:nvPr>
            <p:ph idx="1"/>
          </p:nvPr>
        </p:nvSpPr>
        <p:spPr/>
        <p:txBody>
          <a:bodyPr/>
          <a:lstStyle/>
          <a:p>
            <a:r>
              <a:rPr kumimoji="1" lang="en-US" altLang="ja-JP" dirty="0"/>
              <a:t>Who is the overall head of the Majlis?</a:t>
            </a:r>
          </a:p>
          <a:p>
            <a:r>
              <a:rPr kumimoji="1" lang="en-US" altLang="ja-JP" dirty="0"/>
              <a:t>Who assumes the leadership in the absence of Sadr </a:t>
            </a:r>
            <a:r>
              <a:rPr kumimoji="1" lang="en-US" altLang="ja-JP" sz="2800" dirty="0"/>
              <a:t>(President) </a:t>
            </a:r>
            <a:r>
              <a:rPr kumimoji="1" lang="en-US" altLang="ja-JP" dirty="0"/>
              <a:t>Majlis?</a:t>
            </a:r>
          </a:p>
          <a:p>
            <a:r>
              <a:rPr kumimoji="1" lang="en-US" altLang="ja-JP" dirty="0"/>
              <a:t>Who is responsible for the Ansar between 40-55?</a:t>
            </a:r>
          </a:p>
          <a:p>
            <a:r>
              <a:rPr kumimoji="1" lang="en-US" altLang="ja-JP" dirty="0"/>
              <a:t>What are the responsibilities of other Na’ib Sadran </a:t>
            </a:r>
            <a:r>
              <a:rPr kumimoji="1" lang="en-US" altLang="ja-JP" sz="2800" dirty="0"/>
              <a:t>(Vice Presidents)?</a:t>
            </a:r>
          </a:p>
          <a:p>
            <a:endParaRPr kumimoji="1" lang="en-US" altLang="ja-JP" dirty="0"/>
          </a:p>
          <a:p>
            <a:endParaRPr kumimoji="1" lang="ja-JP" altLang="en-US" dirty="0"/>
          </a:p>
        </p:txBody>
      </p:sp>
    </p:spTree>
    <p:extLst>
      <p:ext uri="{BB962C8B-B14F-4D97-AF65-F5344CB8AC3E}">
        <p14:creationId xmlns:p14="http://schemas.microsoft.com/office/powerpoint/2010/main" val="364266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40233" y="374379"/>
            <a:ext cx="1639191" cy="584776"/>
          </a:xfrm>
          <a:prstGeom prst="rect">
            <a:avLst/>
          </a:prstGeom>
          <a:noFill/>
        </p:spPr>
        <p:txBody>
          <a:bodyPr wrap="none" rtlCol="0">
            <a:spAutoFit/>
          </a:bodyPr>
          <a:lstStyle/>
          <a:p>
            <a:r>
              <a:rPr lang="en-US" sz="3200" b="1" dirty="0">
                <a:solidFill>
                  <a:schemeClr val="bg1"/>
                </a:solidFill>
              </a:rPr>
              <a:t>Answers</a:t>
            </a:r>
          </a:p>
        </p:txBody>
      </p:sp>
      <p:sp>
        <p:nvSpPr>
          <p:cNvPr id="6" name="Content Placeholder 2"/>
          <p:cNvSpPr>
            <a:spLocks noGrp="1"/>
          </p:cNvSpPr>
          <p:nvPr>
            <p:ph idx="1"/>
          </p:nvPr>
        </p:nvSpPr>
        <p:spPr>
          <a:xfrm>
            <a:off x="457200" y="1600200"/>
            <a:ext cx="8229600" cy="4525963"/>
          </a:xfrm>
        </p:spPr>
        <p:txBody>
          <a:bodyPr/>
          <a:lstStyle/>
          <a:p>
            <a:r>
              <a:rPr kumimoji="1" lang="en-US" altLang="ja-JP" dirty="0"/>
              <a:t>Sadr is the overall head of the Majlis.</a:t>
            </a:r>
          </a:p>
          <a:p>
            <a:r>
              <a:rPr lang="en-US" altLang="ja-JP" dirty="0"/>
              <a:t>In his absence, Na’ib Sadr Saff Awwal assumes the role of the Sadr.</a:t>
            </a:r>
          </a:p>
          <a:p>
            <a:r>
              <a:rPr lang="en-US" altLang="ja-JP" dirty="0"/>
              <a:t>Na’ib Sadr Saff Dom is responsible for the Ansar between 40-55 under the guidance of Sadr Majlis.</a:t>
            </a:r>
          </a:p>
          <a:p>
            <a:r>
              <a:rPr lang="en-US" altLang="ja-JP" dirty="0"/>
              <a:t>Other Na’ib Sadran perform duties as assigned by Sadr Majlis.</a:t>
            </a:r>
          </a:p>
          <a:p>
            <a:endParaRPr kumimoji="1" lang="ja-JP" altLang="en-US" dirty="0"/>
          </a:p>
        </p:txBody>
      </p:sp>
    </p:spTree>
    <p:extLst>
      <p:ext uri="{BB962C8B-B14F-4D97-AF65-F5344CB8AC3E}">
        <p14:creationId xmlns:p14="http://schemas.microsoft.com/office/powerpoint/2010/main" val="2732309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315686" y="1395866"/>
            <a:ext cx="8229600" cy="4384448"/>
          </a:xfrm>
        </p:spPr>
        <p:txBody>
          <a:bodyPr>
            <a:noAutofit/>
          </a:bodyPr>
          <a:lstStyle/>
          <a:p>
            <a:r>
              <a:rPr lang="en-US" altLang="ja-JP" b="1" dirty="0">
                <a:latin typeface="+mn-lt"/>
              </a:rPr>
              <a:t>Benevolence towards parents and  respecting relationships</a:t>
            </a:r>
            <a:br>
              <a:rPr lang="en-US" altLang="ja-JP" b="1" dirty="0">
                <a:latin typeface="+mn-lt"/>
              </a:rPr>
            </a:br>
            <a:r>
              <a:rPr lang="en-US" sz="3200" b="1" dirty="0">
                <a:solidFill>
                  <a:srgbClr val="000000"/>
                </a:solidFill>
                <a:latin typeface="+mn-lt"/>
              </a:rPr>
              <a:t>Friday Sermon, January 16, 2004</a:t>
            </a:r>
            <a:br>
              <a:rPr lang="en-US" sz="3200" b="1" dirty="0">
                <a:latin typeface="+mn-lt"/>
              </a:rPr>
            </a:br>
            <a:endParaRPr kumimoji="1" lang="ja-JP" altLang="en-US" sz="3200" b="1" dirty="0">
              <a:latin typeface="+mn-lt"/>
            </a:endParaRPr>
          </a:p>
        </p:txBody>
      </p:sp>
    </p:spTree>
    <p:extLst>
      <p:ext uri="{BB962C8B-B14F-4D97-AF65-F5344CB8AC3E}">
        <p14:creationId xmlns:p14="http://schemas.microsoft.com/office/powerpoint/2010/main" val="2902981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4096559" y="402715"/>
            <a:ext cx="4181153"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Synopsis of the Sermon</a:t>
            </a:r>
          </a:p>
        </p:txBody>
      </p:sp>
      <p:sp>
        <p:nvSpPr>
          <p:cNvPr id="4" name="Title 3"/>
          <p:cNvSpPr>
            <a:spLocks noGrp="1"/>
          </p:cNvSpPr>
          <p:nvPr>
            <p:ph type="title"/>
          </p:nvPr>
        </p:nvSpPr>
        <p:spPr>
          <a:xfrm>
            <a:off x="78632" y="1313196"/>
            <a:ext cx="9065368" cy="4838221"/>
          </a:xfrm>
        </p:spPr>
        <p:txBody>
          <a:bodyPr anchor="t">
            <a:noAutofit/>
          </a:bodyPr>
          <a:lstStyle/>
          <a:p>
            <a:pPr algn="l">
              <a:spcBef>
                <a:spcPts val="0"/>
              </a:spcBef>
              <a:defRPr/>
            </a:pPr>
            <a:r>
              <a:rPr lang="en-US" sz="2000" dirty="0">
                <a:latin typeface="+mn-lt"/>
                <a:cs typeface="Arial" panose="020B0604020202020204" pitchFamily="34" charset="0"/>
              </a:rPr>
              <a:t>1.	The commandment of Allah is that we must worship Allah alone.  There shall be no partner with Allah in our worship.</a:t>
            </a:r>
            <a:br>
              <a:rPr lang="en-US" sz="2000" dirty="0">
                <a:latin typeface="+mn-lt"/>
                <a:cs typeface="Arial" panose="020B0604020202020204" pitchFamily="34" charset="0"/>
              </a:rPr>
            </a:br>
            <a:r>
              <a:rPr lang="en-US" sz="2000" dirty="0">
                <a:latin typeface="+mn-lt"/>
                <a:cs typeface="Arial" panose="020B0604020202020204" pitchFamily="34" charset="0"/>
              </a:rPr>
              <a:t>2.	Allah the Almighty has put paramount emphasis on showing benevolence to our parents all the time even after their death. Even if we were to spend our entire lifetime in their service, we would not be able to repay their benevolence.</a:t>
            </a:r>
            <a:br>
              <a:rPr lang="en-US" sz="2000" dirty="0">
                <a:latin typeface="+mn-lt"/>
                <a:cs typeface="Arial" panose="020B0604020202020204" pitchFamily="34" charset="0"/>
              </a:rPr>
            </a:br>
            <a:r>
              <a:rPr lang="en-US" sz="2000" dirty="0">
                <a:latin typeface="+mn-lt"/>
                <a:cs typeface="Arial" panose="020B0604020202020204" pitchFamily="34" charset="0"/>
              </a:rPr>
              <a:t>3.	One should fully obey parents in those worldly affairs which do not harm the religion. Disobedience of a parent is allowed only when parents make you associate partners with Allah. Otherwise, it is obligatory to serve them with all our heart.</a:t>
            </a:r>
            <a:br>
              <a:rPr lang="en-US" sz="2000" dirty="0">
                <a:latin typeface="+mn-lt"/>
                <a:cs typeface="Arial" panose="020B0604020202020204" pitchFamily="34" charset="0"/>
              </a:rPr>
            </a:br>
            <a:r>
              <a:rPr lang="en-US" sz="2000" dirty="0">
                <a:latin typeface="+mn-lt"/>
                <a:cs typeface="Arial" panose="020B0604020202020204" pitchFamily="34" charset="0"/>
              </a:rPr>
              <a:t>4.	The Qur’anic expression “Never say unto them any word expressive of disgust nor reproach them, but address them with excellent speech” means that if something is not to our liking, in fact, it is against us, even than we shouldn’t utter the word “ugh.”</a:t>
            </a:r>
            <a:br>
              <a:rPr lang="en-US" sz="2000" dirty="0">
                <a:latin typeface="+mn-lt"/>
                <a:cs typeface="Arial" panose="020B0604020202020204" pitchFamily="34" charset="0"/>
              </a:rPr>
            </a:br>
            <a:r>
              <a:rPr lang="en-US" sz="2000" dirty="0">
                <a:latin typeface="+mn-lt"/>
                <a:cs typeface="Arial" panose="020B0604020202020204" pitchFamily="34" charset="0"/>
              </a:rPr>
              <a:t>5.	Benevolence towards parents shall be continued even after their death in the form of prayer for them, seeking forgiveness for them, fulfilling their pledges, paying their debts, and treating their relatives with the same kindness, benevolence, and respect as they used to in their life.</a:t>
            </a:r>
          </a:p>
        </p:txBody>
      </p:sp>
    </p:spTree>
    <p:extLst>
      <p:ext uri="{BB962C8B-B14F-4D97-AF65-F5344CB8AC3E}">
        <p14:creationId xmlns:p14="http://schemas.microsoft.com/office/powerpoint/2010/main" val="668022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873199" y="370057"/>
            <a:ext cx="5027386" cy="5847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Open Discussion Question</a:t>
            </a:r>
          </a:p>
        </p:txBody>
      </p:sp>
      <p:sp>
        <p:nvSpPr>
          <p:cNvPr id="6" name="Title 1"/>
          <p:cNvSpPr txBox="1">
            <a:spLocks/>
          </p:cNvSpPr>
          <p:nvPr/>
        </p:nvSpPr>
        <p:spPr>
          <a:xfrm>
            <a:off x="734249" y="2573384"/>
            <a:ext cx="7886700" cy="85779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en-US" sz="3600" b="1" dirty="0">
                <a:solidFill>
                  <a:srgbClr val="000000"/>
                </a:solidFill>
                <a:latin typeface="+mn-lt"/>
              </a:rPr>
              <a:t>As a Nasir, which aspect of this Friday sermon, can I benefit the most from?</a:t>
            </a:r>
          </a:p>
        </p:txBody>
      </p:sp>
      <p:sp>
        <p:nvSpPr>
          <p:cNvPr id="7" name="TextBox 6"/>
          <p:cNvSpPr txBox="1"/>
          <p:nvPr/>
        </p:nvSpPr>
        <p:spPr>
          <a:xfrm>
            <a:off x="1908410" y="4170322"/>
            <a:ext cx="4734110" cy="707886"/>
          </a:xfrm>
          <a:prstGeom prst="rect">
            <a:avLst/>
          </a:prstGeom>
          <a:noFill/>
        </p:spPr>
        <p:txBody>
          <a:bodyPr wrap="square" rtlCol="0">
            <a:spAutoFit/>
          </a:bodyPr>
          <a:lstStyle/>
          <a:p>
            <a:pPr algn="ctr"/>
            <a:r>
              <a:rPr lang="en-US" sz="4000" dirty="0">
                <a:solidFill>
                  <a:srgbClr val="FF0000"/>
                </a:solidFill>
              </a:rPr>
              <a:t>Share your thoughts!</a:t>
            </a:r>
          </a:p>
        </p:txBody>
      </p:sp>
    </p:spTree>
    <p:extLst>
      <p:ext uri="{BB962C8B-B14F-4D97-AF65-F5344CB8AC3E}">
        <p14:creationId xmlns:p14="http://schemas.microsoft.com/office/powerpoint/2010/main" val="3649047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5621</TotalTime>
  <Words>1066</Words>
  <Application>Microsoft Office PowerPoint</Application>
  <PresentationFormat>On-screen Show (4:3)</PresentationFormat>
  <Paragraphs>110</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ＭＳ Ｐゴシック</vt:lpstr>
      <vt:lpstr>Arial</vt:lpstr>
      <vt:lpstr>Calibri</vt:lpstr>
      <vt:lpstr>Office Theme</vt:lpstr>
      <vt:lpstr>Majlis Ansarullah Monthly Meeting</vt:lpstr>
      <vt:lpstr>AGENDA</vt:lpstr>
      <vt:lpstr>PowerPoint Presentation</vt:lpstr>
      <vt:lpstr>PowerPoint Presentation</vt:lpstr>
      <vt:lpstr>PowerPoint Presentation</vt:lpstr>
      <vt:lpstr>PowerPoint Presentation</vt:lpstr>
      <vt:lpstr>Benevolence towards parents and  respecting relationships Friday Sermon, January 16, 2004 </vt:lpstr>
      <vt:lpstr>1. The commandment of Allah is that we must worship Allah alone.  There shall be no partner with Allah in our worship. 2. Allah the Almighty has put paramount emphasis on showing benevolence to our parents all the time even after their death. Even if we were to spend our entire lifetime in their service, we would not be able to repay their benevolence. 3. One should fully obey parents in those worldly affairs which do not harm the religion. Disobedience of a parent is allowed only when parents make you associate partners with Allah. Otherwise, it is obligatory to serve them with all our heart. 4. The Qur’anic expression “Never say unto them any word expressive of disgust nor reproach them, but address them with excellent speech” means that if something is not to our liking, in fact, it is against us, even than we shouldn’t utter the word “ugh.” 5. Benevolence towards parents shall be continued even after their death in the form of prayer for them, seeking forgiveness for them, fulfilling their pledges, paying their debts, and treating their relatives with the same kindness, benevolence, and respect as they used to in their life.</vt:lpstr>
      <vt:lpstr>PowerPoint Presentation</vt:lpstr>
      <vt:lpstr>PowerPoint Presentation</vt:lpstr>
      <vt:lpstr>PowerPoint Presentation</vt:lpstr>
      <vt:lpstr>PowerPoint Presentation</vt:lpstr>
      <vt:lpstr> In the recited verse, it has been mentioned that worship none but Him who sent you in this world and before sending you, took care of your various needs and made arrangements for them. By worshiping Him, you will be a recipient of His blessings. The most significant of His blessings is that He gave parents who nourished you, served you tremendously in your childhood, stayed awake during the night and embraced you. During your sickness and restlessness, your mother spent her nights in unrest and agony, sacrificed her own sleep, and cleaned your filth...   So, today if they need your help, do not walk away, do not establish your own world, do not deride them…Those living here, having western thought process, write that they can’t serve their parents, consider them as a drag and write that Jama’at should open such centers for the elderly where they can be admitted because we have to work, our wives have to work, children go to school and when they come back, they are disturbed by the elderly parents and that’s why it is difficult to take care of them. Have some fear of God. The Qur’an advises to respect them, revere them and lower the wings of mercy on them in this age. Just like in your childhood they endured all difficulties and kept you under their wings.</vt:lpstr>
      <vt:lpstr>PowerPoint Presentation</vt:lpstr>
      <vt:lpstr>PowerPoint Presentation</vt:lpstr>
      <vt:lpstr>PowerPoint Presentation</vt:lpstr>
      <vt:lpstr>PowerPoint Presentation</vt:lpstr>
      <vt:lpstr>PowerPoint Presentation</vt:lpstr>
      <vt:lpstr>PowerPoint Presentation</vt:lpstr>
      <vt:lpstr>Fibres and vitamins</vt:lpstr>
      <vt:lpstr>Phytochemicals</vt:lpstr>
      <vt:lpstr>PowerPoint Presentation</vt:lpstr>
    </vt:vector>
  </TitlesOfParts>
  <Company>UMD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Imran Hayee</dc:creator>
  <cp:lastModifiedBy>Malik, Rafiuddin (Rafi)</cp:lastModifiedBy>
  <cp:revision>80</cp:revision>
  <dcterms:created xsi:type="dcterms:W3CDTF">2018-12-22T05:03:11Z</dcterms:created>
  <dcterms:modified xsi:type="dcterms:W3CDTF">2019-02-18T19:44:36Z</dcterms:modified>
</cp:coreProperties>
</file>