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7" r:id="rId2"/>
    <p:sldId id="259" r:id="rId3"/>
    <p:sldId id="260" r:id="rId4"/>
    <p:sldId id="261" r:id="rId5"/>
    <p:sldId id="275" r:id="rId6"/>
    <p:sldId id="282" r:id="rId7"/>
    <p:sldId id="262" r:id="rId8"/>
    <p:sldId id="263" r:id="rId9"/>
    <p:sldId id="264" r:id="rId10"/>
    <p:sldId id="265" r:id="rId11"/>
    <p:sldId id="266" r:id="rId12"/>
    <p:sldId id="267" r:id="rId13"/>
    <p:sldId id="268" r:id="rId14"/>
    <p:sldId id="270" r:id="rId15"/>
    <p:sldId id="271" r:id="rId16"/>
    <p:sldId id="272" r:id="rId17"/>
    <p:sldId id="273" r:id="rId18"/>
    <p:sldId id="281" r:id="rId19"/>
    <p:sldId id="274" r:id="rId20"/>
    <p:sldId id="278" r:id="rId21"/>
    <p:sldId id="283" r:id="rId22"/>
    <p:sldId id="284" r:id="rId23"/>
    <p:sldId id="285" r:id="rId24"/>
    <p:sldId id="27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77"/>
    <p:restoredTop sz="94787"/>
  </p:normalViewPr>
  <p:slideViewPr>
    <p:cSldViewPr snapToGrid="0" snapToObjects="1">
      <p:cViewPr varScale="1">
        <p:scale>
          <a:sx n="106" d="100"/>
          <a:sy n="106" d="100"/>
        </p:scale>
        <p:origin x="126"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A7B020-5FB9-AB42-AD76-5C505709097D}" type="datetimeFigureOut">
              <a:rPr lang="en-US" smtClean="0"/>
              <a:t>2/17/2019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A1FC96-399F-5A4D-95C4-C00A880B13C2}" type="slidenum">
              <a:rPr lang="en-US" smtClean="0"/>
              <a:t>‹#›</a:t>
            </a:fld>
            <a:endParaRPr lang="en-US"/>
          </a:p>
        </p:txBody>
      </p:sp>
    </p:spTree>
    <p:extLst>
      <p:ext uri="{BB962C8B-B14F-4D97-AF65-F5344CB8AC3E}">
        <p14:creationId xmlns:p14="http://schemas.microsoft.com/office/powerpoint/2010/main" val="31604358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Changed date</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C800EB-C2B1-4728-B32A-FFD69E606193}" type="slidenum">
              <a:rPr lang="en-US"/>
              <a:pPr fontAlgn="base">
                <a:spcBef>
                  <a:spcPct val="0"/>
                </a:spcBef>
                <a:spcAft>
                  <a:spcPct val="0"/>
                </a:spcAft>
                <a:defRPr/>
              </a:pPr>
              <a:t>1</a:t>
            </a:fld>
            <a:endParaRPr lang="en-US"/>
          </a:p>
        </p:txBody>
      </p:sp>
    </p:spTree>
    <p:extLst>
      <p:ext uri="{BB962C8B-B14F-4D97-AF65-F5344CB8AC3E}">
        <p14:creationId xmlns:p14="http://schemas.microsoft.com/office/powerpoint/2010/main" val="4048165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1D5600-623F-2D42-9CAD-95B6B270E3DA}"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1097533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D5600-623F-2D42-9CAD-95B6B270E3DA}"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2593245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D5600-623F-2D42-9CAD-95B6B270E3DA}"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256802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D5600-623F-2D42-9CAD-95B6B270E3DA}"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1244949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D5600-623F-2D42-9CAD-95B6B270E3DA}"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344591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1D5600-623F-2D42-9CAD-95B6B270E3DA}" type="datetimeFigureOut">
              <a:rPr lang="en-US" smtClean="0"/>
              <a:t>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3036963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1D5600-623F-2D42-9CAD-95B6B270E3DA}" type="datetimeFigureOut">
              <a:rPr lang="en-US" smtClean="0"/>
              <a:t>2/17/2019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4083775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1D5600-623F-2D42-9CAD-95B6B270E3DA}" type="datetimeFigureOut">
              <a:rPr lang="en-US" smtClean="0"/>
              <a:t>2/17/2019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3340284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D5600-623F-2D42-9CAD-95B6B270E3DA}" type="datetimeFigureOut">
              <a:rPr lang="en-US" smtClean="0"/>
              <a:t>2/17/2019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253659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D5600-623F-2D42-9CAD-95B6B270E3DA}" type="datetimeFigureOut">
              <a:rPr lang="en-US" smtClean="0"/>
              <a:t>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1040444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D5600-623F-2D42-9CAD-95B6B270E3DA}" type="datetimeFigureOut">
              <a:rPr lang="en-US" smtClean="0"/>
              <a:t>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500312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D5600-623F-2D42-9CAD-95B6B270E3DA}" type="datetimeFigureOut">
              <a:rPr lang="en-US" smtClean="0"/>
              <a:t>2/17/2019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FB03DD-26C6-634D-8606-ECE65BE9B2E7}" type="slidenum">
              <a:rPr lang="en-US" smtClean="0"/>
              <a:t>‹#›</a:t>
            </a:fld>
            <a:endParaRPr lang="en-US"/>
          </a:p>
        </p:txBody>
      </p:sp>
    </p:spTree>
    <p:extLst>
      <p:ext uri="{BB962C8B-B14F-4D97-AF65-F5344CB8AC3E}">
        <p14:creationId xmlns:p14="http://schemas.microsoft.com/office/powerpoint/2010/main" val="3091955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ctrTitle"/>
          </p:nvPr>
        </p:nvSpPr>
        <p:spPr>
          <a:xfrm>
            <a:off x="685800" y="1109663"/>
            <a:ext cx="7772400" cy="2387600"/>
          </a:xfrm>
        </p:spPr>
        <p:txBody>
          <a:bodyPr/>
          <a:lstStyle/>
          <a:p>
            <a:pPr eaLnBrk="1" hangingPunct="1"/>
            <a:r>
              <a:rPr lang="en-US" b="1" dirty="0"/>
              <a:t>Majlis Ansarullah</a:t>
            </a:r>
            <a:br>
              <a:rPr lang="en-US" b="1" dirty="0"/>
            </a:br>
            <a:r>
              <a:rPr lang="en-US" b="1" dirty="0"/>
              <a:t>Monthly Meeting</a:t>
            </a:r>
          </a:p>
        </p:txBody>
      </p:sp>
      <p:sp>
        <p:nvSpPr>
          <p:cNvPr id="20482" name="Subtitle 2"/>
          <p:cNvSpPr>
            <a:spLocks noGrp="1"/>
          </p:cNvSpPr>
          <p:nvPr>
            <p:ph type="subTitle" idx="1"/>
          </p:nvPr>
        </p:nvSpPr>
        <p:spPr/>
        <p:txBody>
          <a:bodyPr/>
          <a:lstStyle/>
          <a:p>
            <a:pPr eaLnBrk="1" hangingPunct="1"/>
            <a:r>
              <a:rPr lang="en-US" b="1" dirty="0"/>
              <a:t>April 2019</a:t>
            </a:r>
          </a:p>
        </p:txBody>
      </p:sp>
      <p:sp>
        <p:nvSpPr>
          <p:cNvPr id="20483" name="TextBox 3"/>
          <p:cNvSpPr txBox="1">
            <a:spLocks noChangeArrowheads="1"/>
          </p:cNvSpPr>
          <p:nvPr/>
        </p:nvSpPr>
        <p:spPr bwMode="auto">
          <a:xfrm>
            <a:off x="3622675" y="5716588"/>
            <a:ext cx="5521325" cy="461962"/>
          </a:xfrm>
          <a:prstGeom prst="rect">
            <a:avLst/>
          </a:prstGeom>
          <a:noFill/>
          <a:ln w="9525">
            <a:noFill/>
            <a:miter lim="800000"/>
            <a:headEnd/>
            <a:tailEnd/>
          </a:ln>
        </p:spPr>
        <p:txBody>
          <a:bodyPr>
            <a:spAutoFit/>
          </a:bodyPr>
          <a:lstStyle/>
          <a:p>
            <a:pPr algn="r"/>
            <a:r>
              <a:rPr lang="en-US" sz="1200">
                <a:latin typeface="Calibri" pitchFamily="34" charset="0"/>
              </a:rPr>
              <a:t>This slide deck contains images licensed for the purpose of this presentation only.  </a:t>
            </a:r>
          </a:p>
          <a:p>
            <a:pPr algn="r"/>
            <a:r>
              <a:rPr lang="en-US" sz="1200">
                <a:latin typeface="Calibri" pitchFamily="34" charset="0"/>
              </a:rPr>
              <a:t>No one is permitted to use the images for any other use, without prior permission.</a:t>
            </a:r>
          </a:p>
        </p:txBody>
      </p:sp>
    </p:spTree>
    <p:extLst>
      <p:ext uri="{BB962C8B-B14F-4D97-AF65-F5344CB8AC3E}">
        <p14:creationId xmlns:p14="http://schemas.microsoft.com/office/powerpoint/2010/main" val="2286823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070443" y="402715"/>
            <a:ext cx="1947769"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Scenario 1</a:t>
            </a:r>
          </a:p>
        </p:txBody>
      </p:sp>
      <p:sp>
        <p:nvSpPr>
          <p:cNvPr id="4" name="Title 1"/>
          <p:cNvSpPr txBox="1">
            <a:spLocks/>
          </p:cNvSpPr>
          <p:nvPr/>
        </p:nvSpPr>
        <p:spPr>
          <a:xfrm>
            <a:off x="174085" y="1590425"/>
            <a:ext cx="4367884" cy="3724283"/>
          </a:xfrm>
          <a:prstGeom prst="rect">
            <a:avLst/>
          </a:prstGeom>
        </p:spPr>
        <p:txBody>
          <a:bodyPr vert="horz" lIns="91440" tIns="45720" rIns="91440" bIns="45720" rtlCol="0" anchor="t">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en-US" sz="2200" dirty="0">
                <a:solidFill>
                  <a:srgbClr val="000000"/>
                </a:solidFill>
                <a:latin typeface="+mn-lt"/>
              </a:rPr>
              <a:t>A well-off Nasir is approached by </a:t>
            </a:r>
            <a:r>
              <a:rPr lang="en-US" sz="2200" dirty="0">
                <a:solidFill>
                  <a:srgbClr val="000000"/>
                </a:solidFill>
              </a:rPr>
              <a:t>Jama’at’s Finance Secretary </a:t>
            </a:r>
            <a:r>
              <a:rPr lang="en-US" sz="2200" dirty="0">
                <a:solidFill>
                  <a:srgbClr val="000000"/>
                </a:solidFill>
                <a:latin typeface="+mn-lt"/>
              </a:rPr>
              <a:t>for his obligatory Chanda: “Please provide your budget for next year and please re-evaluate your budget carefully as your last year’s budget seemed low and did not reflect the income standard for your profession.” The Nasir told the Finance Secretary that Chanda is a matter between an individual and Allah the Almighty and the secretary should not interfere in his personal matters.</a:t>
            </a:r>
          </a:p>
        </p:txBody>
      </p:sp>
      <p:pic>
        <p:nvPicPr>
          <p:cNvPr id="2" name="Picture 1" descr="OBLIG CHANDA.jpg.pdf"/>
          <p:cNvPicPr>
            <a:picLocks noChangeAspect="1"/>
          </p:cNvPicPr>
          <p:nvPr/>
        </p:nvPicPr>
        <p:blipFill rotWithShape="1">
          <a:blip r:embed="rId2">
            <a:extLst>
              <a:ext uri="{28A0092B-C50C-407E-A947-70E740481C1C}">
                <a14:useLocalDpi xmlns:a14="http://schemas.microsoft.com/office/drawing/2010/main" val="0"/>
              </a:ext>
            </a:extLst>
          </a:blip>
          <a:srcRect l="4392" r="7752"/>
          <a:stretch/>
        </p:blipFill>
        <p:spPr>
          <a:xfrm rot="5400000">
            <a:off x="4543155" y="1234545"/>
            <a:ext cx="4599651" cy="4602025"/>
          </a:xfrm>
          <a:prstGeom prst="rect">
            <a:avLst/>
          </a:prstGeom>
        </p:spPr>
      </p:pic>
    </p:spTree>
    <p:extLst>
      <p:ext uri="{BB962C8B-B14F-4D97-AF65-F5344CB8AC3E}">
        <p14:creationId xmlns:p14="http://schemas.microsoft.com/office/powerpoint/2010/main" val="631001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4096559" y="402715"/>
            <a:ext cx="4526752"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How would you respond?</a:t>
            </a:r>
          </a:p>
        </p:txBody>
      </p:sp>
      <p:sp>
        <p:nvSpPr>
          <p:cNvPr id="2" name="Rectangle 1"/>
          <p:cNvSpPr/>
          <p:nvPr/>
        </p:nvSpPr>
        <p:spPr>
          <a:xfrm>
            <a:off x="822476" y="1434798"/>
            <a:ext cx="7620000" cy="4832092"/>
          </a:xfrm>
          <a:prstGeom prst="rect">
            <a:avLst/>
          </a:prstGeom>
        </p:spPr>
        <p:txBody>
          <a:bodyPr wrap="square">
            <a:spAutoFit/>
          </a:bodyPr>
          <a:lstStyle/>
          <a:p>
            <a:pPr marL="514350" indent="-514350">
              <a:buFont typeface="+mj-lt"/>
              <a:buAutoNum type="arabicPeriod"/>
            </a:pPr>
            <a:r>
              <a:rPr lang="en-US" altLang="ja-JP" sz="2800" dirty="0">
                <a:solidFill>
                  <a:srgbClr val="000000"/>
                </a:solidFill>
              </a:rPr>
              <a:t>The Nasir is correct and he should not be questioned. Whatever he chooses to pay should be accepted by the local Jama’at.</a:t>
            </a:r>
          </a:p>
          <a:p>
            <a:pPr marL="514350" indent="-514350">
              <a:buFont typeface="+mj-lt"/>
              <a:buAutoNum type="arabicPeriod"/>
            </a:pPr>
            <a:r>
              <a:rPr lang="en-US" altLang="ja-JP" sz="2800" dirty="0">
                <a:solidFill>
                  <a:srgbClr val="000000"/>
                </a:solidFill>
              </a:rPr>
              <a:t>The Jama’at’s Finance Secretary is correct in admonishing the Nasir however, the approach could have been better.</a:t>
            </a:r>
          </a:p>
          <a:p>
            <a:pPr marL="514350" indent="-514350">
              <a:buFont typeface="+mj-lt"/>
              <a:buAutoNum type="arabicPeriod"/>
            </a:pPr>
            <a:r>
              <a:rPr lang="en-US" altLang="ja-JP" sz="2800" dirty="0">
                <a:solidFill>
                  <a:srgbClr val="000000"/>
                </a:solidFill>
              </a:rPr>
              <a:t>The Jama’at’s Finance Secretary is justified in admonishing the Nasir and the Za’im should also admonish the Nasir regarding Ansar Chanda.</a:t>
            </a:r>
          </a:p>
          <a:p>
            <a:pPr marL="514350" indent="-514350">
              <a:buFont typeface="+mj-lt"/>
              <a:buAutoNum type="arabicPeriod"/>
            </a:pPr>
            <a:r>
              <a:rPr lang="en-US" altLang="ja-JP" sz="2800" dirty="0">
                <a:solidFill>
                  <a:srgbClr val="000000"/>
                </a:solidFill>
              </a:rPr>
              <a:t>Any other response?</a:t>
            </a:r>
          </a:p>
        </p:txBody>
      </p:sp>
    </p:spTree>
    <p:extLst>
      <p:ext uri="{BB962C8B-B14F-4D97-AF65-F5344CB8AC3E}">
        <p14:creationId xmlns:p14="http://schemas.microsoft.com/office/powerpoint/2010/main" val="1520241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3401895" y="402715"/>
            <a:ext cx="5554085"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bg1"/>
                </a:solidFill>
              </a:rPr>
              <a:t>How would your response change if?</a:t>
            </a:r>
          </a:p>
        </p:txBody>
      </p:sp>
      <p:sp>
        <p:nvSpPr>
          <p:cNvPr id="4" name="Content Placeholder 2"/>
          <p:cNvSpPr>
            <a:spLocks noGrp="1"/>
          </p:cNvSpPr>
          <p:nvPr>
            <p:ph idx="1"/>
          </p:nvPr>
        </p:nvSpPr>
        <p:spPr>
          <a:xfrm>
            <a:off x="457200" y="1648899"/>
            <a:ext cx="8229600" cy="4525963"/>
          </a:xfrm>
        </p:spPr>
        <p:txBody>
          <a:bodyPr/>
          <a:lstStyle/>
          <a:p>
            <a:pPr marL="457200" lvl="1" indent="0">
              <a:buNone/>
            </a:pPr>
            <a:r>
              <a:rPr lang="en-US" altLang="ja-JP" dirty="0"/>
              <a:t>(Consider each separately.)</a:t>
            </a:r>
          </a:p>
          <a:p>
            <a:pPr marL="457200" lvl="1" indent="0">
              <a:buNone/>
            </a:pPr>
            <a:endParaRPr lang="en-US" altLang="ja-JP" sz="1400" dirty="0"/>
          </a:p>
          <a:p>
            <a:pPr marL="457200" lvl="1" indent="0">
              <a:buNone/>
            </a:pPr>
            <a:r>
              <a:rPr lang="en-US" altLang="ja-JP" dirty="0"/>
              <a:t>… The Nasir is an Amila member of the Jama’at.</a:t>
            </a:r>
          </a:p>
          <a:p>
            <a:pPr marL="457200" lvl="1" indent="0">
              <a:buNone/>
            </a:pPr>
            <a:r>
              <a:rPr lang="en-US" altLang="ja-JP" dirty="0"/>
              <a:t>… </a:t>
            </a:r>
            <a:r>
              <a:rPr kumimoji="1" lang="en-US" altLang="ja-JP" dirty="0"/>
              <a:t>He gave a large donation to Humanity First last 	year.</a:t>
            </a:r>
          </a:p>
          <a:p>
            <a:pPr marL="457200" lvl="1" indent="0">
              <a:buNone/>
            </a:pPr>
            <a:r>
              <a:rPr lang="en-US" altLang="ja-JP" dirty="0"/>
              <a:t>… </a:t>
            </a:r>
            <a:r>
              <a:rPr kumimoji="1" lang="en-US" altLang="ja-JP" dirty="0"/>
              <a:t>The Nasir has recently become more frequent in 	the Jama’at.</a:t>
            </a:r>
          </a:p>
          <a:p>
            <a:pPr marL="457200" lvl="1" indent="0">
              <a:buNone/>
            </a:pPr>
            <a:r>
              <a:rPr lang="en-US" altLang="ja-JP" dirty="0"/>
              <a:t>… </a:t>
            </a:r>
            <a:r>
              <a:rPr kumimoji="1" lang="en-US" altLang="ja-JP" dirty="0"/>
              <a:t>The Nasir is your real brother.</a:t>
            </a:r>
          </a:p>
          <a:p>
            <a:pPr lvl="1"/>
            <a:endParaRPr kumimoji="1" lang="ja-JP" altLang="en-US" dirty="0"/>
          </a:p>
        </p:txBody>
      </p:sp>
    </p:spTree>
    <p:extLst>
      <p:ext uri="{BB962C8B-B14F-4D97-AF65-F5344CB8AC3E}">
        <p14:creationId xmlns:p14="http://schemas.microsoft.com/office/powerpoint/2010/main" val="2318150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3736727" y="445597"/>
            <a:ext cx="5270193"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Guidance from Friday Sermon</a:t>
            </a:r>
          </a:p>
        </p:txBody>
      </p:sp>
      <p:sp>
        <p:nvSpPr>
          <p:cNvPr id="6" name="Rectangle 5"/>
          <p:cNvSpPr/>
          <p:nvPr/>
        </p:nvSpPr>
        <p:spPr>
          <a:xfrm>
            <a:off x="330506" y="1189387"/>
            <a:ext cx="8676414" cy="4493537"/>
          </a:xfrm>
          <a:prstGeom prst="rect">
            <a:avLst/>
          </a:prstGeom>
        </p:spPr>
        <p:txBody>
          <a:bodyPr wrap="square">
            <a:spAutoFit/>
          </a:bodyPr>
          <a:lstStyle/>
          <a:p>
            <a:pPr marL="342900" indent="-342900">
              <a:buFont typeface="Arial" panose="020B0604020202020204" pitchFamily="34" charset="0"/>
              <a:buChar char="•"/>
            </a:pPr>
            <a:r>
              <a:rPr lang="en-US" altLang="ja-JP" sz="2200" dirty="0"/>
              <a:t>Another aspect which the Promised Messiah </a:t>
            </a:r>
            <a:r>
              <a:rPr lang="en-US" altLang="ja-JP" dirty="0"/>
              <a:t>(peace be on him) </a:t>
            </a:r>
            <a:r>
              <a:rPr lang="en-US" altLang="ja-JP" sz="2200" dirty="0"/>
              <a:t>has drawn our attention towards and which God Almighty and the Holy Prophet </a:t>
            </a:r>
            <a:r>
              <a:rPr lang="en-US" altLang="ja-JP" dirty="0"/>
              <a:t>(peace and blessings of Allah be on him) </a:t>
            </a:r>
            <a:r>
              <a:rPr lang="en-US" altLang="ja-JP" sz="2200" dirty="0"/>
              <a:t>have also instructed us to perform is financial sacrifices.</a:t>
            </a:r>
          </a:p>
          <a:p>
            <a:pPr marL="342900" indent="-342900">
              <a:buFont typeface="Arial" panose="020B0604020202020204" pitchFamily="34" charset="0"/>
              <a:buChar char="•"/>
            </a:pPr>
            <a:r>
              <a:rPr lang="en-US" altLang="ja-JP" sz="2200" dirty="0"/>
              <a:t>One should assess their income because the payment of Chanda is a matter between the individual and God Almighty. The administration or the Finance Secretary is not aware of what the Chanda-payers’ actual income is, however God Almighty has full knowledge of it.</a:t>
            </a:r>
          </a:p>
          <a:p>
            <a:pPr marL="342900" indent="-342900">
              <a:buFont typeface="Arial" panose="020B0604020202020204" pitchFamily="34" charset="0"/>
              <a:buChar char="•"/>
            </a:pPr>
            <a:r>
              <a:rPr lang="en-US" altLang="ja-JP" sz="2200" dirty="0"/>
              <a:t>Therefore, in view of this, everyone should assess their budgets again and revise their payments. Thus, all those people who – despite living in comfort do not pay their Chanda according to the prescribed rate – I would like to draw their attention towards this matter so that they can become the recipients of God’s blessings.</a:t>
            </a:r>
            <a:endParaRPr lang="ja-JP" altLang="en-US" sz="2200" dirty="0"/>
          </a:p>
        </p:txBody>
      </p:sp>
    </p:spTree>
    <p:extLst>
      <p:ext uri="{BB962C8B-B14F-4D97-AF65-F5344CB8AC3E}">
        <p14:creationId xmlns:p14="http://schemas.microsoft.com/office/powerpoint/2010/main" val="2942075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313643" y="402715"/>
            <a:ext cx="1947769"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Scenario 2</a:t>
            </a:r>
          </a:p>
        </p:txBody>
      </p:sp>
      <p:sp>
        <p:nvSpPr>
          <p:cNvPr id="4" name="Content Placeholder 2"/>
          <p:cNvSpPr>
            <a:spLocks noGrp="1"/>
          </p:cNvSpPr>
          <p:nvPr>
            <p:ph idx="1"/>
          </p:nvPr>
        </p:nvSpPr>
        <p:spPr>
          <a:xfrm>
            <a:off x="457200" y="1441013"/>
            <a:ext cx="4252687" cy="4525963"/>
          </a:xfrm>
        </p:spPr>
        <p:txBody>
          <a:bodyPr>
            <a:normAutofit fontScale="77500" lnSpcReduction="20000"/>
          </a:bodyPr>
          <a:lstStyle/>
          <a:p>
            <a:pPr marL="0" indent="0">
              <a:buNone/>
            </a:pPr>
            <a:r>
              <a:rPr kumimoji="1" lang="en-US" altLang="ja-JP" dirty="0"/>
              <a:t>A Nasir has always been a proponent for integration with Western society to disseminat</a:t>
            </a:r>
            <a:r>
              <a:rPr lang="en-US" altLang="ja-JP" dirty="0"/>
              <a:t>e the message of Islam. For example, he permits his children to take part in trick-or-treating and wearing costumes on Halloween. In a recent Friday sermon, the local </a:t>
            </a:r>
            <a:r>
              <a:rPr lang="en-US" altLang="ja-JP" dirty="0" err="1"/>
              <a:t>Murabbi</a:t>
            </a:r>
            <a:r>
              <a:rPr lang="en-US" altLang="ja-JP" dirty="0"/>
              <a:t> has reminded the members about Huzoor’s (may Allah be his helper) sermon regarding refraining from celebrating Halloween. </a:t>
            </a:r>
          </a:p>
        </p:txBody>
      </p:sp>
      <p:pic>
        <p:nvPicPr>
          <p:cNvPr id="6" name="Picture 5">
            <a:extLst>
              <a:ext uri="{FF2B5EF4-FFF2-40B4-BE49-F238E27FC236}">
                <a16:creationId xmlns:a16="http://schemas.microsoft.com/office/drawing/2014/main" id="{A97560B0-57CB-F945-97B5-4E1862029726}"/>
              </a:ext>
            </a:extLst>
          </p:cNvPr>
          <p:cNvPicPr>
            <a:picLocks noChangeAspect="1"/>
          </p:cNvPicPr>
          <p:nvPr/>
        </p:nvPicPr>
        <p:blipFill>
          <a:blip r:embed="rId2"/>
          <a:stretch>
            <a:fillRect/>
          </a:stretch>
        </p:blipFill>
        <p:spPr>
          <a:xfrm>
            <a:off x="4572000" y="1597446"/>
            <a:ext cx="4255720" cy="3916496"/>
          </a:xfrm>
          <a:prstGeom prst="rect">
            <a:avLst/>
          </a:prstGeom>
        </p:spPr>
      </p:pic>
    </p:spTree>
    <p:extLst>
      <p:ext uri="{BB962C8B-B14F-4D97-AF65-F5344CB8AC3E}">
        <p14:creationId xmlns:p14="http://schemas.microsoft.com/office/powerpoint/2010/main" val="2318150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3482725" y="435013"/>
            <a:ext cx="4526752"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How would you respond?</a:t>
            </a:r>
          </a:p>
        </p:txBody>
      </p:sp>
      <p:sp>
        <p:nvSpPr>
          <p:cNvPr id="2" name="Rectangle 1"/>
          <p:cNvSpPr/>
          <p:nvPr/>
        </p:nvSpPr>
        <p:spPr>
          <a:xfrm>
            <a:off x="133192" y="1868926"/>
            <a:ext cx="8559115" cy="3539430"/>
          </a:xfrm>
          <a:prstGeom prst="rect">
            <a:avLst/>
          </a:prstGeom>
        </p:spPr>
        <p:txBody>
          <a:bodyPr wrap="square">
            <a:spAutoFit/>
          </a:bodyPr>
          <a:lstStyle/>
          <a:p>
            <a:pPr marL="971550" lvl="1" indent="-514350">
              <a:buFont typeface="+mj-lt"/>
              <a:buAutoNum type="arabicPeriod"/>
            </a:pPr>
            <a:r>
              <a:rPr lang="en-US" altLang="ja-JP" sz="2800" dirty="0"/>
              <a:t>Change his practice immediately and advise his kids against it as well.</a:t>
            </a:r>
          </a:p>
          <a:p>
            <a:pPr marL="971550" lvl="1" indent="-514350">
              <a:buFont typeface="+mj-lt"/>
              <a:buAutoNum type="arabicPeriod"/>
            </a:pPr>
            <a:r>
              <a:rPr lang="en-US" altLang="ja-JP" sz="2800" dirty="0"/>
              <a:t>Write a letter to Huzoor (may Allah be his helper) to explain that his purpose is ultimately to facilitate </a:t>
            </a:r>
            <a:r>
              <a:rPr lang="en-US" altLang="ja-JP" sz="2800"/>
              <a:t>the spreading of </a:t>
            </a:r>
            <a:r>
              <a:rPr lang="en-US" altLang="ja-JP" sz="2800" dirty="0"/>
              <a:t>the message of Islam.</a:t>
            </a:r>
          </a:p>
          <a:p>
            <a:pPr marL="971550" lvl="1" indent="-514350">
              <a:buFont typeface="+mj-lt"/>
              <a:buAutoNum type="arabicPeriod"/>
            </a:pPr>
            <a:r>
              <a:rPr lang="en-US" altLang="ja-JP" sz="2800" dirty="0"/>
              <a:t>Continue as-is until he feels at peace in his heart that he should change the practice.</a:t>
            </a:r>
          </a:p>
          <a:p>
            <a:pPr marL="971550" lvl="1" indent="-514350">
              <a:buFont typeface="+mj-lt"/>
              <a:buAutoNum type="arabicPeriod"/>
            </a:pPr>
            <a:r>
              <a:rPr kumimoji="1" lang="en-US" altLang="ja-JP" sz="2800" dirty="0"/>
              <a:t>Any other response?</a:t>
            </a:r>
            <a:endParaRPr kumimoji="1" lang="ja-JP" altLang="en-US" sz="2800" dirty="0"/>
          </a:p>
        </p:txBody>
      </p:sp>
    </p:spTree>
    <p:extLst>
      <p:ext uri="{BB962C8B-B14F-4D97-AF65-F5344CB8AC3E}">
        <p14:creationId xmlns:p14="http://schemas.microsoft.com/office/powerpoint/2010/main" val="2734388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3317293" y="405955"/>
            <a:ext cx="6057620" cy="55399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900" b="1" dirty="0">
                <a:solidFill>
                  <a:schemeClr val="bg1"/>
                </a:solidFill>
              </a:rPr>
              <a:t>How would your response change if?</a:t>
            </a:r>
          </a:p>
        </p:txBody>
      </p:sp>
      <p:sp>
        <p:nvSpPr>
          <p:cNvPr id="3" name="Content Placeholder 2"/>
          <p:cNvSpPr>
            <a:spLocks noGrp="1"/>
          </p:cNvSpPr>
          <p:nvPr>
            <p:ph idx="1"/>
          </p:nvPr>
        </p:nvSpPr>
        <p:spPr/>
        <p:txBody>
          <a:bodyPr/>
          <a:lstStyle/>
          <a:p>
            <a:pPr marL="0" indent="0">
              <a:buNone/>
            </a:pPr>
            <a:r>
              <a:rPr kumimoji="1" lang="en-US" altLang="ja-JP" dirty="0"/>
              <a:t>(Consider each separately.)</a:t>
            </a:r>
          </a:p>
          <a:p>
            <a:pPr marL="0" indent="0">
              <a:buNone/>
            </a:pPr>
            <a:endParaRPr kumimoji="1" lang="en-US" altLang="ja-JP" sz="1400" dirty="0"/>
          </a:p>
          <a:p>
            <a:pPr marL="0" indent="0">
              <a:buNone/>
            </a:pPr>
            <a:r>
              <a:rPr kumimoji="1" lang="en-US" altLang="ja-JP" dirty="0"/>
              <a:t>… The Nasir’s wife is an American convert to 	Islam Ahmadiyyat.</a:t>
            </a:r>
          </a:p>
          <a:p>
            <a:pPr marL="0" indent="0">
              <a:buNone/>
            </a:pPr>
            <a:r>
              <a:rPr kumimoji="1" lang="en-US" altLang="ja-JP" dirty="0"/>
              <a:t>… The Nasir has been very successful in bringing 	non-Ahmadi guests to the mosque.</a:t>
            </a:r>
          </a:p>
          <a:p>
            <a:pPr marL="0" indent="0">
              <a:buNone/>
            </a:pPr>
            <a:r>
              <a:rPr kumimoji="1" lang="en-US" altLang="ja-JP" dirty="0"/>
              <a:t>… The Nasir is a member of the local Jama’at 	Amila.</a:t>
            </a:r>
          </a:p>
        </p:txBody>
      </p:sp>
    </p:spTree>
    <p:extLst>
      <p:ext uri="{BB962C8B-B14F-4D97-AF65-F5344CB8AC3E}">
        <p14:creationId xmlns:p14="http://schemas.microsoft.com/office/powerpoint/2010/main" val="2318150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3460232" y="402715"/>
            <a:ext cx="5270193"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Guidance from Friday Sermon</a:t>
            </a:r>
          </a:p>
        </p:txBody>
      </p:sp>
      <p:sp>
        <p:nvSpPr>
          <p:cNvPr id="4" name="Rectangle 3"/>
          <p:cNvSpPr/>
          <p:nvPr/>
        </p:nvSpPr>
        <p:spPr>
          <a:xfrm>
            <a:off x="0" y="1476007"/>
            <a:ext cx="9144000" cy="3970318"/>
          </a:xfrm>
          <a:prstGeom prst="rect">
            <a:avLst/>
          </a:prstGeom>
        </p:spPr>
        <p:txBody>
          <a:bodyPr wrap="square">
            <a:spAutoFit/>
          </a:bodyPr>
          <a:lstStyle/>
          <a:p>
            <a:r>
              <a:rPr lang="en-US" altLang="ja-JP" dirty="0"/>
              <a:t>Furthermore, the Promised Messiah </a:t>
            </a:r>
            <a:r>
              <a:rPr lang="en-US" altLang="ja-JP" sz="1600" dirty="0"/>
              <a:t>(peace be on him) </a:t>
            </a:r>
            <a:r>
              <a:rPr lang="en-US" altLang="ja-JP" dirty="0"/>
              <a:t>has also included obedience as one of the stipulations for taking the Bai’at, and that is, for one to pledge that they will obey every </a:t>
            </a:r>
            <a:r>
              <a:rPr lang="en-US" altLang="ja-JP" i="1" dirty="0" err="1"/>
              <a:t>Ma’roof</a:t>
            </a:r>
            <a:r>
              <a:rPr lang="en-US" altLang="ja-JP" dirty="0"/>
              <a:t> command, until their last breath.</a:t>
            </a:r>
          </a:p>
          <a:p>
            <a:r>
              <a:rPr lang="en-US" altLang="ja-JP" dirty="0"/>
              <a:t> It is not the job of an individual to interpret what is meant by the word </a:t>
            </a:r>
            <a:r>
              <a:rPr lang="en-US" altLang="ja-JP" dirty="0" err="1"/>
              <a:t>Ma’roof</a:t>
            </a:r>
            <a:r>
              <a:rPr lang="en-US" altLang="ja-JP" dirty="0"/>
              <a:t>. A </a:t>
            </a:r>
            <a:r>
              <a:rPr lang="en-US" altLang="ja-JP" dirty="0" err="1"/>
              <a:t>Ma’roof</a:t>
            </a:r>
            <a:r>
              <a:rPr lang="en-US" altLang="ja-JP" dirty="0"/>
              <a:t> decision is one which is in line with the Holy Qur’an, the practice of the Holy Prophet </a:t>
            </a:r>
            <a:r>
              <a:rPr lang="en-US" altLang="ja-JP" sz="1600" dirty="0"/>
              <a:t>(peace and blessings of Allah be on him)</a:t>
            </a:r>
            <a:r>
              <a:rPr lang="en-US" altLang="ja-JP" dirty="0"/>
              <a:t> and his sayings, and also that which falls in line with the Just Arbitrator of this era—the Promised Messiah </a:t>
            </a:r>
            <a:r>
              <a:rPr lang="en-US" altLang="ja-JP" sz="1600" dirty="0"/>
              <a:t>(may peace be on him)</a:t>
            </a:r>
            <a:r>
              <a:rPr lang="en-US" altLang="ja-JP" dirty="0"/>
              <a:t>. Through this, the unity of the Jama’at can be upheld.</a:t>
            </a:r>
          </a:p>
          <a:p>
            <a:r>
              <a:rPr lang="en-US" altLang="ja-JP" dirty="0"/>
              <a:t>The Promised Messiah </a:t>
            </a:r>
            <a:r>
              <a:rPr lang="en-US" altLang="ja-JP" sz="1600" dirty="0"/>
              <a:t>(peace be on him) </a:t>
            </a:r>
            <a:r>
              <a:rPr lang="en-US" altLang="ja-JP" dirty="0"/>
              <a:t>has clearly stated that it was not his desire to increase the number of followers with those who had no idea of what obedience entails. In this regard the Promised Messiah </a:t>
            </a:r>
            <a:r>
              <a:rPr lang="en-US" altLang="ja-JP" sz="1600" dirty="0"/>
              <a:t>(peace be on him) </a:t>
            </a:r>
            <a:r>
              <a:rPr lang="en-US" altLang="ja-JP" dirty="0"/>
              <a:t>states: “If those who affiliate themselves with me and enter into my Bai’at, yet fail to reform themselves and do not live their lives according to the teachings of God and His Messenger </a:t>
            </a:r>
            <a:r>
              <a:rPr lang="en-US" altLang="ja-JP" sz="1600" dirty="0"/>
              <a:t>(peace and blessings of Allah be on him)</a:t>
            </a:r>
            <a:r>
              <a:rPr lang="en-US" altLang="ja-JP" dirty="0"/>
              <a:t>, then such a person’s Bai’at is futile.”</a:t>
            </a:r>
            <a:endParaRPr lang="ja-JP" altLang="en-US" dirty="0"/>
          </a:p>
        </p:txBody>
      </p:sp>
    </p:spTree>
    <p:extLst>
      <p:ext uri="{BB962C8B-B14F-4D97-AF65-F5344CB8AC3E}">
        <p14:creationId xmlns:p14="http://schemas.microsoft.com/office/powerpoint/2010/main" val="2241935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86" y="0"/>
            <a:ext cx="9126188" cy="6844642"/>
          </a:xfrm>
        </p:spPr>
      </p:pic>
      <p:sp>
        <p:nvSpPr>
          <p:cNvPr id="5" name="TextBox 6"/>
          <p:cNvSpPr txBox="1"/>
          <p:nvPr/>
        </p:nvSpPr>
        <p:spPr>
          <a:xfrm>
            <a:off x="3584433" y="406009"/>
            <a:ext cx="5233599"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solidFill>
                  <a:schemeClr val="bg1"/>
                </a:solidFill>
              </a:rPr>
              <a:t>What to discuss with your family?</a:t>
            </a:r>
          </a:p>
        </p:txBody>
      </p:sp>
      <p:sp>
        <p:nvSpPr>
          <p:cNvPr id="7" name="TextBox 6"/>
          <p:cNvSpPr txBox="1">
            <a:spLocks noChangeArrowheads="1"/>
          </p:cNvSpPr>
          <p:nvPr/>
        </p:nvSpPr>
        <p:spPr bwMode="auto">
          <a:xfrm>
            <a:off x="621475" y="5158925"/>
            <a:ext cx="7727950" cy="1015663"/>
          </a:xfrm>
          <a:prstGeom prst="rect">
            <a:avLst/>
          </a:prstGeom>
          <a:noFill/>
          <a:ln w="9525">
            <a:noFill/>
            <a:miter lim="800000"/>
            <a:headEnd/>
            <a:tailEnd/>
          </a:ln>
        </p:spPr>
        <p:txBody>
          <a:bodyPr>
            <a:spAutoFit/>
          </a:bodyPr>
          <a:lstStyle/>
          <a:p>
            <a:r>
              <a:rPr lang="en-US" sz="2000" b="1" dirty="0">
                <a:solidFill>
                  <a:srgbClr val="FF0000"/>
                </a:solidFill>
                <a:latin typeface="Calibri" pitchFamily="34" charset="0"/>
              </a:rPr>
              <a:t>Tips to engage youth in conversation: </a:t>
            </a:r>
            <a:r>
              <a:rPr lang="en-US" sz="2000" b="1" dirty="0">
                <a:latin typeface="Calibri" pitchFamily="34" charset="0"/>
              </a:rPr>
              <a:t>(1) Give them more talking time, and (2) use examples from Huzoor’s </a:t>
            </a:r>
            <a:r>
              <a:rPr lang="en-US" sz="1600" b="1" dirty="0">
                <a:latin typeface="Calibri" pitchFamily="34" charset="0"/>
              </a:rPr>
              <a:t>(may Allah be his helper) </a:t>
            </a:r>
            <a:r>
              <a:rPr lang="en-US" sz="2000" b="1" dirty="0">
                <a:latin typeface="Calibri" pitchFamily="34" charset="0"/>
              </a:rPr>
              <a:t>sermon to make a point.</a:t>
            </a:r>
          </a:p>
        </p:txBody>
      </p:sp>
      <p:sp>
        <p:nvSpPr>
          <p:cNvPr id="4" name="TextBox 3"/>
          <p:cNvSpPr txBox="1"/>
          <p:nvPr/>
        </p:nvSpPr>
        <p:spPr>
          <a:xfrm>
            <a:off x="313805" y="2074060"/>
            <a:ext cx="8558753" cy="2308324"/>
          </a:xfrm>
          <a:prstGeom prst="rect">
            <a:avLst/>
          </a:prstGeom>
          <a:noFill/>
        </p:spPr>
        <p:txBody>
          <a:bodyPr wrap="none" rtlCol="0">
            <a:spAutoFit/>
          </a:bodyPr>
          <a:lstStyle/>
          <a:p>
            <a:pPr marL="285750" indent="-285750">
              <a:buFont typeface="Arial"/>
              <a:buChar char="•"/>
            </a:pPr>
            <a:r>
              <a:rPr kumimoji="1" lang="en-US" altLang="ja-JP" sz="2400" dirty="0"/>
              <a:t>The importance of financial sacrifice as to how it purifies us.</a:t>
            </a:r>
          </a:p>
          <a:p>
            <a:pPr marL="285750" indent="-285750">
              <a:buFont typeface="Arial"/>
              <a:buChar char="•"/>
            </a:pPr>
            <a:r>
              <a:rPr kumimoji="1" lang="en-US" altLang="ja-JP" sz="2400" dirty="0"/>
              <a:t>Explain how Chanda is calculated and how these funds are</a:t>
            </a:r>
          </a:p>
          <a:p>
            <a:r>
              <a:rPr kumimoji="1" lang="en-US" altLang="ja-JP" sz="2400" dirty="0"/>
              <a:t>    used in the Jama’at.</a:t>
            </a:r>
          </a:p>
          <a:p>
            <a:pPr marL="285750" indent="-285750">
              <a:buFont typeface="Arial"/>
              <a:buChar char="•"/>
            </a:pPr>
            <a:r>
              <a:rPr kumimoji="1" lang="en-US" altLang="ja-JP" sz="2400" dirty="0"/>
              <a:t>Importance of complete and unconditional obedience to Khilafat</a:t>
            </a:r>
          </a:p>
          <a:p>
            <a:r>
              <a:rPr kumimoji="1" lang="en-US" altLang="ja-JP" sz="2400" dirty="0"/>
              <a:t>    and how it is the key to our survival as a community.</a:t>
            </a:r>
          </a:p>
          <a:p>
            <a:endParaRPr kumimoji="1" lang="ja-JP" altLang="en-US" sz="2400" dirty="0"/>
          </a:p>
        </p:txBody>
      </p:sp>
    </p:spTree>
    <p:extLst>
      <p:ext uri="{BB962C8B-B14F-4D97-AF65-F5344CB8AC3E}">
        <p14:creationId xmlns:p14="http://schemas.microsoft.com/office/powerpoint/2010/main" val="3496692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178460" y="374379"/>
            <a:ext cx="1931747" cy="646331"/>
          </a:xfrm>
          <a:prstGeom prst="rect">
            <a:avLst/>
          </a:prstGeom>
          <a:noFill/>
        </p:spPr>
        <p:txBody>
          <a:bodyPr wrap="none" rtlCol="0">
            <a:spAutoFit/>
          </a:bodyPr>
          <a:lstStyle/>
          <a:p>
            <a:r>
              <a:rPr lang="en-US" sz="3600" b="1">
                <a:solidFill>
                  <a:schemeClr val="bg1"/>
                </a:solidFill>
              </a:rPr>
              <a:t>To-do </a:t>
            </a:r>
            <a:r>
              <a:rPr lang="en-US" sz="3600" b="1" dirty="0">
                <a:solidFill>
                  <a:schemeClr val="bg1"/>
                </a:solidFill>
              </a:rPr>
              <a:t>list</a:t>
            </a:r>
          </a:p>
        </p:txBody>
      </p:sp>
      <p:sp>
        <p:nvSpPr>
          <p:cNvPr id="3" name="Content Placeholder 2"/>
          <p:cNvSpPr>
            <a:spLocks noGrp="1"/>
          </p:cNvSpPr>
          <p:nvPr>
            <p:ph idx="1"/>
          </p:nvPr>
        </p:nvSpPr>
        <p:spPr>
          <a:xfrm>
            <a:off x="457200" y="1781629"/>
            <a:ext cx="8229600" cy="4525963"/>
          </a:xfrm>
        </p:spPr>
        <p:txBody>
          <a:bodyPr/>
          <a:lstStyle/>
          <a:p>
            <a:r>
              <a:rPr kumimoji="1" lang="en-US" altLang="ja-JP" dirty="0"/>
              <a:t>Review your income and calculate the Chanda according to the prescribed rate.</a:t>
            </a:r>
          </a:p>
          <a:p>
            <a:r>
              <a:rPr kumimoji="1" lang="en-US" altLang="ja-JP" dirty="0"/>
              <a:t>Pay obligatory Chanda </a:t>
            </a:r>
            <a:r>
              <a:rPr kumimoji="1" lang="en-US" altLang="ja-JP" dirty="0" err="1"/>
              <a:t>Jat</a:t>
            </a:r>
            <a:r>
              <a:rPr kumimoji="1" lang="en-US" altLang="ja-JP" dirty="0"/>
              <a:t> </a:t>
            </a:r>
            <a:r>
              <a:rPr kumimoji="1" lang="en-US" altLang="ja-JP" sz="2400" dirty="0"/>
              <a:t>(Chanda </a:t>
            </a:r>
            <a:r>
              <a:rPr kumimoji="1" lang="en-US" altLang="ja-JP" sz="2400" dirty="0" err="1"/>
              <a:t>Aam</a:t>
            </a:r>
            <a:r>
              <a:rPr kumimoji="1" lang="en-US" altLang="ja-JP" sz="2400" dirty="0"/>
              <a:t> and Chanda Jalsa Salana)</a:t>
            </a:r>
            <a:r>
              <a:rPr kumimoji="1" lang="en-US" altLang="ja-JP" dirty="0"/>
              <a:t> monthly.</a:t>
            </a:r>
          </a:p>
          <a:p>
            <a:r>
              <a:rPr kumimoji="1" lang="en-US" altLang="ja-JP" dirty="0"/>
              <a:t>Make a pledge to obey each and every recommendation of Hazrat Khalifatul-Masih </a:t>
            </a:r>
            <a:r>
              <a:rPr kumimoji="1" lang="en-US" altLang="ja-JP" sz="2000" dirty="0"/>
              <a:t>(may Allah be his helper)</a:t>
            </a:r>
            <a:r>
              <a:rPr kumimoji="1" lang="en-US" altLang="ja-JP" dirty="0"/>
              <a:t>, Insha’allah.</a:t>
            </a:r>
            <a:endParaRPr kumimoji="1" lang="ja-JP" altLang="en-US" dirty="0"/>
          </a:p>
        </p:txBody>
      </p:sp>
    </p:spTree>
    <p:extLst>
      <p:ext uri="{BB962C8B-B14F-4D97-AF65-F5344CB8AC3E}">
        <p14:creationId xmlns:p14="http://schemas.microsoft.com/office/powerpoint/2010/main" val="3396787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767230" y="394843"/>
            <a:ext cx="2608930" cy="606642"/>
          </a:xfrm>
        </p:spPr>
        <p:txBody>
          <a:bodyPr>
            <a:noAutofit/>
          </a:bodyPr>
          <a:lstStyle/>
          <a:p>
            <a:r>
              <a:rPr lang="en-US" sz="3200" b="1" dirty="0">
                <a:solidFill>
                  <a:schemeClr val="bg1"/>
                </a:solidFill>
                <a:latin typeface="+mn-lt"/>
              </a:rPr>
              <a:t>AGENDA</a:t>
            </a:r>
          </a:p>
        </p:txBody>
      </p:sp>
      <p:sp>
        <p:nvSpPr>
          <p:cNvPr id="5" name="Content Placeholder 2"/>
          <p:cNvSpPr txBox="1">
            <a:spLocks/>
          </p:cNvSpPr>
          <p:nvPr/>
        </p:nvSpPr>
        <p:spPr>
          <a:xfrm>
            <a:off x="527193" y="1623046"/>
            <a:ext cx="8480074" cy="4351338"/>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en-US" sz="3300" dirty="0"/>
              <a:t>Recitation of the Holy Qur’an (Verse 24:55)		</a:t>
            </a:r>
          </a:p>
          <a:p>
            <a:r>
              <a:rPr lang="en-US" sz="3300" dirty="0"/>
              <a:t>Pledge</a:t>
            </a:r>
          </a:p>
          <a:p>
            <a:r>
              <a:rPr lang="en-US" sz="3300" dirty="0"/>
              <a:t>Did you know?</a:t>
            </a:r>
          </a:p>
          <a:p>
            <a:r>
              <a:rPr lang="en-US" sz="3300" dirty="0"/>
              <a:t>Sermon of the month: Attributes of True Ahmadi: Financial Sacrifice, obedience to Khilafat and Nizam-e-Jama'at (November 2, 2018)</a:t>
            </a:r>
          </a:p>
          <a:p>
            <a:r>
              <a:rPr lang="en-US" sz="3300" dirty="0"/>
              <a:t>Health Tip</a:t>
            </a:r>
          </a:p>
          <a:p>
            <a:r>
              <a:rPr lang="en-US" sz="3300" dirty="0"/>
              <a:t>Reminders/announcements			</a:t>
            </a:r>
          </a:p>
          <a:p>
            <a:r>
              <a:rPr lang="en-US" sz="3300" dirty="0" err="1"/>
              <a:t>Du’a</a:t>
            </a:r>
            <a:endParaRPr lang="en-US" sz="3300" dirty="0"/>
          </a:p>
          <a:p>
            <a:pPr marL="0" indent="0">
              <a:buFont typeface="Arial"/>
              <a:buNone/>
            </a:pPr>
            <a:r>
              <a:rPr lang="en-US" dirty="0"/>
              <a:t>								</a:t>
            </a:r>
          </a:p>
        </p:txBody>
      </p:sp>
    </p:spTree>
    <p:extLst>
      <p:ext uri="{BB962C8B-B14F-4D97-AF65-F5344CB8AC3E}">
        <p14:creationId xmlns:p14="http://schemas.microsoft.com/office/powerpoint/2010/main" val="685888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05461" y="374379"/>
            <a:ext cx="1869222" cy="584776"/>
          </a:xfrm>
          <a:prstGeom prst="rect">
            <a:avLst/>
          </a:prstGeom>
          <a:noFill/>
        </p:spPr>
        <p:txBody>
          <a:bodyPr wrap="none" rtlCol="0">
            <a:spAutoFit/>
          </a:bodyPr>
          <a:lstStyle/>
          <a:p>
            <a:r>
              <a:rPr lang="en-US" sz="3200" b="1" dirty="0">
                <a:solidFill>
                  <a:schemeClr val="bg1"/>
                </a:solidFill>
              </a:rPr>
              <a:t>Health tip</a:t>
            </a:r>
          </a:p>
        </p:txBody>
      </p:sp>
      <p:pic>
        <p:nvPicPr>
          <p:cNvPr id="3" name="Picture 2" descr="jpg170010f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144" y="1064978"/>
            <a:ext cx="7462762" cy="5123189"/>
          </a:xfrm>
          <a:prstGeom prst="rect">
            <a:avLst/>
          </a:prstGeom>
        </p:spPr>
      </p:pic>
    </p:spTree>
    <p:extLst>
      <p:ext uri="{BB962C8B-B14F-4D97-AF65-F5344CB8AC3E}">
        <p14:creationId xmlns:p14="http://schemas.microsoft.com/office/powerpoint/2010/main" val="690405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5167" y="1833806"/>
            <a:ext cx="8678333" cy="4416594"/>
          </a:xfrm>
          <a:prstGeom prst="rect">
            <a:avLst/>
          </a:prstGeom>
        </p:spPr>
        <p:txBody>
          <a:bodyPr wrap="square">
            <a:spAutoFit/>
          </a:bodyPr>
          <a:lstStyle/>
          <a:p>
            <a:pPr algn="ctr"/>
            <a:r>
              <a:rPr lang="en-US" altLang="ja-JP" sz="3200" b="1" dirty="0"/>
              <a:t>1-Life Style Habits</a:t>
            </a:r>
          </a:p>
          <a:p>
            <a:pPr algn="ctr"/>
            <a:endParaRPr lang="en-US" altLang="ja-JP" sz="1200" b="1" dirty="0"/>
          </a:p>
          <a:p>
            <a:r>
              <a:rPr lang="en-US" altLang="ja-JP" sz="2400" b="1" dirty="0"/>
              <a:t>Increase physical activity</a:t>
            </a:r>
            <a:r>
              <a:rPr lang="en-US" altLang="ja-JP" sz="2400" dirty="0"/>
              <a:t>. Regular exercise as simple as brisk walking for as little as 15 minutes a day protects brain structure and function.</a:t>
            </a:r>
          </a:p>
          <a:p>
            <a:endParaRPr lang="en-US" altLang="ja-JP" sz="600" dirty="0"/>
          </a:p>
          <a:p>
            <a:r>
              <a:rPr lang="en-US" altLang="ja-JP" sz="2400" b="1" dirty="0"/>
              <a:t>Eat healthily.</a:t>
            </a:r>
            <a:r>
              <a:rPr lang="en-US" altLang="ja-JP" sz="2400" dirty="0"/>
              <a:t> A Mediterranean diet consisting of fish, olive oil, non-starchy vegetables, and nuts has been related to lower risk of dementia.</a:t>
            </a:r>
          </a:p>
          <a:p>
            <a:endParaRPr lang="en-US" altLang="ja-JP" sz="600" dirty="0"/>
          </a:p>
          <a:p>
            <a:r>
              <a:rPr lang="en-US" altLang="ja-JP" sz="2400" b="1" dirty="0"/>
              <a:t>Get a good night’s sleep.</a:t>
            </a:r>
            <a:r>
              <a:rPr lang="en-US" altLang="ja-JP" sz="2400" dirty="0"/>
              <a:t> Adequate and uninterrupted sleep helps the brain repair itself.</a:t>
            </a:r>
          </a:p>
          <a:p>
            <a:endParaRPr lang="en-US" altLang="ja-JP" sz="500" dirty="0"/>
          </a:p>
          <a:p>
            <a:r>
              <a:rPr lang="en-US" altLang="ja-JP" sz="2400" b="1" dirty="0"/>
              <a:t>Do not smoke.</a:t>
            </a:r>
            <a:r>
              <a:rPr lang="en-US" altLang="ja-JP" sz="2400" dirty="0"/>
              <a:t> Smoking damages brain cells and vessels.</a:t>
            </a:r>
            <a:endParaRPr lang="ja-JP" altLang="en-US" sz="2400" dirty="0"/>
          </a:p>
        </p:txBody>
      </p:sp>
      <p:sp>
        <p:nvSpPr>
          <p:cNvPr id="7" name="Title 6"/>
          <p:cNvSpPr>
            <a:spLocks noGrp="1"/>
          </p:cNvSpPr>
          <p:nvPr>
            <p:ph type="title"/>
          </p:nvPr>
        </p:nvSpPr>
        <p:spPr>
          <a:xfrm>
            <a:off x="429986" y="774028"/>
            <a:ext cx="8229600" cy="1143000"/>
          </a:xfrm>
        </p:spPr>
        <p:txBody>
          <a:bodyPr>
            <a:normAutofit/>
          </a:bodyPr>
          <a:lstStyle/>
          <a:p>
            <a:r>
              <a:rPr kumimoji="1" lang="en-US" altLang="ja-JP" sz="3200" dirty="0"/>
              <a:t>How to prevent dementia?</a:t>
            </a:r>
            <a:endParaRPr kumimoji="1" lang="ja-JP" altLang="en-US" sz="3200" dirty="0"/>
          </a:p>
        </p:txBody>
      </p:sp>
      <p:sp>
        <p:nvSpPr>
          <p:cNvPr id="8" name="TextBox 7"/>
          <p:cNvSpPr txBox="1"/>
          <p:nvPr/>
        </p:nvSpPr>
        <p:spPr>
          <a:xfrm>
            <a:off x="5122519" y="397996"/>
            <a:ext cx="1869222" cy="584776"/>
          </a:xfrm>
          <a:prstGeom prst="rect">
            <a:avLst/>
          </a:prstGeom>
          <a:noFill/>
        </p:spPr>
        <p:txBody>
          <a:bodyPr wrap="none" rtlCol="0">
            <a:spAutoFit/>
          </a:bodyPr>
          <a:lstStyle/>
          <a:p>
            <a:r>
              <a:rPr lang="en-US" sz="3200" b="1" dirty="0">
                <a:solidFill>
                  <a:schemeClr val="bg1"/>
                </a:solidFill>
              </a:rPr>
              <a:t>Health tip</a:t>
            </a:r>
          </a:p>
        </p:txBody>
      </p:sp>
    </p:spTree>
    <p:extLst>
      <p:ext uri="{BB962C8B-B14F-4D97-AF65-F5344CB8AC3E}">
        <p14:creationId xmlns:p14="http://schemas.microsoft.com/office/powerpoint/2010/main" val="1389821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2191" y="1103400"/>
            <a:ext cx="8495392" cy="5016757"/>
          </a:xfrm>
          <a:prstGeom prst="rect">
            <a:avLst/>
          </a:prstGeom>
        </p:spPr>
        <p:txBody>
          <a:bodyPr wrap="square">
            <a:spAutoFit/>
          </a:bodyPr>
          <a:lstStyle/>
          <a:p>
            <a:pPr algn="ctr"/>
            <a:r>
              <a:rPr lang="en-US" altLang="ja-JP" sz="3200" b="1" dirty="0"/>
              <a:t>2-Medical Conditions</a:t>
            </a:r>
          </a:p>
          <a:p>
            <a:endParaRPr lang="en-US" altLang="ja-JP" sz="2400" dirty="0"/>
          </a:p>
          <a:p>
            <a:r>
              <a:rPr lang="en-US" altLang="ja-JP" sz="2400" b="1" dirty="0"/>
              <a:t>Treat heart problems.</a:t>
            </a:r>
            <a:r>
              <a:rPr lang="en-US" altLang="ja-JP" sz="2400" dirty="0"/>
              <a:t> Whatever is bad for the heart is bad for the brain. Treating heart problems may protect the brain.</a:t>
            </a:r>
          </a:p>
          <a:p>
            <a:endParaRPr lang="en-US" altLang="ja-JP" sz="2400" dirty="0"/>
          </a:p>
          <a:p>
            <a:r>
              <a:rPr lang="en-US" altLang="ja-JP" sz="2400" b="1" dirty="0"/>
              <a:t>Control blood pressure and blood sugar levels</a:t>
            </a:r>
            <a:r>
              <a:rPr lang="en-US" altLang="ja-JP" sz="2400" dirty="0"/>
              <a:t>. Control of blood pressure and blood glucose (sugar) levels in midlife can improve brain health and may lower the risk of dementia in older age.</a:t>
            </a:r>
          </a:p>
          <a:p>
            <a:endParaRPr lang="en-US" altLang="ja-JP" sz="2400" dirty="0"/>
          </a:p>
          <a:p>
            <a:r>
              <a:rPr lang="en-US" altLang="ja-JP" sz="2400" b="1" dirty="0"/>
              <a:t>Protect the head.</a:t>
            </a:r>
            <a:r>
              <a:rPr lang="en-US" altLang="ja-JP" sz="2400" dirty="0"/>
              <a:t> Wearing helmets and/or avoiding behaviors that increase the risk of head injury can decrease the risk of dementia.</a:t>
            </a:r>
          </a:p>
          <a:p>
            <a:endParaRPr lang="en-US" altLang="ja-JP" sz="2400" dirty="0"/>
          </a:p>
          <a:p>
            <a:r>
              <a:rPr lang="en-US" altLang="ja-JP" sz="2400" b="1" dirty="0"/>
              <a:t>Test hearing.</a:t>
            </a:r>
            <a:r>
              <a:rPr lang="en-US" altLang="ja-JP" sz="2400" dirty="0"/>
              <a:t> Hearing loss is linked to dementia.</a:t>
            </a:r>
            <a:endParaRPr lang="ja-JP" altLang="en-US" sz="2400" dirty="0"/>
          </a:p>
        </p:txBody>
      </p:sp>
      <p:sp>
        <p:nvSpPr>
          <p:cNvPr id="7" name="TextBox 6"/>
          <p:cNvSpPr txBox="1"/>
          <p:nvPr/>
        </p:nvSpPr>
        <p:spPr>
          <a:xfrm>
            <a:off x="5096521" y="373806"/>
            <a:ext cx="1869222" cy="584776"/>
          </a:xfrm>
          <a:prstGeom prst="rect">
            <a:avLst/>
          </a:prstGeom>
          <a:noFill/>
        </p:spPr>
        <p:txBody>
          <a:bodyPr wrap="none" rtlCol="0">
            <a:spAutoFit/>
          </a:bodyPr>
          <a:lstStyle/>
          <a:p>
            <a:r>
              <a:rPr lang="en-US" sz="3200" b="1" dirty="0">
                <a:solidFill>
                  <a:schemeClr val="bg1"/>
                </a:solidFill>
              </a:rPr>
              <a:t>Health tip</a:t>
            </a:r>
          </a:p>
        </p:txBody>
      </p:sp>
    </p:spTree>
    <p:extLst>
      <p:ext uri="{BB962C8B-B14F-4D97-AF65-F5344CB8AC3E}">
        <p14:creationId xmlns:p14="http://schemas.microsoft.com/office/powerpoint/2010/main" val="1807497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6334" y="1558833"/>
            <a:ext cx="8572499" cy="4031873"/>
          </a:xfrm>
          <a:prstGeom prst="rect">
            <a:avLst/>
          </a:prstGeom>
        </p:spPr>
        <p:txBody>
          <a:bodyPr wrap="square">
            <a:spAutoFit/>
          </a:bodyPr>
          <a:lstStyle/>
          <a:p>
            <a:pPr algn="ctr"/>
            <a:r>
              <a:rPr lang="en-US" altLang="ja-JP" sz="3200" b="1" dirty="0"/>
              <a:t>3-Mental and Social Well being</a:t>
            </a:r>
          </a:p>
          <a:p>
            <a:pPr algn="ctr"/>
            <a:endParaRPr lang="en-US" altLang="ja-JP" sz="3200" b="1" dirty="0"/>
          </a:p>
          <a:p>
            <a:r>
              <a:rPr lang="en-US" altLang="ja-JP" sz="2400" b="1" dirty="0"/>
              <a:t>Stay involved, curious, interested, and willing to learn new things.</a:t>
            </a:r>
            <a:r>
              <a:rPr lang="en-US" altLang="ja-JP" sz="2400" dirty="0"/>
              <a:t> Being an active learner keeps the brain engaged and has beneficial effects on memory and information processing.</a:t>
            </a:r>
          </a:p>
          <a:p>
            <a:endParaRPr lang="en-US" altLang="ja-JP" sz="2400" dirty="0"/>
          </a:p>
          <a:p>
            <a:r>
              <a:rPr lang="en-US" altLang="ja-JP" sz="2400" b="1" dirty="0"/>
              <a:t>Stay socially engaged.</a:t>
            </a:r>
            <a:r>
              <a:rPr lang="en-US" altLang="ja-JP" sz="2400" dirty="0"/>
              <a:t> Engagement in social activities including sports, cultural programs, and support groups has a positive effect on brain structure and function and is associated with a lower risk of dementia.</a:t>
            </a:r>
            <a:endParaRPr lang="ja-JP" altLang="en-US" sz="2400" dirty="0"/>
          </a:p>
        </p:txBody>
      </p:sp>
      <p:sp>
        <p:nvSpPr>
          <p:cNvPr id="4" name="TextBox 3"/>
          <p:cNvSpPr txBox="1"/>
          <p:nvPr/>
        </p:nvSpPr>
        <p:spPr>
          <a:xfrm>
            <a:off x="5175435" y="374379"/>
            <a:ext cx="1869222" cy="584776"/>
          </a:xfrm>
          <a:prstGeom prst="rect">
            <a:avLst/>
          </a:prstGeom>
          <a:noFill/>
        </p:spPr>
        <p:txBody>
          <a:bodyPr wrap="none" rtlCol="0">
            <a:spAutoFit/>
          </a:bodyPr>
          <a:lstStyle/>
          <a:p>
            <a:r>
              <a:rPr lang="en-US" sz="3200" b="1" dirty="0">
                <a:solidFill>
                  <a:schemeClr val="bg1"/>
                </a:solidFill>
              </a:rPr>
              <a:t>Health tip</a:t>
            </a:r>
          </a:p>
        </p:txBody>
      </p:sp>
    </p:spTree>
    <p:extLst>
      <p:ext uri="{BB962C8B-B14F-4D97-AF65-F5344CB8AC3E}">
        <p14:creationId xmlns:p14="http://schemas.microsoft.com/office/powerpoint/2010/main" val="1731245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70013"/>
            <a:ext cx="7886700" cy="4351337"/>
          </a:xfrm>
        </p:spPr>
        <p:txBody>
          <a:bodyPr rtlCol="0">
            <a:normAutofit lnSpcReduction="10000"/>
          </a:bodyPr>
          <a:lstStyle/>
          <a:p>
            <a:pPr marL="0" indent="0" algn="ctr" eaLnBrk="1" fontAlgn="auto" hangingPunct="1">
              <a:spcAft>
                <a:spcPts val="0"/>
              </a:spcAft>
              <a:buFont typeface="Arial" panose="020B0604020202020204" pitchFamily="34" charset="0"/>
              <a:buNone/>
              <a:defRPr/>
            </a:pPr>
            <a:r>
              <a:rPr lang="en-US" sz="3600" b="1" dirty="0"/>
              <a:t>Reminders/Announcements</a:t>
            </a:r>
            <a:endParaRPr lang="en-US" sz="3600" dirty="0"/>
          </a:p>
          <a:p>
            <a:pPr marL="0" indent="0" algn="ctr" eaLnBrk="1" fontAlgn="auto" hangingPunct="1">
              <a:spcAft>
                <a:spcPts val="0"/>
              </a:spcAft>
              <a:buFont typeface="Arial" panose="020B0604020202020204" pitchFamily="34" charset="0"/>
              <a:buNone/>
              <a:defRPr/>
            </a:pPr>
            <a:r>
              <a:rPr lang="en-US" sz="3600" b="1" dirty="0" err="1"/>
              <a:t>Du’a</a:t>
            </a:r>
            <a:endParaRPr lang="en-US" sz="3600" b="1" dirty="0"/>
          </a:p>
          <a:p>
            <a:pPr marL="0" indent="0" algn="ctr" eaLnBrk="1" fontAlgn="auto" hangingPunct="1">
              <a:spcAft>
                <a:spcPts val="0"/>
              </a:spcAft>
              <a:buFont typeface="Arial" panose="020B0604020202020204" pitchFamily="34" charset="0"/>
              <a:buNone/>
              <a:defRPr/>
            </a:pPr>
            <a:endParaRPr lang="en-US" sz="3600" b="1" dirty="0"/>
          </a:p>
          <a:p>
            <a:pPr marL="0" indent="0" algn="ctr" eaLnBrk="1" fontAlgn="auto" hangingPunct="1">
              <a:spcAft>
                <a:spcPts val="0"/>
              </a:spcAft>
              <a:buFont typeface="Arial" panose="020B0604020202020204" pitchFamily="34" charset="0"/>
              <a:buNone/>
              <a:defRPr/>
            </a:pPr>
            <a:r>
              <a:rPr lang="en-US" sz="3600" b="1" dirty="0" err="1"/>
              <a:t>Jazakumullah</a:t>
            </a:r>
            <a:r>
              <a:rPr lang="en-US" sz="3600" b="1" dirty="0"/>
              <a:t> for Participating!</a:t>
            </a:r>
          </a:p>
          <a:p>
            <a:pPr marL="0" indent="0" algn="ctr" eaLnBrk="1" fontAlgn="auto" hangingPunct="1">
              <a:spcAft>
                <a:spcPts val="0"/>
              </a:spcAft>
              <a:buFont typeface="Arial" panose="020B0604020202020204" pitchFamily="34" charset="0"/>
              <a:buNone/>
              <a:defRPr/>
            </a:pPr>
            <a:endParaRPr lang="en-US" sz="3600" b="1" dirty="0"/>
          </a:p>
          <a:p>
            <a:pPr marL="0" indent="0" algn="ctr" eaLnBrk="1" fontAlgn="auto" hangingPunct="1">
              <a:spcAft>
                <a:spcPts val="0"/>
              </a:spcAft>
              <a:buFont typeface="Arial" panose="020B0604020202020204" pitchFamily="34" charset="0"/>
              <a:buNone/>
              <a:defRPr/>
            </a:pPr>
            <a:r>
              <a:rPr lang="en-US" sz="3600" b="1" dirty="0">
                <a:solidFill>
                  <a:srgbClr val="FF0000"/>
                </a:solidFill>
              </a:rPr>
              <a:t>If you enjoyed it, please convey to those brothers who are not here today!</a:t>
            </a:r>
          </a:p>
        </p:txBody>
      </p:sp>
      <p:sp>
        <p:nvSpPr>
          <p:cNvPr id="2" name="TextBox 1"/>
          <p:cNvSpPr txBox="1"/>
          <p:nvPr/>
        </p:nvSpPr>
        <p:spPr>
          <a:xfrm>
            <a:off x="4730751" y="397418"/>
            <a:ext cx="2624036" cy="584776"/>
          </a:xfrm>
          <a:prstGeom prst="rect">
            <a:avLst/>
          </a:prstGeom>
          <a:noFill/>
        </p:spPr>
        <p:txBody>
          <a:bodyPr wrap="none" rtlCol="0">
            <a:spAutoFit/>
          </a:bodyPr>
          <a:lstStyle/>
          <a:p>
            <a:r>
              <a:rPr lang="en-US" altLang="ja-JP" sz="3200" b="1" dirty="0">
                <a:solidFill>
                  <a:schemeClr val="bg1"/>
                </a:solidFill>
              </a:rPr>
              <a:t>That’s all folks</a:t>
            </a:r>
            <a:endParaRPr kumimoji="1" lang="ja-JP" altLang="en-US" sz="3200" b="1" dirty="0">
              <a:solidFill>
                <a:schemeClr val="bg1"/>
              </a:solidFill>
            </a:endParaRPr>
          </a:p>
        </p:txBody>
      </p:sp>
    </p:spTree>
    <p:extLst>
      <p:ext uri="{BB962C8B-B14F-4D97-AF65-F5344CB8AC3E}">
        <p14:creationId xmlns:p14="http://schemas.microsoft.com/office/powerpoint/2010/main" val="4014548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2526" y="470858"/>
            <a:ext cx="5152172" cy="584776"/>
          </a:xfrm>
          <a:prstGeom prst="rect">
            <a:avLst/>
          </a:prstGeom>
          <a:noFill/>
        </p:spPr>
        <p:txBody>
          <a:bodyPr wrap="none" rtlCol="0">
            <a:spAutoFit/>
          </a:bodyPr>
          <a:lstStyle/>
          <a:p>
            <a:r>
              <a:rPr kumimoji="1" lang="en-US" altLang="ja-JP" sz="3200" b="1" dirty="0">
                <a:solidFill>
                  <a:srgbClr val="FFFFFF"/>
                </a:solidFill>
              </a:rPr>
              <a:t>Recitation of the Holy Qur’an</a:t>
            </a:r>
            <a:endParaRPr kumimoji="1" lang="ja-JP" altLang="en-US" sz="3200" b="1" dirty="0">
              <a:solidFill>
                <a:srgbClr val="FFFFFF"/>
              </a:solidFill>
            </a:endParaRPr>
          </a:p>
        </p:txBody>
      </p:sp>
      <p:sp>
        <p:nvSpPr>
          <p:cNvPr id="9" name="Title 3"/>
          <p:cNvSpPr txBox="1">
            <a:spLocks/>
          </p:cNvSpPr>
          <p:nvPr/>
        </p:nvSpPr>
        <p:spPr>
          <a:xfrm>
            <a:off x="315687" y="1722447"/>
            <a:ext cx="3875314" cy="370953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en-US" sz="2200" b="1" dirty="0"/>
              <a:t>[24:55] </a:t>
            </a:r>
            <a:r>
              <a:rPr lang="en-US" sz="2200" dirty="0">
                <a:latin typeface="+mn-lt"/>
              </a:rPr>
              <a:t>Say, ‘Obey Allah, and obey the Messenger.’ But if you turn away, then upon him is his burden, and upon you is your burden. And if you obey him, you will be rightly guided. And the messenger is not responsible but for the plain delivery of the Message.</a:t>
            </a:r>
            <a:endParaRPr lang="ja-JP" altLang="en-US" sz="2200" b="1" dirty="0">
              <a:latin typeface="+mn-lt"/>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3410" y="2062855"/>
            <a:ext cx="4575040" cy="2857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4751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4778507" y="414154"/>
            <a:ext cx="2405626" cy="584776"/>
          </a:xfrm>
          <a:prstGeom prst="rect">
            <a:avLst/>
          </a:prstGeom>
          <a:noFill/>
          <a:ln w="9525">
            <a:noFill/>
            <a:miter lim="800000"/>
            <a:headEnd/>
            <a:tailEnd/>
          </a:ln>
        </p:spPr>
        <p:txBody>
          <a:bodyPr wrap="none">
            <a:spAutoFit/>
          </a:bodyPr>
          <a:lstStyle/>
          <a:p>
            <a:r>
              <a:rPr lang="en-US" sz="3200" b="1" dirty="0" err="1">
                <a:solidFill>
                  <a:schemeClr val="bg1"/>
                </a:solidFill>
                <a:latin typeface="Calibri" pitchFamily="34" charset="0"/>
              </a:rPr>
              <a:t>Ansar</a:t>
            </a:r>
            <a:r>
              <a:rPr lang="en-US" sz="3200" b="1" dirty="0">
                <a:solidFill>
                  <a:schemeClr val="bg1"/>
                </a:solidFill>
                <a:latin typeface="Calibri" pitchFamily="34" charset="0"/>
              </a:rPr>
              <a:t> Pledge</a:t>
            </a:r>
          </a:p>
        </p:txBody>
      </p:sp>
      <p:pic>
        <p:nvPicPr>
          <p:cNvPr id="7" name="Picture 6"/>
          <p:cNvPicPr/>
          <p:nvPr/>
        </p:nvPicPr>
        <p:blipFill>
          <a:blip r:embed="rId2" cstate="print"/>
          <a:srcRect/>
          <a:stretch>
            <a:fillRect/>
          </a:stretch>
        </p:blipFill>
        <p:spPr bwMode="auto">
          <a:xfrm>
            <a:off x="5491398" y="1152310"/>
            <a:ext cx="3127861" cy="1657913"/>
          </a:xfrm>
          <a:prstGeom prst="rect">
            <a:avLst/>
          </a:prstGeom>
          <a:noFill/>
          <a:ln w="9525">
            <a:noFill/>
            <a:miter lim="800000"/>
            <a:headEnd/>
            <a:tailEnd/>
          </a:ln>
        </p:spPr>
      </p:pic>
      <p:sp>
        <p:nvSpPr>
          <p:cNvPr id="9" name="Rectangle 8"/>
          <p:cNvSpPr/>
          <p:nvPr/>
        </p:nvSpPr>
        <p:spPr>
          <a:xfrm>
            <a:off x="317490" y="1332940"/>
            <a:ext cx="4950489" cy="1446550"/>
          </a:xfrm>
          <a:prstGeom prst="rect">
            <a:avLst/>
          </a:prstGeom>
        </p:spPr>
        <p:txBody>
          <a:bodyPr wrap="square">
            <a:spAutoFit/>
          </a:bodyPr>
          <a:lstStyle/>
          <a:p>
            <a:r>
              <a:rPr lang="en-US" sz="2000" i="1" dirty="0">
                <a:solidFill>
                  <a:srgbClr val="FF0000"/>
                </a:solidFill>
                <a:latin typeface="+mn-lt"/>
              </a:rPr>
              <a:t>Say this part three times:</a:t>
            </a:r>
          </a:p>
          <a:p>
            <a:endParaRPr lang="it-IT" sz="800" i="1" dirty="0">
              <a:latin typeface="+mn-lt"/>
            </a:endParaRPr>
          </a:p>
          <a:p>
            <a:r>
              <a:rPr lang="it-IT" sz="2000" i="1" dirty="0">
                <a:latin typeface="+mn-lt"/>
              </a:rPr>
              <a:t>Ash-hadu • alla ilaha • illallahu • wahdahu • la sharika lahu • wa ash-hadu • anna Muhammadan • ‘abduhu • wa rasuluh</a:t>
            </a:r>
            <a:endParaRPr lang="en-US" sz="2000" dirty="0">
              <a:latin typeface="+mn-lt"/>
            </a:endParaRPr>
          </a:p>
        </p:txBody>
      </p:sp>
      <p:sp>
        <p:nvSpPr>
          <p:cNvPr id="10" name="Rectangle 9"/>
          <p:cNvSpPr/>
          <p:nvPr/>
        </p:nvSpPr>
        <p:spPr>
          <a:xfrm>
            <a:off x="188142" y="2929969"/>
            <a:ext cx="8830920" cy="3293209"/>
          </a:xfrm>
          <a:prstGeom prst="rect">
            <a:avLst/>
          </a:prstGeom>
        </p:spPr>
        <p:txBody>
          <a:bodyPr wrap="square">
            <a:spAutoFit/>
          </a:bodyPr>
          <a:lstStyle/>
          <a:p>
            <a:r>
              <a:rPr lang="en-US" sz="2000" i="1" dirty="0">
                <a:solidFill>
                  <a:srgbClr val="FF0000"/>
                </a:solidFill>
                <a:latin typeface="+mn-lt"/>
              </a:rPr>
              <a:t>Say this part once:</a:t>
            </a:r>
          </a:p>
          <a:p>
            <a:r>
              <a:rPr lang="en-US" sz="2000" dirty="0">
                <a:latin typeface="+mn-lt"/>
              </a:rPr>
              <a:t>I bear witness • that there is none worthy of worship • except Allah. • He is One • (and) has no partner, • and I bear witness • that Muhammad (peace be upon him) • is His servant • and messenger.</a:t>
            </a:r>
          </a:p>
          <a:p>
            <a:endParaRPr lang="en-US" sz="800" i="1" dirty="0">
              <a:latin typeface="+mn-lt"/>
            </a:endParaRPr>
          </a:p>
          <a:p>
            <a:r>
              <a:rPr lang="en-US" sz="2000" i="1" dirty="0">
                <a:solidFill>
                  <a:srgbClr val="FF0000"/>
                </a:solidFill>
                <a:latin typeface="+mn-lt"/>
              </a:rPr>
              <a:t>Say this part once:</a:t>
            </a:r>
          </a:p>
          <a:p>
            <a:r>
              <a:rPr lang="en-US" sz="2000" dirty="0">
                <a:latin typeface="+mn-lt"/>
              </a:rPr>
              <a:t>I solemnly pledge • that I shall endeavor • throughout my life </a:t>
            </a:r>
            <a:r>
              <a:rPr lang="en-US" sz="2000" i="1" dirty="0">
                <a:latin typeface="+mn-lt"/>
              </a:rPr>
              <a:t>•</a:t>
            </a:r>
            <a:r>
              <a:rPr lang="en-US" sz="2000" dirty="0">
                <a:latin typeface="+mn-lt"/>
              </a:rPr>
              <a:t> for the propagation </a:t>
            </a:r>
            <a:r>
              <a:rPr lang="en-US" sz="2000" i="1" dirty="0">
                <a:latin typeface="+mn-lt"/>
              </a:rPr>
              <a:t>•</a:t>
            </a:r>
            <a:r>
              <a:rPr lang="en-US" sz="2000" dirty="0">
                <a:latin typeface="+mn-lt"/>
              </a:rPr>
              <a:t> and consolidation </a:t>
            </a:r>
            <a:r>
              <a:rPr lang="en-US" sz="2000" i="1" dirty="0">
                <a:latin typeface="+mn-lt"/>
              </a:rPr>
              <a:t>•</a:t>
            </a:r>
            <a:r>
              <a:rPr lang="en-US" sz="2000" dirty="0">
                <a:latin typeface="+mn-lt"/>
              </a:rPr>
              <a:t> of Ahmadiyyat in Islam,</a:t>
            </a:r>
            <a:r>
              <a:rPr lang="en-US" sz="2000" i="1" dirty="0">
                <a:latin typeface="+mn-lt"/>
              </a:rPr>
              <a:t> • </a:t>
            </a:r>
            <a:r>
              <a:rPr lang="en-US" sz="2000" dirty="0">
                <a:latin typeface="+mn-lt"/>
              </a:rPr>
              <a:t>and shall stand guard </a:t>
            </a:r>
            <a:r>
              <a:rPr lang="en-US" sz="2000" i="1" dirty="0">
                <a:latin typeface="+mn-lt"/>
              </a:rPr>
              <a:t>•</a:t>
            </a:r>
            <a:r>
              <a:rPr lang="en-US" sz="2000" dirty="0">
                <a:latin typeface="+mn-lt"/>
              </a:rPr>
              <a:t> in defense of </a:t>
            </a:r>
            <a:r>
              <a:rPr lang="en-US" sz="2000" i="1" dirty="0">
                <a:latin typeface="+mn-lt"/>
              </a:rPr>
              <a:t>•</a:t>
            </a:r>
            <a:r>
              <a:rPr lang="en-US" sz="2000" dirty="0">
                <a:latin typeface="+mn-lt"/>
              </a:rPr>
              <a:t> the institution of Khilafat. </a:t>
            </a:r>
            <a:r>
              <a:rPr lang="en-US" sz="2000" i="1" dirty="0">
                <a:latin typeface="+mn-lt"/>
              </a:rPr>
              <a:t>•</a:t>
            </a:r>
            <a:r>
              <a:rPr lang="en-US" sz="2000" dirty="0">
                <a:latin typeface="+mn-lt"/>
              </a:rPr>
              <a:t> I shall not hesitate </a:t>
            </a:r>
            <a:r>
              <a:rPr lang="en-US" sz="2000" i="1" dirty="0">
                <a:latin typeface="+mn-lt"/>
              </a:rPr>
              <a:t>•</a:t>
            </a:r>
            <a:r>
              <a:rPr lang="en-US" sz="2000" dirty="0">
                <a:latin typeface="+mn-lt"/>
              </a:rPr>
              <a:t> to offer any sacrifice </a:t>
            </a:r>
            <a:r>
              <a:rPr lang="en-US" sz="2000" i="1" dirty="0">
                <a:latin typeface="+mn-lt"/>
              </a:rPr>
              <a:t>•</a:t>
            </a:r>
            <a:r>
              <a:rPr lang="en-US" sz="2000" dirty="0">
                <a:latin typeface="+mn-lt"/>
              </a:rPr>
              <a:t> in this regard.</a:t>
            </a:r>
            <a:r>
              <a:rPr lang="en-US" sz="2000" i="1" dirty="0">
                <a:latin typeface="+mn-lt"/>
              </a:rPr>
              <a:t> </a:t>
            </a:r>
            <a:r>
              <a:rPr lang="en-US" sz="2000" dirty="0">
                <a:latin typeface="+mn-lt"/>
              </a:rPr>
              <a:t>•</a:t>
            </a:r>
            <a:r>
              <a:rPr lang="en-US" sz="2000" i="1" dirty="0">
                <a:latin typeface="+mn-lt"/>
              </a:rPr>
              <a:t> </a:t>
            </a:r>
            <a:r>
              <a:rPr lang="en-US" sz="2000" dirty="0">
                <a:latin typeface="+mn-lt"/>
              </a:rPr>
              <a:t>Moreover, </a:t>
            </a:r>
            <a:r>
              <a:rPr lang="en-US" sz="2000" i="1" dirty="0">
                <a:latin typeface="+mn-lt"/>
              </a:rPr>
              <a:t>•</a:t>
            </a:r>
            <a:r>
              <a:rPr lang="en-US" sz="2000" dirty="0">
                <a:latin typeface="+mn-lt"/>
              </a:rPr>
              <a:t> I shall exhort my children </a:t>
            </a:r>
            <a:r>
              <a:rPr lang="en-US" sz="2000" i="1" dirty="0">
                <a:latin typeface="+mn-lt"/>
              </a:rPr>
              <a:t>•</a:t>
            </a:r>
            <a:r>
              <a:rPr lang="en-US" sz="2000" dirty="0">
                <a:latin typeface="+mn-lt"/>
              </a:rPr>
              <a:t> to always remain dedicated </a:t>
            </a:r>
            <a:r>
              <a:rPr lang="en-US" sz="2000" i="1" dirty="0">
                <a:latin typeface="+mn-lt"/>
              </a:rPr>
              <a:t>•</a:t>
            </a:r>
            <a:r>
              <a:rPr lang="en-US" sz="2000" dirty="0">
                <a:latin typeface="+mn-lt"/>
              </a:rPr>
              <a:t> and devoted </a:t>
            </a:r>
            <a:r>
              <a:rPr lang="en-US" sz="2000" i="1" dirty="0">
                <a:latin typeface="+mn-lt"/>
              </a:rPr>
              <a:t>•</a:t>
            </a:r>
            <a:r>
              <a:rPr lang="en-US" sz="2000" dirty="0">
                <a:latin typeface="+mn-lt"/>
              </a:rPr>
              <a:t> to Khilafat. </a:t>
            </a:r>
            <a:r>
              <a:rPr lang="en-US" sz="2000" i="1" dirty="0">
                <a:latin typeface="+mn-lt"/>
              </a:rPr>
              <a:t>• Insha’allah</a:t>
            </a:r>
            <a:r>
              <a:rPr lang="en-US" sz="2000" dirty="0">
                <a:latin typeface="+mn-lt"/>
              </a:rPr>
              <a:t>.</a:t>
            </a:r>
          </a:p>
        </p:txBody>
      </p:sp>
    </p:spTree>
    <p:extLst>
      <p:ext uri="{BB962C8B-B14F-4D97-AF65-F5344CB8AC3E}">
        <p14:creationId xmlns:p14="http://schemas.microsoft.com/office/powerpoint/2010/main" val="3782902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73483" y="374379"/>
            <a:ext cx="2718813" cy="584776"/>
          </a:xfrm>
          <a:prstGeom prst="rect">
            <a:avLst/>
          </a:prstGeom>
          <a:noFill/>
        </p:spPr>
        <p:txBody>
          <a:bodyPr wrap="none" rtlCol="0">
            <a:spAutoFit/>
          </a:bodyPr>
          <a:lstStyle/>
          <a:p>
            <a:r>
              <a:rPr lang="en-US" sz="3200" b="1" dirty="0">
                <a:solidFill>
                  <a:schemeClr val="bg1"/>
                </a:solidFill>
              </a:rPr>
              <a:t>Did you know?</a:t>
            </a:r>
          </a:p>
        </p:txBody>
      </p:sp>
      <p:sp>
        <p:nvSpPr>
          <p:cNvPr id="10" name="Content Placeholder 3"/>
          <p:cNvSpPr>
            <a:spLocks noGrp="1"/>
          </p:cNvSpPr>
          <p:nvPr>
            <p:ph idx="1"/>
          </p:nvPr>
        </p:nvSpPr>
        <p:spPr>
          <a:xfrm>
            <a:off x="457200" y="1600200"/>
            <a:ext cx="8229600" cy="4525963"/>
          </a:xfrm>
        </p:spPr>
        <p:txBody>
          <a:bodyPr>
            <a:normAutofit lnSpcReduction="10000"/>
          </a:bodyPr>
          <a:lstStyle/>
          <a:p>
            <a:r>
              <a:rPr lang="en-US" altLang="ja-JP" dirty="0"/>
              <a:t>Za’im is in-charge of a local Majlis?</a:t>
            </a:r>
          </a:p>
          <a:p>
            <a:r>
              <a:rPr kumimoji="1" lang="en-US" altLang="ja-JP" dirty="0"/>
              <a:t>Nazim A’la is in-charge of a region consisting of a few Majalis.</a:t>
            </a:r>
          </a:p>
          <a:p>
            <a:r>
              <a:rPr lang="en-US" altLang="ja-JP" dirty="0"/>
              <a:t>Local Amila and National Amila are similar except in-charge of a department is called “Muntazim” in local Majlis Amila and is called “Qa’id” in national Majlis Amila.</a:t>
            </a:r>
          </a:p>
          <a:p>
            <a:r>
              <a:rPr kumimoji="1" lang="en-US" altLang="ja-JP" dirty="0"/>
              <a:t>Do you know various departments in Majlis Ansarullah?</a:t>
            </a:r>
            <a:endParaRPr kumimoji="1" lang="ja-JP" altLang="en-US" dirty="0"/>
          </a:p>
        </p:txBody>
      </p:sp>
    </p:spTree>
    <p:extLst>
      <p:ext uri="{BB962C8B-B14F-4D97-AF65-F5344CB8AC3E}">
        <p14:creationId xmlns:p14="http://schemas.microsoft.com/office/powerpoint/2010/main" val="3642669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65067" y="374379"/>
            <a:ext cx="2718813" cy="584776"/>
          </a:xfrm>
          <a:prstGeom prst="rect">
            <a:avLst/>
          </a:prstGeom>
          <a:noFill/>
        </p:spPr>
        <p:txBody>
          <a:bodyPr wrap="none" rtlCol="0">
            <a:spAutoFit/>
          </a:bodyPr>
          <a:lstStyle/>
          <a:p>
            <a:r>
              <a:rPr lang="en-US" sz="3200" b="1" dirty="0">
                <a:solidFill>
                  <a:schemeClr val="bg1"/>
                </a:solidFill>
              </a:rPr>
              <a:t>Did you know?</a:t>
            </a:r>
          </a:p>
        </p:txBody>
      </p:sp>
      <p:sp>
        <p:nvSpPr>
          <p:cNvPr id="3" name="TextBox 2"/>
          <p:cNvSpPr txBox="1"/>
          <p:nvPr/>
        </p:nvSpPr>
        <p:spPr>
          <a:xfrm>
            <a:off x="338667" y="2398752"/>
            <a:ext cx="5092096" cy="3477875"/>
          </a:xfrm>
          <a:prstGeom prst="rect">
            <a:avLst/>
          </a:prstGeom>
          <a:noFill/>
        </p:spPr>
        <p:txBody>
          <a:bodyPr wrap="square" rtlCol="0">
            <a:spAutoFit/>
          </a:bodyPr>
          <a:lstStyle/>
          <a:p>
            <a:pPr marL="342900" indent="-342900">
              <a:buAutoNum type="arabicPeriod"/>
            </a:pPr>
            <a:r>
              <a:rPr kumimoji="1" lang="en-US" altLang="ja-JP" sz="2000" dirty="0"/>
              <a:t>Sadr							</a:t>
            </a:r>
          </a:p>
          <a:p>
            <a:pPr marL="342900" indent="-342900">
              <a:buAutoNum type="arabicPeriod"/>
            </a:pPr>
            <a:r>
              <a:rPr kumimoji="1" lang="en-US" altLang="ja-JP" sz="2000" dirty="0" err="1"/>
              <a:t>Na’ib</a:t>
            </a:r>
            <a:r>
              <a:rPr kumimoji="1" lang="en-US" altLang="ja-JP" sz="2000" dirty="0"/>
              <a:t> Sadr </a:t>
            </a:r>
            <a:r>
              <a:rPr kumimoji="1" lang="en-US" altLang="ja-JP" sz="2000" dirty="0" err="1"/>
              <a:t>Awwal</a:t>
            </a:r>
            <a:endParaRPr kumimoji="1" lang="en-US" altLang="ja-JP" sz="2000" dirty="0"/>
          </a:p>
          <a:p>
            <a:pPr marL="342900" indent="-342900">
              <a:buFontTx/>
              <a:buAutoNum type="arabicPeriod"/>
            </a:pPr>
            <a:r>
              <a:rPr kumimoji="1" lang="en-US" altLang="ja-JP" sz="2000" dirty="0"/>
              <a:t>Na’ib Sadr Saff Dom</a:t>
            </a:r>
          </a:p>
          <a:p>
            <a:pPr marL="342900" indent="-342900">
              <a:buAutoNum type="arabicPeriod"/>
            </a:pPr>
            <a:r>
              <a:rPr kumimoji="1" lang="en-US" altLang="ja-JP" sz="2000" dirty="0"/>
              <a:t>Na’ib Sadran</a:t>
            </a:r>
          </a:p>
          <a:p>
            <a:pPr marL="342900" indent="-342900">
              <a:buAutoNum type="arabicPeriod"/>
            </a:pPr>
            <a:r>
              <a:rPr kumimoji="1" lang="en-US" altLang="ja-JP" sz="2000" dirty="0"/>
              <a:t>Qa’id Umumi</a:t>
            </a:r>
          </a:p>
          <a:p>
            <a:pPr marL="342900" indent="-342900">
              <a:buAutoNum type="arabicPeriod"/>
            </a:pPr>
            <a:r>
              <a:rPr kumimoji="1" lang="en-US" altLang="ja-JP" sz="2000" dirty="0"/>
              <a:t>Qa’id Ta’lim (Education)</a:t>
            </a:r>
          </a:p>
          <a:p>
            <a:pPr marL="342900" indent="-342900">
              <a:buAutoNum type="arabicPeriod"/>
            </a:pPr>
            <a:r>
              <a:rPr kumimoji="1" lang="en-US" altLang="ja-JP" sz="2000" dirty="0"/>
              <a:t>Qa’id Tarbiyat (Moral Training)</a:t>
            </a:r>
          </a:p>
          <a:p>
            <a:pPr marL="342900" indent="-342900">
              <a:buAutoNum type="arabicPeriod"/>
            </a:pPr>
            <a:r>
              <a:rPr kumimoji="1" lang="en-US" altLang="ja-JP" sz="2000" dirty="0"/>
              <a:t>Qa’id Tarbiyat Nau </a:t>
            </a:r>
            <a:r>
              <a:rPr kumimoji="1" lang="en-US" altLang="ja-JP" sz="2000" dirty="0" err="1"/>
              <a:t>Muba’i’in</a:t>
            </a:r>
            <a:endParaRPr kumimoji="1" lang="en-US" altLang="ja-JP" sz="2000" dirty="0"/>
          </a:p>
          <a:p>
            <a:pPr marL="342900" indent="-342900">
              <a:buAutoNum type="arabicPeriod"/>
            </a:pPr>
            <a:r>
              <a:rPr kumimoji="1" lang="en-US" altLang="ja-JP" sz="2000" dirty="0"/>
              <a:t>Qa’id </a:t>
            </a:r>
            <a:r>
              <a:rPr kumimoji="1" lang="en-US" altLang="ja-JP" sz="2000" dirty="0" err="1"/>
              <a:t>Ithar</a:t>
            </a:r>
            <a:endParaRPr kumimoji="1" lang="en-US" altLang="ja-JP" sz="2000" dirty="0"/>
          </a:p>
          <a:p>
            <a:pPr marL="342900" indent="-342900">
              <a:buAutoNum type="arabicPeriod"/>
            </a:pPr>
            <a:r>
              <a:rPr kumimoji="1" lang="en-US" altLang="ja-JP" sz="2000" dirty="0"/>
              <a:t>Qa’id Tabligh</a:t>
            </a:r>
          </a:p>
          <a:p>
            <a:pPr marL="342900" indent="-342900">
              <a:buAutoNum type="arabicPeriod"/>
            </a:pPr>
            <a:r>
              <a:rPr kumimoji="1" lang="en-US" altLang="ja-JP" sz="2000" dirty="0"/>
              <a:t>Qa’id </a:t>
            </a:r>
            <a:r>
              <a:rPr kumimoji="1" lang="en-US" altLang="ja-JP" sz="2000" dirty="0" err="1"/>
              <a:t>Dhahanat</a:t>
            </a:r>
            <a:r>
              <a:rPr kumimoji="1" lang="en-US" altLang="ja-JP" sz="2000" dirty="0"/>
              <a:t> </a:t>
            </a:r>
            <a:r>
              <a:rPr kumimoji="1" lang="en-US" altLang="ja-JP" sz="2000" dirty="0" err="1"/>
              <a:t>wa</a:t>
            </a:r>
            <a:r>
              <a:rPr kumimoji="1" lang="en-US" altLang="ja-JP" sz="2000" dirty="0"/>
              <a:t> </a:t>
            </a:r>
            <a:r>
              <a:rPr kumimoji="1" lang="en-US" altLang="ja-JP" sz="2000" dirty="0" err="1"/>
              <a:t>Sihat-i-Jismani</a:t>
            </a:r>
            <a:endParaRPr kumimoji="1" lang="en-US" altLang="ja-JP" sz="2000" dirty="0"/>
          </a:p>
        </p:txBody>
      </p:sp>
      <p:sp>
        <p:nvSpPr>
          <p:cNvPr id="4" name="TextBox 3"/>
          <p:cNvSpPr txBox="1"/>
          <p:nvPr/>
        </p:nvSpPr>
        <p:spPr>
          <a:xfrm>
            <a:off x="4621332" y="2688390"/>
            <a:ext cx="4600438" cy="3170099"/>
          </a:xfrm>
          <a:prstGeom prst="rect">
            <a:avLst/>
          </a:prstGeom>
          <a:noFill/>
        </p:spPr>
        <p:txBody>
          <a:bodyPr wrap="none" rtlCol="0">
            <a:spAutoFit/>
          </a:bodyPr>
          <a:lstStyle/>
          <a:p>
            <a:pPr marL="342900" indent="-342900">
              <a:buFont typeface="+mj-lt"/>
              <a:buAutoNum type="arabicPeriod" startAt="12"/>
            </a:pPr>
            <a:r>
              <a:rPr kumimoji="1" lang="en-US" altLang="ja-JP" sz="2000" dirty="0"/>
              <a:t>Qa’id Mal (Finance)</a:t>
            </a:r>
          </a:p>
          <a:p>
            <a:pPr marL="342900" indent="-342900">
              <a:buFont typeface="+mj-lt"/>
              <a:buAutoNum type="arabicPeriod" startAt="12"/>
            </a:pPr>
            <a:r>
              <a:rPr kumimoji="1" lang="en-US" altLang="ja-JP" sz="2000" dirty="0"/>
              <a:t>Qa’id Waqf Jadid</a:t>
            </a:r>
          </a:p>
          <a:p>
            <a:pPr marL="342900" indent="-342900">
              <a:buFont typeface="+mj-lt"/>
              <a:buAutoNum type="arabicPeriod" startAt="12"/>
            </a:pPr>
            <a:r>
              <a:rPr kumimoji="1" lang="en-US" altLang="ja-JP" sz="2000" dirty="0"/>
              <a:t>Qa’id Tahrik Jadid</a:t>
            </a:r>
          </a:p>
          <a:p>
            <a:pPr marL="342900" indent="-342900">
              <a:buFont typeface="+mj-lt"/>
              <a:buAutoNum type="arabicPeriod" startAt="12"/>
            </a:pPr>
            <a:r>
              <a:rPr kumimoji="1" lang="en-US" altLang="ja-JP" sz="2000" dirty="0"/>
              <a:t>Qa’id Tajnid</a:t>
            </a:r>
          </a:p>
          <a:p>
            <a:r>
              <a:rPr kumimoji="1" lang="en-US" altLang="ja-JP" sz="2000" dirty="0"/>
              <a:t>16. Qa’id Publications</a:t>
            </a:r>
          </a:p>
          <a:p>
            <a:r>
              <a:rPr kumimoji="1" lang="en-US" altLang="ja-JP" sz="2000" dirty="0"/>
              <a:t>17. Qa’id Ta’limul Qur’an</a:t>
            </a:r>
          </a:p>
          <a:p>
            <a:r>
              <a:rPr kumimoji="1" lang="en-US" altLang="ja-JP" sz="2000" dirty="0"/>
              <a:t>18. Auditor</a:t>
            </a:r>
          </a:p>
          <a:p>
            <a:r>
              <a:rPr kumimoji="1" lang="en-US" altLang="ja-JP" sz="2000" dirty="0"/>
              <a:t>19. Za’im </a:t>
            </a:r>
            <a:r>
              <a:rPr kumimoji="1" lang="en-US" altLang="ja-JP" sz="2000" dirty="0" err="1"/>
              <a:t>A’al</a:t>
            </a:r>
            <a:r>
              <a:rPr kumimoji="1" lang="en-US" altLang="ja-JP" sz="2000" dirty="0"/>
              <a:t> </a:t>
            </a:r>
            <a:r>
              <a:rPr kumimoji="1" lang="en-US" altLang="ja-JP" sz="2000" dirty="0" err="1"/>
              <a:t>Muqami</a:t>
            </a:r>
            <a:r>
              <a:rPr kumimoji="1" lang="en-US" altLang="ja-JP" sz="2000" dirty="0"/>
              <a:t> Region</a:t>
            </a:r>
          </a:p>
          <a:p>
            <a:r>
              <a:rPr kumimoji="1" lang="en-US" altLang="ja-JP" sz="2000" dirty="0"/>
              <a:t>20. </a:t>
            </a:r>
            <a:r>
              <a:rPr kumimoji="1" lang="en-US" altLang="ja-JP" sz="2000" dirty="0" err="1"/>
              <a:t>Arakin</a:t>
            </a:r>
            <a:r>
              <a:rPr kumimoji="1" lang="en-US" altLang="ja-JP" sz="2000" dirty="0"/>
              <a:t>-e-</a:t>
            </a:r>
            <a:r>
              <a:rPr kumimoji="1" lang="en-US" altLang="ja-JP" sz="2000" dirty="0" err="1"/>
              <a:t>Khususi</a:t>
            </a:r>
            <a:r>
              <a:rPr kumimoji="1" lang="en-US" altLang="ja-JP" sz="2000" dirty="0"/>
              <a:t> (honorary members)</a:t>
            </a:r>
          </a:p>
          <a:p>
            <a:r>
              <a:rPr kumimoji="1" lang="en-US" altLang="ja-JP" sz="2000" dirty="0"/>
              <a:t>21. Mu’awin Sadran (as needed)</a:t>
            </a:r>
            <a:endParaRPr kumimoji="1" lang="ja-JP" altLang="en-US" sz="2000" dirty="0"/>
          </a:p>
        </p:txBody>
      </p:sp>
      <p:sp>
        <p:nvSpPr>
          <p:cNvPr id="2" name="TextBox 1"/>
          <p:cNvSpPr txBox="1"/>
          <p:nvPr/>
        </p:nvSpPr>
        <p:spPr>
          <a:xfrm>
            <a:off x="889000" y="1508668"/>
            <a:ext cx="6930872" cy="523220"/>
          </a:xfrm>
          <a:prstGeom prst="rect">
            <a:avLst/>
          </a:prstGeom>
          <a:noFill/>
        </p:spPr>
        <p:txBody>
          <a:bodyPr wrap="none" rtlCol="0">
            <a:spAutoFit/>
          </a:bodyPr>
          <a:lstStyle/>
          <a:p>
            <a:r>
              <a:rPr lang="en-US" sz="2800" b="1" dirty="0"/>
              <a:t>Various Departments in National Majlis Amila</a:t>
            </a:r>
          </a:p>
        </p:txBody>
      </p:sp>
    </p:spTree>
    <p:extLst>
      <p:ext uri="{BB962C8B-B14F-4D97-AF65-F5344CB8AC3E}">
        <p14:creationId xmlns:p14="http://schemas.microsoft.com/office/powerpoint/2010/main" val="2732309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315686" y="1395866"/>
            <a:ext cx="8229600" cy="438444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ja-JP" b="1" dirty="0">
                <a:latin typeface="+mn-lt"/>
              </a:rPr>
              <a:t>Financial Sacrifice, obedience to Khilafat and Nizam-e-Jama'at </a:t>
            </a:r>
            <a:br>
              <a:rPr lang="en-US" altLang="ja-JP" b="1" dirty="0">
                <a:latin typeface="+mn-lt"/>
              </a:rPr>
            </a:br>
            <a:r>
              <a:rPr lang="en-US" sz="3200" b="1" dirty="0">
                <a:solidFill>
                  <a:srgbClr val="000000"/>
                </a:solidFill>
                <a:latin typeface="+mn-lt"/>
              </a:rPr>
              <a:t>Friday Sermon, November 2, 2018</a:t>
            </a:r>
            <a:br>
              <a:rPr lang="en-US" sz="3200" b="1" dirty="0">
                <a:latin typeface="+mn-lt"/>
              </a:rPr>
            </a:br>
            <a:endParaRPr kumimoji="1" lang="ja-JP" altLang="en-US" sz="3200" b="1" dirty="0">
              <a:latin typeface="+mn-lt"/>
            </a:endParaRPr>
          </a:p>
        </p:txBody>
      </p:sp>
    </p:spTree>
    <p:extLst>
      <p:ext uri="{BB962C8B-B14F-4D97-AF65-F5344CB8AC3E}">
        <p14:creationId xmlns:p14="http://schemas.microsoft.com/office/powerpoint/2010/main" val="2902981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4096559" y="402715"/>
            <a:ext cx="4181153"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Synopsis of the Sermon</a:t>
            </a:r>
          </a:p>
        </p:txBody>
      </p:sp>
      <p:sp>
        <p:nvSpPr>
          <p:cNvPr id="6" name="Title 3"/>
          <p:cNvSpPr txBox="1">
            <a:spLocks/>
          </p:cNvSpPr>
          <p:nvPr/>
        </p:nvSpPr>
        <p:spPr>
          <a:xfrm>
            <a:off x="72234" y="1181026"/>
            <a:ext cx="9071766" cy="4920342"/>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n-US" sz="2000" dirty="0">
                <a:latin typeface="+mn-lt"/>
                <a:cs typeface="Arial" panose="020B0604020202020204" pitchFamily="34" charset="0"/>
              </a:rPr>
              <a:t>1.	Offering financial sacrifice is an instruction of Allah and the Holy Prophet </a:t>
            </a:r>
            <a:r>
              <a:rPr lang="en-US" sz="1800" dirty="0">
                <a:latin typeface="+mn-lt"/>
                <a:cs typeface="Arial" panose="020B0604020202020204" pitchFamily="34" charset="0"/>
              </a:rPr>
              <a:t>(peace and blessings of Allah be on him)</a:t>
            </a:r>
            <a:r>
              <a:rPr lang="en-US" sz="2000" dirty="0">
                <a:latin typeface="+mn-lt"/>
                <a:cs typeface="Arial" panose="020B0604020202020204" pitchFamily="34" charset="0"/>
              </a:rPr>
              <a:t>. Promised Messiah </a:t>
            </a:r>
            <a:r>
              <a:rPr lang="en-US" sz="1800" dirty="0">
                <a:latin typeface="+mn-lt"/>
                <a:cs typeface="Arial" panose="020B0604020202020204" pitchFamily="34" charset="0"/>
              </a:rPr>
              <a:t>(peace be on him) </a:t>
            </a:r>
            <a:r>
              <a:rPr lang="en-US" sz="2000" dirty="0">
                <a:latin typeface="+mn-lt"/>
                <a:cs typeface="Arial" panose="020B0604020202020204" pitchFamily="34" charset="0"/>
              </a:rPr>
              <a:t>too, has drawn our attention towards this aspect of sacrifice.</a:t>
            </a:r>
            <a:br>
              <a:rPr lang="en-US" sz="2000" dirty="0">
                <a:latin typeface="+mn-lt"/>
                <a:cs typeface="Arial" panose="020B0604020202020204" pitchFamily="34" charset="0"/>
              </a:rPr>
            </a:br>
            <a:r>
              <a:rPr lang="en-US" sz="2000" dirty="0">
                <a:latin typeface="+mn-lt"/>
                <a:cs typeface="Arial" panose="020B0604020202020204" pitchFamily="34" charset="0"/>
              </a:rPr>
              <a:t>2.	The Jama’at has an established financial system. To reap Allah’s blessings, sufficient attention is needed in following this system.</a:t>
            </a:r>
            <a:br>
              <a:rPr lang="en-US" sz="2000" dirty="0">
                <a:latin typeface="+mn-lt"/>
                <a:cs typeface="Arial" panose="020B0604020202020204" pitchFamily="34" charset="0"/>
              </a:rPr>
            </a:br>
            <a:r>
              <a:rPr lang="en-US" sz="2000" dirty="0">
                <a:latin typeface="+mn-lt"/>
                <a:cs typeface="Arial" panose="020B0604020202020204" pitchFamily="34" charset="0"/>
              </a:rPr>
              <a:t>3.	Chanda payment is a matter between an individual and God Almighty. In the assessment of Chanda, one should remember that God Almighty has full knowledge of one’s earning.</a:t>
            </a:r>
            <a:br>
              <a:rPr lang="en-US" sz="2000" dirty="0">
                <a:latin typeface="+mn-lt"/>
                <a:cs typeface="Arial" panose="020B0604020202020204" pitchFamily="34" charset="0"/>
              </a:rPr>
            </a:br>
            <a:r>
              <a:rPr lang="en-US" sz="2000" dirty="0">
                <a:latin typeface="+mn-lt"/>
                <a:cs typeface="Arial" panose="020B0604020202020204" pitchFamily="34" charset="0"/>
              </a:rPr>
              <a:t>4.	The Holy Qur’an has commanded us to obey Allah and His Messenger </a:t>
            </a:r>
            <a:r>
              <a:rPr lang="en-US" sz="1800" dirty="0">
                <a:latin typeface="+mn-lt"/>
                <a:cs typeface="Arial" panose="020B0604020202020204" pitchFamily="34" charset="0"/>
              </a:rPr>
              <a:t>(</a:t>
            </a:r>
            <a:r>
              <a:rPr lang="en-US" altLang="ja-JP" sz="1800" dirty="0">
                <a:cs typeface="Arial" panose="020B0604020202020204" pitchFamily="34" charset="0"/>
              </a:rPr>
              <a:t>peace and blessings of Allah be on him</a:t>
            </a:r>
            <a:r>
              <a:rPr lang="en-US" sz="1800" dirty="0">
                <a:latin typeface="+mn-lt"/>
                <a:cs typeface="Arial" panose="020B0604020202020204" pitchFamily="34" charset="0"/>
              </a:rPr>
              <a:t>)</a:t>
            </a:r>
            <a:r>
              <a:rPr lang="en-US" sz="2000" dirty="0">
                <a:latin typeface="+mn-lt"/>
                <a:cs typeface="Arial" panose="020B0604020202020204" pitchFamily="34" charset="0"/>
              </a:rPr>
              <a:t>, and also to show obedience to those who are in authority over us.</a:t>
            </a:r>
            <a:br>
              <a:rPr lang="en-US" sz="2000" dirty="0">
                <a:latin typeface="+mn-lt"/>
                <a:cs typeface="Arial" panose="020B0604020202020204" pitchFamily="34" charset="0"/>
              </a:rPr>
            </a:br>
            <a:r>
              <a:rPr lang="en-US" sz="2000" dirty="0">
                <a:latin typeface="+mn-lt"/>
                <a:cs typeface="Arial" panose="020B0604020202020204" pitchFamily="34" charset="0"/>
              </a:rPr>
              <a:t>5.	Obedience is one of the stipulations for taking the Bai’at. One has to pledge that they will obey every </a:t>
            </a:r>
            <a:r>
              <a:rPr lang="en-US" sz="2000" dirty="0" err="1">
                <a:latin typeface="+mn-lt"/>
                <a:cs typeface="Arial" panose="020B0604020202020204" pitchFamily="34" charset="0"/>
              </a:rPr>
              <a:t>Ma’roof</a:t>
            </a:r>
            <a:r>
              <a:rPr lang="en-US" sz="2000" dirty="0">
                <a:latin typeface="+mn-lt"/>
                <a:cs typeface="Arial" panose="020B0604020202020204" pitchFamily="34" charset="0"/>
              </a:rPr>
              <a:t> command, until their last breath. Whosoever does not show complete obedience seeks to malign this community.</a:t>
            </a:r>
            <a:br>
              <a:rPr lang="en-US" sz="2000" dirty="0">
                <a:latin typeface="+mn-lt"/>
                <a:cs typeface="Arial" panose="020B0604020202020204" pitchFamily="34" charset="0"/>
              </a:rPr>
            </a:br>
            <a:r>
              <a:rPr lang="en-US" sz="2000" dirty="0">
                <a:latin typeface="+mn-lt"/>
                <a:cs typeface="Arial" panose="020B0604020202020204" pitchFamily="34" charset="0"/>
              </a:rPr>
              <a:t>6.	Obedience requires a death on one’s part. Until one understands the reality of the pledge of allegiance, they cannot attain salvation.</a:t>
            </a:r>
            <a:br>
              <a:rPr lang="en-GB" sz="1800" dirty="0">
                <a:latin typeface="+mn-lt"/>
              </a:rPr>
            </a:br>
            <a:br>
              <a:rPr lang="en-GB" sz="1800" dirty="0">
                <a:latin typeface="+mn-lt"/>
              </a:rPr>
            </a:br>
            <a:br>
              <a:rPr lang="en-US" sz="1800" dirty="0">
                <a:latin typeface="+mn-lt"/>
                <a:cs typeface="Arial" panose="020B0604020202020204" pitchFamily="34" charset="0"/>
              </a:rPr>
            </a:br>
            <a:br>
              <a:rPr lang="en-US" sz="1800" dirty="0">
                <a:latin typeface="+mn-lt"/>
              </a:rPr>
            </a:br>
            <a:endParaRPr lang="en-US" sz="1800" dirty="0">
              <a:latin typeface="+mn-lt"/>
              <a:cs typeface="Arial" panose="020B0604020202020204" pitchFamily="34" charset="0"/>
            </a:endParaRPr>
          </a:p>
        </p:txBody>
      </p:sp>
    </p:spTree>
    <p:extLst>
      <p:ext uri="{BB962C8B-B14F-4D97-AF65-F5344CB8AC3E}">
        <p14:creationId xmlns:p14="http://schemas.microsoft.com/office/powerpoint/2010/main" val="668022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3873199" y="370057"/>
            <a:ext cx="5027386" cy="58477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Open Discussion Question</a:t>
            </a:r>
          </a:p>
        </p:txBody>
      </p:sp>
      <p:sp>
        <p:nvSpPr>
          <p:cNvPr id="6" name="Title 1"/>
          <p:cNvSpPr txBox="1">
            <a:spLocks/>
          </p:cNvSpPr>
          <p:nvPr/>
        </p:nvSpPr>
        <p:spPr>
          <a:xfrm>
            <a:off x="734249" y="2573384"/>
            <a:ext cx="7886700" cy="857793"/>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en-US" sz="3600" b="1" dirty="0">
                <a:solidFill>
                  <a:srgbClr val="000000"/>
                </a:solidFill>
                <a:latin typeface="+mn-lt"/>
              </a:rPr>
              <a:t>As a Nasir, which aspect of this Friday sermon, can I benefit the most from?</a:t>
            </a:r>
          </a:p>
        </p:txBody>
      </p:sp>
      <p:sp>
        <p:nvSpPr>
          <p:cNvPr id="7" name="TextBox 6"/>
          <p:cNvSpPr txBox="1"/>
          <p:nvPr/>
        </p:nvSpPr>
        <p:spPr>
          <a:xfrm>
            <a:off x="1908410" y="4170322"/>
            <a:ext cx="4734110" cy="707886"/>
          </a:xfrm>
          <a:prstGeom prst="rect">
            <a:avLst/>
          </a:prstGeom>
          <a:noFill/>
        </p:spPr>
        <p:txBody>
          <a:bodyPr wrap="square" rtlCol="0">
            <a:spAutoFit/>
          </a:bodyPr>
          <a:lstStyle/>
          <a:p>
            <a:pPr algn="ctr"/>
            <a:r>
              <a:rPr lang="en-US" sz="4000" dirty="0">
                <a:solidFill>
                  <a:srgbClr val="FF0000"/>
                </a:solidFill>
              </a:rPr>
              <a:t>Share your thoughts!</a:t>
            </a:r>
          </a:p>
        </p:txBody>
      </p:sp>
    </p:spTree>
    <p:extLst>
      <p:ext uri="{BB962C8B-B14F-4D97-AF65-F5344CB8AC3E}">
        <p14:creationId xmlns:p14="http://schemas.microsoft.com/office/powerpoint/2010/main" val="3649047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2823</TotalTime>
  <Words>1621</Words>
  <Application>Microsoft Office PowerPoint</Application>
  <PresentationFormat>On-screen Show (4:3)</PresentationFormat>
  <Paragraphs>141</Paragraphs>
  <Slides>24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Majlis Ansarullah Monthly Meeting</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prevent dementia?</vt:lpstr>
      <vt:lpstr>PowerPoint Presentation</vt:lpstr>
      <vt:lpstr>PowerPoint Presentation</vt:lpstr>
      <vt:lpstr>PowerPoint Presentation</vt:lpstr>
    </vt:vector>
  </TitlesOfParts>
  <Company>UMD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Imran Hayee</dc:creator>
  <cp:lastModifiedBy>Rafi Malik</cp:lastModifiedBy>
  <cp:revision>63</cp:revision>
  <dcterms:created xsi:type="dcterms:W3CDTF">2018-12-22T05:03:11Z</dcterms:created>
  <dcterms:modified xsi:type="dcterms:W3CDTF">2019-02-17T17:43:39Z</dcterms:modified>
</cp:coreProperties>
</file>