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9" r:id="rId3"/>
    <p:sldId id="260" r:id="rId4"/>
    <p:sldId id="261" r:id="rId5"/>
    <p:sldId id="275" r:id="rId6"/>
    <p:sldId id="282" r:id="rId7"/>
    <p:sldId id="262" r:id="rId8"/>
    <p:sldId id="263" r:id="rId9"/>
    <p:sldId id="264" r:id="rId10"/>
    <p:sldId id="265" r:id="rId11"/>
    <p:sldId id="266" r:id="rId12"/>
    <p:sldId id="267" r:id="rId13"/>
    <p:sldId id="268" r:id="rId14"/>
    <p:sldId id="286" r:id="rId15"/>
    <p:sldId id="287" r:id="rId16"/>
    <p:sldId id="288" r:id="rId17"/>
    <p:sldId id="273" r:id="rId18"/>
    <p:sldId id="281" r:id="rId19"/>
    <p:sldId id="274" r:id="rId20"/>
    <p:sldId id="289" r:id="rId21"/>
    <p:sldId id="278" r:id="rId22"/>
    <p:sldId id="290"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3"/>
    <p:restoredTop sz="50000" autoAdjust="0"/>
  </p:normalViewPr>
  <p:slideViewPr>
    <p:cSldViewPr snapToGrid="0" snapToObjects="1">
      <p:cViewPr varScale="1">
        <p:scale>
          <a:sx n="106" d="100"/>
          <a:sy n="106" d="100"/>
        </p:scale>
        <p:origin x="126"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7B020-5FB9-AB42-AD76-5C505709097D}" type="datetimeFigureOut">
              <a:rPr lang="en-US" smtClean="0"/>
              <a:t>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1FC96-399F-5A4D-95C4-C00A880B13C2}" type="slidenum">
              <a:rPr lang="en-US" smtClean="0"/>
              <a:t>‹#›</a:t>
            </a:fld>
            <a:endParaRPr lang="en-US"/>
          </a:p>
        </p:txBody>
      </p:sp>
    </p:spTree>
    <p:extLst>
      <p:ext uri="{BB962C8B-B14F-4D97-AF65-F5344CB8AC3E}">
        <p14:creationId xmlns:p14="http://schemas.microsoft.com/office/powerpoint/2010/main" val="3160435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Changed date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800EB-C2B1-4728-B32A-FFD69E60619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404816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A1FC96-399F-5A4D-95C4-C00A880B13C2}" type="slidenum">
              <a:rPr lang="en-US" smtClean="0"/>
              <a:t>10</a:t>
            </a:fld>
            <a:endParaRPr lang="en-US"/>
          </a:p>
        </p:txBody>
      </p:sp>
    </p:spTree>
    <p:extLst>
      <p:ext uri="{BB962C8B-B14F-4D97-AF65-F5344CB8AC3E}">
        <p14:creationId xmlns:p14="http://schemas.microsoft.com/office/powerpoint/2010/main" val="332524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1FC96-399F-5A4D-95C4-C00A880B13C2}" type="slidenum">
              <a:rPr lang="en-US" smtClean="0"/>
              <a:t>14</a:t>
            </a:fld>
            <a:endParaRPr lang="en-US"/>
          </a:p>
        </p:txBody>
      </p:sp>
    </p:spTree>
    <p:extLst>
      <p:ext uri="{BB962C8B-B14F-4D97-AF65-F5344CB8AC3E}">
        <p14:creationId xmlns:p14="http://schemas.microsoft.com/office/powerpoint/2010/main" val="384532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9753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9324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680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24494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D5600-623F-2D42-9CAD-95B6B270E3D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44591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D5600-623F-2D42-9CAD-95B6B270E3D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03696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D5600-623F-2D42-9CAD-95B6B270E3DA}" type="datetimeFigureOut">
              <a:rPr lang="en-US" smtClean="0"/>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408377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D5600-623F-2D42-9CAD-95B6B270E3DA}"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33402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D5600-623F-2D42-9CAD-95B6B270E3DA}" type="datetimeFigureOut">
              <a:rPr lang="en-US" smtClean="0"/>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253659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10404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D5600-623F-2D42-9CAD-95B6B270E3D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03DD-26C6-634D-8606-ECE65BE9B2E7}" type="slidenum">
              <a:rPr lang="en-US" smtClean="0"/>
              <a:t>‹#›</a:t>
            </a:fld>
            <a:endParaRPr lang="en-US"/>
          </a:p>
        </p:txBody>
      </p:sp>
    </p:spTree>
    <p:extLst>
      <p:ext uri="{BB962C8B-B14F-4D97-AF65-F5344CB8AC3E}">
        <p14:creationId xmlns:p14="http://schemas.microsoft.com/office/powerpoint/2010/main" val="50031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D5600-623F-2D42-9CAD-95B6B270E3DA}" type="datetimeFigureOut">
              <a:rPr lang="en-US" smtClean="0"/>
              <a:t>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B03DD-26C6-634D-8606-ECE65BE9B2E7}" type="slidenum">
              <a:rPr lang="en-US" smtClean="0"/>
              <a:t>‹#›</a:t>
            </a:fld>
            <a:endParaRPr lang="en-US"/>
          </a:p>
        </p:txBody>
      </p:sp>
    </p:spTree>
    <p:extLst>
      <p:ext uri="{BB962C8B-B14F-4D97-AF65-F5344CB8AC3E}">
        <p14:creationId xmlns:p14="http://schemas.microsoft.com/office/powerpoint/2010/main" val="309195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85800" y="1109663"/>
            <a:ext cx="7772400" cy="2387600"/>
          </a:xfrm>
        </p:spPr>
        <p:txBody>
          <a:bodyPr/>
          <a:lstStyle/>
          <a:p>
            <a:pPr eaLnBrk="1" hangingPunct="1"/>
            <a:r>
              <a:rPr lang="en-US" b="1" dirty="0"/>
              <a:t>Majlis Ansarullah</a:t>
            </a:r>
            <a:br>
              <a:rPr lang="en-US" b="1" dirty="0"/>
            </a:br>
            <a:r>
              <a:rPr lang="en-US" b="1" dirty="0"/>
              <a:t>Monthly Meeting</a:t>
            </a:r>
          </a:p>
        </p:txBody>
      </p:sp>
      <p:sp>
        <p:nvSpPr>
          <p:cNvPr id="20482" name="Subtitle 2"/>
          <p:cNvSpPr>
            <a:spLocks noGrp="1"/>
          </p:cNvSpPr>
          <p:nvPr>
            <p:ph type="subTitle" idx="1"/>
          </p:nvPr>
        </p:nvSpPr>
        <p:spPr/>
        <p:txBody>
          <a:bodyPr/>
          <a:lstStyle/>
          <a:p>
            <a:pPr eaLnBrk="1" hangingPunct="1"/>
            <a:r>
              <a:rPr lang="en-US" b="1" dirty="0"/>
              <a:t>June 2019</a:t>
            </a:r>
          </a:p>
        </p:txBody>
      </p:sp>
      <p:sp>
        <p:nvSpPr>
          <p:cNvPr id="20483" name="TextBox 3"/>
          <p:cNvSpPr txBox="1">
            <a:spLocks noChangeArrowheads="1"/>
          </p:cNvSpPr>
          <p:nvPr/>
        </p:nvSpPr>
        <p:spPr bwMode="auto">
          <a:xfrm>
            <a:off x="3622675" y="5716588"/>
            <a:ext cx="5521325" cy="461962"/>
          </a:xfrm>
          <a:prstGeom prst="rect">
            <a:avLst/>
          </a:prstGeom>
          <a:noFill/>
          <a:ln w="9525">
            <a:noFill/>
            <a:miter lim="800000"/>
            <a:headEnd/>
            <a:tailEnd/>
          </a:ln>
        </p:spPr>
        <p:txBody>
          <a:bodyPr>
            <a:spAutoFit/>
          </a:bodyPr>
          <a:lstStyle/>
          <a:p>
            <a:pPr algn="r"/>
            <a:r>
              <a:rPr lang="en-US" sz="1200">
                <a:latin typeface="Calibri" pitchFamily="34" charset="0"/>
              </a:rPr>
              <a:t>This slide deck contains images licensed for the purpose of this presentation only.  </a:t>
            </a:r>
          </a:p>
          <a:p>
            <a:pPr algn="r"/>
            <a:r>
              <a:rPr lang="en-US" sz="1200">
                <a:latin typeface="Calibri" pitchFamily="34" charset="0"/>
              </a:rPr>
              <a:t>No one is permitted to use the images for any other use, without prior permission.</a:t>
            </a:r>
          </a:p>
        </p:txBody>
      </p:sp>
    </p:spTree>
    <p:extLst>
      <p:ext uri="{BB962C8B-B14F-4D97-AF65-F5344CB8AC3E}">
        <p14:creationId xmlns:p14="http://schemas.microsoft.com/office/powerpoint/2010/main" val="228682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070443"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1</a:t>
            </a:r>
          </a:p>
        </p:txBody>
      </p:sp>
      <p:sp>
        <p:nvSpPr>
          <p:cNvPr id="7" name="Content Placeholder 6"/>
          <p:cNvSpPr>
            <a:spLocks noGrp="1"/>
          </p:cNvSpPr>
          <p:nvPr>
            <p:ph idx="1"/>
          </p:nvPr>
        </p:nvSpPr>
        <p:spPr>
          <a:xfrm>
            <a:off x="151078" y="1406609"/>
            <a:ext cx="4504000" cy="4525963"/>
          </a:xfrm>
        </p:spPr>
        <p:txBody>
          <a:bodyPr>
            <a:normAutofit lnSpcReduction="10000"/>
          </a:bodyPr>
          <a:lstStyle/>
          <a:p>
            <a:pPr marL="0" indent="0">
              <a:buNone/>
            </a:pPr>
            <a:r>
              <a:rPr kumimoji="1" lang="en-US" altLang="ja-JP" dirty="0"/>
              <a:t>A Nasir’s daughter is of marriageable age. She has just finished </a:t>
            </a:r>
            <a:r>
              <a:rPr kumimoji="1" lang="en-US" altLang="ja-JP"/>
              <a:t>her bachelor’s </a:t>
            </a:r>
            <a:r>
              <a:rPr kumimoji="1" lang="en-US" altLang="ja-JP" dirty="0"/>
              <a:t>in literature. The Nasir and his wife are fortunate to have several proposals for their daughter.  He is discussing them with his wife and their daughter.</a:t>
            </a:r>
            <a:endParaRPr kumimoji="1" lang="ja-JP" altLang="en-US" dirty="0"/>
          </a:p>
        </p:txBody>
      </p:sp>
      <p:pic>
        <p:nvPicPr>
          <p:cNvPr id="3" name="Picture 2">
            <a:extLst>
              <a:ext uri="{FF2B5EF4-FFF2-40B4-BE49-F238E27FC236}">
                <a16:creationId xmlns:a16="http://schemas.microsoft.com/office/drawing/2014/main" id="{C57CAB80-5B80-D446-8CA0-6A3FE9C5AC66}"/>
              </a:ext>
            </a:extLst>
          </p:cNvPr>
          <p:cNvPicPr>
            <a:picLocks noChangeAspect="1"/>
          </p:cNvPicPr>
          <p:nvPr/>
        </p:nvPicPr>
        <p:blipFill>
          <a:blip r:embed="rId3"/>
          <a:stretch>
            <a:fillRect/>
          </a:stretch>
        </p:blipFill>
        <p:spPr>
          <a:xfrm>
            <a:off x="4655078" y="1138530"/>
            <a:ext cx="4020161" cy="4794042"/>
          </a:xfrm>
          <a:prstGeom prst="rect">
            <a:avLst/>
          </a:prstGeom>
        </p:spPr>
      </p:pic>
    </p:spTree>
    <p:extLst>
      <p:ext uri="{BB962C8B-B14F-4D97-AF65-F5344CB8AC3E}">
        <p14:creationId xmlns:p14="http://schemas.microsoft.com/office/powerpoint/2010/main" val="63100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94248" y="413795"/>
            <a:ext cx="5600764"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Select the order of preference…</a:t>
            </a:r>
          </a:p>
        </p:txBody>
      </p:sp>
      <p:sp>
        <p:nvSpPr>
          <p:cNvPr id="2" name="Content Placeholder 1"/>
          <p:cNvSpPr>
            <a:spLocks noGrp="1"/>
          </p:cNvSpPr>
          <p:nvPr>
            <p:ph idx="1"/>
          </p:nvPr>
        </p:nvSpPr>
        <p:spPr>
          <a:xfrm>
            <a:off x="277318" y="1405328"/>
            <a:ext cx="8703528" cy="4525963"/>
          </a:xfrm>
        </p:spPr>
        <p:txBody>
          <a:bodyPr>
            <a:normAutofit fontScale="92500" lnSpcReduction="10000"/>
          </a:bodyPr>
          <a:lstStyle/>
          <a:p>
            <a:pPr marL="514350" indent="-514350">
              <a:buFont typeface="+mj-lt"/>
              <a:buAutoNum type="arabicPeriod"/>
            </a:pPr>
            <a:r>
              <a:rPr kumimoji="1" lang="en-US" altLang="ja-JP" dirty="0"/>
              <a:t>Ameen: Well-educated man who holds a master’s in computer science and attends all Jama’at functions.</a:t>
            </a:r>
          </a:p>
          <a:p>
            <a:pPr marL="514350" indent="-514350">
              <a:buFont typeface="+mj-lt"/>
              <a:buAutoNum type="arabicPeriod"/>
            </a:pPr>
            <a:r>
              <a:rPr kumimoji="1" lang="en-US" altLang="ja-JP" dirty="0" err="1"/>
              <a:t>Anees</a:t>
            </a:r>
            <a:r>
              <a:rPr kumimoji="1" lang="en-US" altLang="ja-JP" dirty="0"/>
              <a:t>: A physician who is not very active in the Jama’at.</a:t>
            </a:r>
          </a:p>
          <a:p>
            <a:pPr marL="514350" indent="-514350">
              <a:buFont typeface="+mj-lt"/>
              <a:buAutoNum type="arabicPeriod"/>
            </a:pPr>
            <a:r>
              <a:rPr kumimoji="1" lang="en-US" altLang="ja-JP" dirty="0"/>
              <a:t>Michael: A man who grew up in USA and is from a good family and is willing to convert to Ahmadiyyat to marry their daughter.</a:t>
            </a:r>
          </a:p>
          <a:p>
            <a:pPr marL="514350" indent="-514350">
              <a:buFont typeface="+mj-lt"/>
              <a:buAutoNum type="arabicPeriod"/>
            </a:pPr>
            <a:r>
              <a:rPr kumimoji="1" lang="en-US" altLang="ja-JP" dirty="0"/>
              <a:t>Rizwan: Raised in the US, he just graduated from </a:t>
            </a:r>
            <a:r>
              <a:rPr kumimoji="1" lang="en-US" altLang="ja-JP" dirty="0" err="1"/>
              <a:t>Jami’a</a:t>
            </a:r>
            <a:r>
              <a:rPr kumimoji="1" lang="en-US" altLang="ja-JP" dirty="0"/>
              <a:t> Ahmadiyya Canada.</a:t>
            </a:r>
            <a:endParaRPr kumimoji="1" lang="ja-JP" altLang="en-US" dirty="0"/>
          </a:p>
        </p:txBody>
      </p:sp>
    </p:spTree>
    <p:extLst>
      <p:ext uri="{BB962C8B-B14F-4D97-AF65-F5344CB8AC3E}">
        <p14:creationId xmlns:p14="http://schemas.microsoft.com/office/powerpoint/2010/main" val="152024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320121" y="402715"/>
            <a:ext cx="5936049" cy="5539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dirty="0">
                <a:solidFill>
                  <a:schemeClr val="bg1"/>
                </a:solidFill>
              </a:rPr>
              <a:t>How would your response change if?</a:t>
            </a:r>
          </a:p>
        </p:txBody>
      </p:sp>
      <p:sp>
        <p:nvSpPr>
          <p:cNvPr id="2" name="Content Placeholder 1"/>
          <p:cNvSpPr>
            <a:spLocks noGrp="1"/>
          </p:cNvSpPr>
          <p:nvPr>
            <p:ph idx="1"/>
          </p:nvPr>
        </p:nvSpPr>
        <p:spPr>
          <a:xfrm>
            <a:off x="457200" y="1463655"/>
            <a:ext cx="8229600" cy="4525963"/>
          </a:xfrm>
        </p:spPr>
        <p:txBody>
          <a:bodyPr/>
          <a:lstStyle/>
          <a:p>
            <a:pPr marL="0" indent="0">
              <a:buNone/>
            </a:pPr>
            <a:r>
              <a:rPr kumimoji="1" lang="en-US" altLang="ja-JP" dirty="0"/>
              <a:t>(Consider each separately.)</a:t>
            </a:r>
          </a:p>
          <a:p>
            <a:pPr marL="0" indent="0">
              <a:buNone/>
            </a:pPr>
            <a:endParaRPr kumimoji="1" lang="en-US" altLang="ja-JP" sz="1400" dirty="0"/>
          </a:p>
          <a:p>
            <a:pPr marL="0" indent="0">
              <a:buNone/>
            </a:pPr>
            <a:r>
              <a:rPr kumimoji="1" lang="en-US" altLang="ja-JP" dirty="0"/>
              <a:t>… Ameen recently moved from Ghana.</a:t>
            </a:r>
          </a:p>
          <a:p>
            <a:pPr marL="0" indent="0">
              <a:buNone/>
            </a:pPr>
            <a:r>
              <a:rPr kumimoji="1" lang="en-US" altLang="ja-JP" dirty="0"/>
              <a:t>… </a:t>
            </a:r>
            <a:r>
              <a:rPr kumimoji="1" lang="en-US" altLang="ja-JP" dirty="0" err="1"/>
              <a:t>Anees</a:t>
            </a:r>
            <a:r>
              <a:rPr kumimoji="1" lang="en-US" altLang="ja-JP" dirty="0"/>
              <a:t> was engaged once before.</a:t>
            </a:r>
          </a:p>
          <a:p>
            <a:pPr marL="0" indent="0">
              <a:buNone/>
            </a:pPr>
            <a:r>
              <a:rPr kumimoji="1" lang="en-US" altLang="ja-JP" dirty="0"/>
              <a:t>… Michael is less-educated than their daughter.</a:t>
            </a:r>
          </a:p>
          <a:p>
            <a:pPr marL="0" indent="0">
              <a:buNone/>
            </a:pPr>
            <a:r>
              <a:rPr kumimoji="1" lang="en-US" altLang="ja-JP" dirty="0"/>
              <a:t>… Rizwan is being considered to serve in South 	America.</a:t>
            </a:r>
          </a:p>
          <a:p>
            <a:endParaRPr kumimoji="1" lang="ja-JP" altLang="en-US" dirty="0"/>
          </a:p>
        </p:txBody>
      </p:sp>
    </p:spTree>
    <p:extLst>
      <p:ext uri="{BB962C8B-B14F-4D97-AF65-F5344CB8AC3E}">
        <p14:creationId xmlns:p14="http://schemas.microsoft.com/office/powerpoint/2010/main" val="231815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736727" y="445597"/>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4" name="Rectangle 3"/>
          <p:cNvSpPr/>
          <p:nvPr/>
        </p:nvSpPr>
        <p:spPr>
          <a:xfrm>
            <a:off x="22086" y="1066676"/>
            <a:ext cx="9121914" cy="3016210"/>
          </a:xfrm>
          <a:prstGeom prst="rect">
            <a:avLst/>
          </a:prstGeom>
        </p:spPr>
        <p:txBody>
          <a:bodyPr wrap="square">
            <a:spAutoFit/>
          </a:bodyPr>
          <a:lstStyle/>
          <a:p>
            <a:pPr marL="342900" indent="-342900">
              <a:buFont typeface="Arial" panose="020B0604020202020204" pitchFamily="34" charset="0"/>
              <a:buChar char="•"/>
            </a:pPr>
            <a:r>
              <a:rPr lang="en-US" sz="1900" dirty="0"/>
              <a:t>It should be noted that in the Jama’at where an Ahmadi girl wants to marry or is marrying, the boy must be an Ahmadi.  Since the purpose of marriage is to establish pure society of pious people and to seek virtuous and moral children.  If Ahmadi boys and Ahmadi girls leave each other aside and marry outside the Jama'at then there is a danger of disturbance in the society and disorder in the family. This will be a potential reason for new generation drifting away from religion. Our boys and girls at times tend to marry outside the community.  It is essential that we pay attention towards this issue especially in this unbridled society. System of the Jama’at is concerned that the frequency of cases has risen, where the matches are freely made outside the community and with other faith adherents.</a:t>
            </a:r>
          </a:p>
        </p:txBody>
      </p:sp>
      <p:sp>
        <p:nvSpPr>
          <p:cNvPr id="6" name="Rectangle 5"/>
          <p:cNvSpPr/>
          <p:nvPr/>
        </p:nvSpPr>
        <p:spPr>
          <a:xfrm>
            <a:off x="22086" y="4033058"/>
            <a:ext cx="9126188" cy="2139047"/>
          </a:xfrm>
          <a:prstGeom prst="rect">
            <a:avLst/>
          </a:prstGeom>
        </p:spPr>
        <p:txBody>
          <a:bodyPr wrap="square">
            <a:spAutoFit/>
          </a:bodyPr>
          <a:lstStyle/>
          <a:p>
            <a:pPr marL="342900" indent="-342900">
              <a:buFont typeface="Arial" panose="020B0604020202020204" pitchFamily="34" charset="0"/>
              <a:buChar char="•"/>
            </a:pPr>
            <a:r>
              <a:rPr lang="en-US" sz="1900" dirty="0"/>
              <a:t>It is mentioned in one tradition that the Holy Prophet </a:t>
            </a:r>
            <a:r>
              <a:rPr lang="en-US" sz="1600" dirty="0">
                <a:solidFill>
                  <a:prstClr val="black"/>
                </a:solidFill>
                <a:ea typeface="+mj-ea"/>
                <a:cs typeface="Arial" panose="020B0604020202020204" pitchFamily="34" charset="0"/>
              </a:rPr>
              <a:t>(peace and blessings of Allah be on him)</a:t>
            </a:r>
            <a:r>
              <a:rPr lang="en-US" sz="1900" dirty="0"/>
              <a:t> said that if a person brings a proposal to you who is religious and of good morals then you should yield to that proposal.  If you don’t comply with that instruction then there will be disorder on earth.  A person attempted to ask a question, but </a:t>
            </a:r>
            <a:r>
              <a:rPr lang="en-US" sz="1900" dirty="0">
                <a:solidFill>
                  <a:prstClr val="black"/>
                </a:solidFill>
              </a:rPr>
              <a:t>the Holy Prophet </a:t>
            </a:r>
            <a:r>
              <a:rPr lang="en-US" sz="1600" dirty="0">
                <a:solidFill>
                  <a:prstClr val="black"/>
                </a:solidFill>
                <a:cs typeface="Arial" panose="020B0604020202020204" pitchFamily="34" charset="0"/>
              </a:rPr>
              <a:t>(peace and blessings of Allah be on him)</a:t>
            </a:r>
            <a:r>
              <a:rPr lang="en-US" sz="1900" dirty="0">
                <a:solidFill>
                  <a:prstClr val="black"/>
                </a:solidFill>
              </a:rPr>
              <a:t> </a:t>
            </a:r>
            <a:r>
              <a:rPr lang="en-US" sz="1900" dirty="0"/>
              <a:t>repeated thrice that if a person brings a proposal to you who are religious and of good morals then you should accept that proposal. </a:t>
            </a:r>
            <a:r>
              <a:rPr lang="en-US" sz="1600" dirty="0"/>
              <a:t>(Sahih </a:t>
            </a:r>
            <a:r>
              <a:rPr lang="en-US" sz="1600" dirty="0" err="1"/>
              <a:t>Tirmidhi</a:t>
            </a:r>
            <a:r>
              <a:rPr lang="en-US" sz="1600" dirty="0"/>
              <a:t>, Kitab-un-Nikah).</a:t>
            </a:r>
          </a:p>
        </p:txBody>
      </p:sp>
    </p:spTree>
    <p:extLst>
      <p:ext uri="{BB962C8B-B14F-4D97-AF65-F5344CB8AC3E}">
        <p14:creationId xmlns:p14="http://schemas.microsoft.com/office/powerpoint/2010/main" val="294207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313643" y="402715"/>
            <a:ext cx="1947769"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Scenario 2</a:t>
            </a:r>
          </a:p>
        </p:txBody>
      </p:sp>
      <p:sp>
        <p:nvSpPr>
          <p:cNvPr id="4" name="Content Placeholder 3"/>
          <p:cNvSpPr>
            <a:spLocks noGrp="1"/>
          </p:cNvSpPr>
          <p:nvPr>
            <p:ph idx="1"/>
          </p:nvPr>
        </p:nvSpPr>
        <p:spPr>
          <a:xfrm>
            <a:off x="247337" y="1449261"/>
            <a:ext cx="4669437" cy="4525963"/>
          </a:xfrm>
        </p:spPr>
        <p:txBody>
          <a:bodyPr/>
          <a:lstStyle/>
          <a:p>
            <a:pPr marL="0" indent="0">
              <a:buNone/>
            </a:pPr>
            <a:r>
              <a:rPr kumimoji="1" lang="en-US" altLang="ja-JP" dirty="0"/>
              <a:t>A Pakistani Nasir’s son is of marriageable age. The son is finishing his Bachelor’s in Computer Science and was raised in the US. The Nasir’s wife has several options in mind and is discussing them with the Nasir and their son.</a:t>
            </a:r>
            <a:endParaRPr kumimoji="1" lang="ja-JP" altLang="en-US" dirty="0"/>
          </a:p>
        </p:txBody>
      </p:sp>
      <p:pic>
        <p:nvPicPr>
          <p:cNvPr id="6" name="Picture 5">
            <a:extLst>
              <a:ext uri="{FF2B5EF4-FFF2-40B4-BE49-F238E27FC236}">
                <a16:creationId xmlns:a16="http://schemas.microsoft.com/office/drawing/2014/main" id="{935D7779-302F-BE42-B0B1-D51957491CAF}"/>
              </a:ext>
            </a:extLst>
          </p:cNvPr>
          <p:cNvPicPr>
            <a:picLocks noChangeAspect="1"/>
          </p:cNvPicPr>
          <p:nvPr/>
        </p:nvPicPr>
        <p:blipFill>
          <a:blip r:embed="rId3"/>
          <a:stretch>
            <a:fillRect/>
          </a:stretch>
        </p:blipFill>
        <p:spPr>
          <a:xfrm>
            <a:off x="4824895" y="1601481"/>
            <a:ext cx="4250149" cy="3570125"/>
          </a:xfrm>
          <a:prstGeom prst="rect">
            <a:avLst/>
          </a:prstGeom>
        </p:spPr>
      </p:pic>
    </p:spTree>
    <p:extLst>
      <p:ext uri="{BB962C8B-B14F-4D97-AF65-F5344CB8AC3E}">
        <p14:creationId xmlns:p14="http://schemas.microsoft.com/office/powerpoint/2010/main" val="317864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28407" y="435013"/>
            <a:ext cx="5721823"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Please help the Nasir prioritize…</a:t>
            </a:r>
          </a:p>
        </p:txBody>
      </p:sp>
      <p:sp>
        <p:nvSpPr>
          <p:cNvPr id="2" name="Content Placeholder 1"/>
          <p:cNvSpPr>
            <a:spLocks noGrp="1"/>
          </p:cNvSpPr>
          <p:nvPr>
            <p:ph idx="1"/>
          </p:nvPr>
        </p:nvSpPr>
        <p:spPr>
          <a:xfrm>
            <a:off x="457200" y="1422691"/>
            <a:ext cx="8229600" cy="4525963"/>
          </a:xfrm>
        </p:spPr>
        <p:txBody>
          <a:bodyPr>
            <a:normAutofit lnSpcReduction="10000"/>
          </a:bodyPr>
          <a:lstStyle/>
          <a:p>
            <a:pPr marL="514350" indent="-514350">
              <a:buFont typeface="+mj-lt"/>
              <a:buAutoNum type="arabicPeriod"/>
            </a:pPr>
            <a:r>
              <a:rPr kumimoji="1" lang="en-US" altLang="ja-JP" dirty="0"/>
              <a:t>Aisha: An African American girl who is well-educated and active in the Jama’at.</a:t>
            </a:r>
          </a:p>
          <a:p>
            <a:pPr marL="514350" indent="-514350">
              <a:buFont typeface="+mj-lt"/>
              <a:buAutoNum type="arabicPeriod"/>
            </a:pPr>
            <a:r>
              <a:rPr kumimoji="1" lang="en-US" altLang="ja-JP" dirty="0" err="1"/>
              <a:t>Maha</a:t>
            </a:r>
            <a:r>
              <a:rPr kumimoji="1" lang="en-US" altLang="ja-JP" dirty="0"/>
              <a:t>: An exceptionally “good-looking” Pakistani-descent girl, whose family is only seen on Eid and don’t pay Chanda.</a:t>
            </a:r>
          </a:p>
          <a:p>
            <a:pPr marL="514350" indent="-514350">
              <a:buFont typeface="+mj-lt"/>
              <a:buAutoNum type="arabicPeriod"/>
            </a:pPr>
            <a:r>
              <a:rPr kumimoji="1" lang="en-US" altLang="ja-JP" dirty="0" err="1"/>
              <a:t>Naila</a:t>
            </a:r>
            <a:r>
              <a:rPr kumimoji="1" lang="en-US" altLang="ja-JP" dirty="0"/>
              <a:t>: A Pakistani-descent girl who is the son’s first cousin.</a:t>
            </a:r>
          </a:p>
          <a:p>
            <a:pPr marL="514350" indent="-514350">
              <a:buFont typeface="+mj-lt"/>
              <a:buAutoNum type="arabicPeriod"/>
            </a:pPr>
            <a:r>
              <a:rPr kumimoji="1" lang="en-US" altLang="ja-JP" dirty="0" err="1"/>
              <a:t>Faiqa</a:t>
            </a:r>
            <a:r>
              <a:rPr kumimoji="1" lang="en-US" altLang="ja-JP" dirty="0"/>
              <a:t>: A well-educated girl who is the daughter of a missionary.</a:t>
            </a:r>
            <a:endParaRPr kumimoji="1" lang="ja-JP" altLang="en-US" dirty="0"/>
          </a:p>
        </p:txBody>
      </p:sp>
    </p:spTree>
    <p:extLst>
      <p:ext uri="{BB962C8B-B14F-4D97-AF65-F5344CB8AC3E}">
        <p14:creationId xmlns:p14="http://schemas.microsoft.com/office/powerpoint/2010/main" val="76966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355967" y="437398"/>
            <a:ext cx="5876934"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900" b="1" dirty="0">
                <a:solidFill>
                  <a:schemeClr val="bg1"/>
                </a:solidFill>
              </a:rPr>
              <a:t>How would your response change if?</a:t>
            </a:r>
          </a:p>
        </p:txBody>
      </p:sp>
      <p:sp>
        <p:nvSpPr>
          <p:cNvPr id="2" name="Content Placeholder 1"/>
          <p:cNvSpPr>
            <a:spLocks noGrp="1"/>
          </p:cNvSpPr>
          <p:nvPr>
            <p:ph idx="1"/>
          </p:nvPr>
        </p:nvSpPr>
        <p:spPr/>
        <p:txBody>
          <a:bodyPr>
            <a:normAutofit/>
          </a:bodyPr>
          <a:lstStyle/>
          <a:p>
            <a:pPr marL="0" indent="0">
              <a:buNone/>
            </a:pPr>
            <a:r>
              <a:rPr kumimoji="1" lang="en-US" altLang="ja-JP" dirty="0"/>
              <a:t>(Consider each separately.)</a:t>
            </a:r>
          </a:p>
          <a:p>
            <a:pPr marL="0" indent="0">
              <a:buNone/>
            </a:pPr>
            <a:endParaRPr kumimoji="1" lang="en-US" altLang="ja-JP" sz="1400" dirty="0"/>
          </a:p>
          <a:p>
            <a:pPr marL="0" indent="0">
              <a:buNone/>
            </a:pPr>
            <a:r>
              <a:rPr kumimoji="1" lang="en-US" altLang="ja-JP" dirty="0"/>
              <a:t>… Aisha’s extended family is Christian?</a:t>
            </a:r>
          </a:p>
          <a:p>
            <a:pPr marL="0" indent="0">
              <a:buNone/>
            </a:pPr>
            <a:r>
              <a:rPr kumimoji="1" lang="en-US" altLang="ja-JP" dirty="0"/>
              <a:t>… The Nasir’s wife is really adamant about 	choosing </a:t>
            </a:r>
            <a:r>
              <a:rPr kumimoji="1" lang="en-US" altLang="ja-JP" dirty="0" err="1"/>
              <a:t>Maha</a:t>
            </a:r>
            <a:r>
              <a:rPr kumimoji="1" lang="en-US" altLang="ja-JP" dirty="0"/>
              <a:t>?</a:t>
            </a:r>
          </a:p>
          <a:p>
            <a:pPr marL="0" indent="0">
              <a:buNone/>
            </a:pPr>
            <a:r>
              <a:rPr kumimoji="1" lang="en-US" altLang="ja-JP" dirty="0"/>
              <a:t>… </a:t>
            </a:r>
            <a:r>
              <a:rPr kumimoji="1" lang="en-US" altLang="ja-JP" dirty="0" err="1"/>
              <a:t>Naila</a:t>
            </a:r>
            <a:r>
              <a:rPr kumimoji="1" lang="en-US" altLang="ja-JP" dirty="0"/>
              <a:t> is one year older than the Nasir’s son?</a:t>
            </a:r>
          </a:p>
          <a:p>
            <a:pPr marL="0" indent="0">
              <a:buNone/>
            </a:pPr>
            <a:r>
              <a:rPr kumimoji="1" lang="en-US" altLang="ja-JP" dirty="0"/>
              <a:t>… </a:t>
            </a:r>
            <a:r>
              <a:rPr kumimoji="1" lang="en-US" altLang="ja-JP" dirty="0" err="1"/>
              <a:t>Faiqa’s</a:t>
            </a:r>
            <a:r>
              <a:rPr kumimoji="1" lang="en-US" altLang="ja-JP" dirty="0"/>
              <a:t> family was recently posted to the US 	from Pakistan?</a:t>
            </a:r>
          </a:p>
        </p:txBody>
      </p:sp>
    </p:spTree>
    <p:extLst>
      <p:ext uri="{BB962C8B-B14F-4D97-AF65-F5344CB8AC3E}">
        <p14:creationId xmlns:p14="http://schemas.microsoft.com/office/powerpoint/2010/main" val="21285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460232" y="402715"/>
            <a:ext cx="527019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4" name="Rectangle 3"/>
          <p:cNvSpPr/>
          <p:nvPr/>
        </p:nvSpPr>
        <p:spPr>
          <a:xfrm>
            <a:off x="22086" y="1020849"/>
            <a:ext cx="9121914" cy="3708708"/>
          </a:xfrm>
          <a:prstGeom prst="rect">
            <a:avLst/>
          </a:prstGeom>
        </p:spPr>
        <p:txBody>
          <a:bodyPr wrap="square">
            <a:spAutoFit/>
          </a:bodyPr>
          <a:lstStyle/>
          <a:p>
            <a:pPr marL="285750" indent="-285750">
              <a:buFont typeface="Arial" panose="020B0604020202020204" pitchFamily="34" charset="0"/>
              <a:buChar char="•"/>
            </a:pPr>
            <a:r>
              <a:rPr lang="en-US" dirty="0"/>
              <a:t>Drawing our attention towards the future generations’ piety, </a:t>
            </a:r>
            <a:r>
              <a:rPr lang="en-US" sz="1900" dirty="0">
                <a:solidFill>
                  <a:prstClr val="black"/>
                </a:solidFill>
              </a:rPr>
              <a:t>the </a:t>
            </a:r>
            <a:r>
              <a:rPr lang="en-US" dirty="0">
                <a:solidFill>
                  <a:prstClr val="black"/>
                </a:solidFill>
              </a:rPr>
              <a:t>Holy Prophet </a:t>
            </a:r>
            <a:r>
              <a:rPr lang="en-US" sz="1600" dirty="0">
                <a:solidFill>
                  <a:prstClr val="black"/>
                </a:solidFill>
                <a:cs typeface="Arial" panose="020B0604020202020204" pitchFamily="34" charset="0"/>
              </a:rPr>
              <a:t>(peace and blessings of Allah be on him) </a:t>
            </a:r>
            <a:r>
              <a:rPr lang="en-US" dirty="0"/>
              <a:t>has pointed to the apparent means to achieve this objective. He</a:t>
            </a:r>
            <a:r>
              <a:rPr lang="en-US" baseline="30000" dirty="0"/>
              <a:t> </a:t>
            </a:r>
            <a:r>
              <a:rPr lang="en-US" altLang="ja-JP" sz="1600" dirty="0">
                <a:solidFill>
                  <a:prstClr val="black"/>
                </a:solidFill>
                <a:cs typeface="Arial" panose="020B0604020202020204" pitchFamily="34" charset="0"/>
              </a:rPr>
              <a:t>(peace and blessings of Allah be on him) </a:t>
            </a:r>
            <a:r>
              <a:rPr lang="en-US" sz="1600" baseline="30000" dirty="0"/>
              <a:t> </a:t>
            </a:r>
            <a:r>
              <a:rPr lang="en-US" dirty="0"/>
              <a:t>has drawn our attention to creating peaceful domestic environment, because if mother is pious and religious then normally children are religious too, and there is no wealth greater than pious children that provides peace to parents…Every Ahmadi should focus on this. These complaints are becoming rampant now that a girl is of good nature and character, educated and is active in Jama'at but face is a bit less attractive or height is not as tall by someone’s standard, so people come and see her and leave. I have drawn attention that since one can find out about face and height from photographs or relevant information then what is the point of going to these girls’ home and putting them in difficulty. That is why Allah’s commandment is that do not focus on these material things but keep eye on the piety. That is why </a:t>
            </a:r>
            <a:r>
              <a:rPr lang="en-US" sz="1900" dirty="0">
                <a:solidFill>
                  <a:prstClr val="black"/>
                </a:solidFill>
              </a:rPr>
              <a:t>the Holy Prophet </a:t>
            </a:r>
            <a:r>
              <a:rPr lang="en-US" sz="1600" dirty="0">
                <a:solidFill>
                  <a:prstClr val="black"/>
                </a:solidFill>
                <a:cs typeface="Arial" panose="020B0604020202020204" pitchFamily="34" charset="0"/>
              </a:rPr>
              <a:t>(peace and blessings of Allah be on him) </a:t>
            </a:r>
            <a:r>
              <a:rPr lang="en-US" dirty="0"/>
              <a:t>has said that if you want to protect your future generations then focus on piety and religiosity.</a:t>
            </a:r>
          </a:p>
        </p:txBody>
      </p:sp>
      <p:sp>
        <p:nvSpPr>
          <p:cNvPr id="6" name="Title 3"/>
          <p:cNvSpPr>
            <a:spLocks noGrp="1"/>
          </p:cNvSpPr>
          <p:nvPr>
            <p:ph type="title"/>
          </p:nvPr>
        </p:nvSpPr>
        <p:spPr>
          <a:xfrm>
            <a:off x="-1914" y="4690458"/>
            <a:ext cx="9150188" cy="1472830"/>
          </a:xfrm>
        </p:spPr>
        <p:txBody>
          <a:bodyPr anchor="t">
            <a:noAutofit/>
          </a:bodyPr>
          <a:lstStyle/>
          <a:p>
            <a:pPr marL="285750" indent="-285750" algn="l">
              <a:spcBef>
                <a:spcPts val="0"/>
              </a:spcBef>
              <a:buFont typeface="Arial" panose="020B0604020202020204" pitchFamily="34" charset="0"/>
              <a:buChar char="•"/>
              <a:defRPr/>
            </a:pPr>
            <a:r>
              <a:rPr lang="en-US" sz="1800" dirty="0">
                <a:latin typeface="+mn-lt"/>
                <a:cs typeface="Arial" panose="020B0604020202020204" pitchFamily="34" charset="0"/>
              </a:rPr>
              <a:t>The Promised Messiah </a:t>
            </a:r>
            <a:r>
              <a:rPr lang="en-US" sz="1600" dirty="0">
                <a:latin typeface="+mn-lt"/>
                <a:cs typeface="Arial" panose="020B0604020202020204" pitchFamily="34" charset="0"/>
              </a:rPr>
              <a:t>(peace be on him) </a:t>
            </a:r>
            <a:r>
              <a:rPr lang="en-US" sz="1800" dirty="0">
                <a:latin typeface="+mn-lt"/>
                <a:cs typeface="Arial" panose="020B0604020202020204" pitchFamily="34" charset="0"/>
              </a:rPr>
              <a:t>stated that different castes are no form of distinction or honor. Allah has created these for mere recognition and nowadays the purity of castes is very difficult to determine past four generations.  It is not honorable for a righteous person to get tangled in this caste system especially when Allah has clearly told us that greatness is only due to </a:t>
            </a:r>
            <a:r>
              <a:rPr lang="en-US" sz="1800" dirty="0" err="1">
                <a:latin typeface="+mn-lt"/>
                <a:cs typeface="Arial" panose="020B0604020202020204" pitchFamily="34" charset="0"/>
              </a:rPr>
              <a:t>Taqwa</a:t>
            </a:r>
            <a:r>
              <a:rPr lang="en-US" sz="1800" dirty="0">
                <a:latin typeface="+mn-lt"/>
                <a:cs typeface="Arial" panose="020B0604020202020204" pitchFamily="34" charset="0"/>
              </a:rPr>
              <a:t> (righteousness).</a:t>
            </a:r>
          </a:p>
        </p:txBody>
      </p:sp>
    </p:spTree>
    <p:extLst>
      <p:ext uri="{BB962C8B-B14F-4D97-AF65-F5344CB8AC3E}">
        <p14:creationId xmlns:p14="http://schemas.microsoft.com/office/powerpoint/2010/main" val="224193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584433" y="406009"/>
            <a:ext cx="523359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bg1"/>
                </a:solidFill>
              </a:rPr>
              <a:t>What to discuss with your family?</a:t>
            </a:r>
          </a:p>
        </p:txBody>
      </p:sp>
      <p:sp>
        <p:nvSpPr>
          <p:cNvPr id="7" name="TextBox 6"/>
          <p:cNvSpPr txBox="1">
            <a:spLocks noChangeArrowheads="1"/>
          </p:cNvSpPr>
          <p:nvPr/>
        </p:nvSpPr>
        <p:spPr bwMode="auto">
          <a:xfrm>
            <a:off x="621475" y="5158925"/>
            <a:ext cx="7727950" cy="1015663"/>
          </a:xfrm>
          <a:prstGeom prst="rect">
            <a:avLst/>
          </a:prstGeom>
          <a:noFill/>
          <a:ln w="9525">
            <a:noFill/>
            <a:miter lim="800000"/>
            <a:headEnd/>
            <a:tailEnd/>
          </a:ln>
        </p:spPr>
        <p:txBody>
          <a:bodyPr>
            <a:spAutoFit/>
          </a:bodyPr>
          <a:lstStyle/>
          <a:p>
            <a:r>
              <a:rPr lang="en-US" sz="2000" b="1" dirty="0">
                <a:solidFill>
                  <a:srgbClr val="FF0000"/>
                </a:solidFill>
                <a:latin typeface="Calibri" pitchFamily="34" charset="0"/>
              </a:rPr>
              <a:t>Tips to engage youth in conversation: </a:t>
            </a:r>
            <a:r>
              <a:rPr lang="en-US" sz="2000" b="1" dirty="0">
                <a:latin typeface="Calibri" pitchFamily="34" charset="0"/>
              </a:rPr>
              <a:t>(1) Give them more talking time, and (2) use examples from Huzoor’s </a:t>
            </a:r>
            <a:r>
              <a:rPr lang="en-US" sz="1600" b="1" dirty="0">
                <a:latin typeface="Calibri" pitchFamily="34" charset="0"/>
              </a:rPr>
              <a:t>(May Allah be his helper) </a:t>
            </a:r>
            <a:r>
              <a:rPr lang="en-US" sz="2000" b="1" dirty="0">
                <a:latin typeface="Calibri" pitchFamily="34" charset="0"/>
              </a:rPr>
              <a:t>sermon to make a point.</a:t>
            </a:r>
          </a:p>
        </p:txBody>
      </p:sp>
      <p:sp>
        <p:nvSpPr>
          <p:cNvPr id="2" name="Content Placeholder 1"/>
          <p:cNvSpPr>
            <a:spLocks noGrp="1"/>
          </p:cNvSpPr>
          <p:nvPr>
            <p:ph idx="1"/>
          </p:nvPr>
        </p:nvSpPr>
        <p:spPr>
          <a:xfrm>
            <a:off x="457200" y="1319958"/>
            <a:ext cx="8229600" cy="3440302"/>
          </a:xfrm>
        </p:spPr>
        <p:txBody>
          <a:bodyPr>
            <a:normAutofit/>
          </a:bodyPr>
          <a:lstStyle/>
          <a:p>
            <a:r>
              <a:rPr kumimoji="1" lang="en-US" altLang="ja-JP" sz="2800" dirty="0"/>
              <a:t>Have a frank discussion with your children about marriage and how </a:t>
            </a:r>
            <a:r>
              <a:rPr kumimoji="1" lang="en-US" altLang="ja-JP" sz="2800"/>
              <a:t>to self-analyze </a:t>
            </a:r>
            <a:r>
              <a:rPr kumimoji="1" lang="en-US" altLang="ja-JP" sz="2800" dirty="0"/>
              <a:t>first and how to prioritize in match selection.</a:t>
            </a:r>
          </a:p>
          <a:p>
            <a:r>
              <a:rPr kumimoji="1" lang="en-US" altLang="ja-JP" sz="2800" dirty="0"/>
              <a:t>Stress the importance of marrying within the Jama’at.</a:t>
            </a:r>
          </a:p>
          <a:p>
            <a:r>
              <a:rPr kumimoji="1" lang="en-US" altLang="ja-JP" sz="2800" dirty="0"/>
              <a:t>Help your children get into the habit of praying for their match and be regular in writing letters to Huzoor (may Allah be his helper) about it.</a:t>
            </a:r>
            <a:endParaRPr kumimoji="1" lang="ja-JP" altLang="en-US" sz="2800" dirty="0"/>
          </a:p>
        </p:txBody>
      </p:sp>
    </p:spTree>
    <p:extLst>
      <p:ext uri="{BB962C8B-B14F-4D97-AF65-F5344CB8AC3E}">
        <p14:creationId xmlns:p14="http://schemas.microsoft.com/office/powerpoint/2010/main" val="349669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78460" y="374379"/>
            <a:ext cx="1931747" cy="646331"/>
          </a:xfrm>
          <a:prstGeom prst="rect">
            <a:avLst/>
          </a:prstGeom>
          <a:noFill/>
        </p:spPr>
        <p:txBody>
          <a:bodyPr wrap="none" rtlCol="0">
            <a:spAutoFit/>
          </a:bodyPr>
          <a:lstStyle/>
          <a:p>
            <a:r>
              <a:rPr lang="en-US" sz="3600" b="1" dirty="0">
                <a:solidFill>
                  <a:schemeClr val="bg1"/>
                </a:solidFill>
              </a:rPr>
              <a:t>To-do list</a:t>
            </a:r>
          </a:p>
        </p:txBody>
      </p:sp>
      <p:sp>
        <p:nvSpPr>
          <p:cNvPr id="3" name="Content Placeholder 2"/>
          <p:cNvSpPr>
            <a:spLocks noGrp="1"/>
          </p:cNvSpPr>
          <p:nvPr>
            <p:ph idx="1"/>
          </p:nvPr>
        </p:nvSpPr>
        <p:spPr/>
        <p:txBody>
          <a:bodyPr/>
          <a:lstStyle/>
          <a:p>
            <a:r>
              <a:rPr kumimoji="1" lang="en-US" altLang="ja-JP" dirty="0"/>
              <a:t>Start praying for the </a:t>
            </a:r>
            <a:r>
              <a:rPr kumimoji="1" lang="en-US" altLang="ja-JP" dirty="0" err="1"/>
              <a:t>Rishta</a:t>
            </a:r>
            <a:r>
              <a:rPr kumimoji="1" lang="en-US" altLang="ja-JP" dirty="0"/>
              <a:t> (match) of your children on a daily basis.</a:t>
            </a:r>
          </a:p>
          <a:p>
            <a:r>
              <a:rPr kumimoji="1" lang="en-US" altLang="ja-JP" dirty="0"/>
              <a:t>Familiarize yourselves with the Jama’at </a:t>
            </a:r>
            <a:r>
              <a:rPr kumimoji="1" lang="en-US" altLang="ja-JP" dirty="0" err="1"/>
              <a:t>Rishta</a:t>
            </a:r>
            <a:r>
              <a:rPr kumimoji="1" lang="en-US" altLang="ja-JP" dirty="0"/>
              <a:t> Nata system and preferably talk to a </a:t>
            </a:r>
            <a:r>
              <a:rPr kumimoji="1" lang="en-US" altLang="ja-JP" dirty="0" err="1"/>
              <a:t>Rishta</a:t>
            </a:r>
            <a:r>
              <a:rPr kumimoji="1" lang="en-US" altLang="ja-JP" dirty="0"/>
              <a:t> Nata coordinator.</a:t>
            </a:r>
          </a:p>
          <a:p>
            <a:r>
              <a:rPr kumimoji="1" lang="en-US" altLang="ja-JP" dirty="0"/>
              <a:t>Register both your sons and daughters of marriageable age in the Jama’at </a:t>
            </a:r>
            <a:r>
              <a:rPr kumimoji="1" lang="en-US" altLang="ja-JP" dirty="0" err="1"/>
              <a:t>Rishta</a:t>
            </a:r>
            <a:r>
              <a:rPr kumimoji="1" lang="en-US" altLang="ja-JP"/>
              <a:t> Nata system</a:t>
            </a:r>
            <a:r>
              <a:rPr kumimoji="1" lang="en-US" altLang="ja-JP" dirty="0"/>
              <a:t>.</a:t>
            </a:r>
            <a:endParaRPr kumimoji="1" lang="ja-JP" altLang="en-US" dirty="0"/>
          </a:p>
        </p:txBody>
      </p:sp>
    </p:spTree>
    <p:extLst>
      <p:ext uri="{BB962C8B-B14F-4D97-AF65-F5344CB8AC3E}">
        <p14:creationId xmlns:p14="http://schemas.microsoft.com/office/powerpoint/2010/main" val="339678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767230" y="394843"/>
            <a:ext cx="2608930" cy="606642"/>
          </a:xfrm>
        </p:spPr>
        <p:txBody>
          <a:bodyPr>
            <a:noAutofit/>
          </a:bodyPr>
          <a:lstStyle/>
          <a:p>
            <a:r>
              <a:rPr lang="en-US" sz="3200" b="1" dirty="0">
                <a:solidFill>
                  <a:schemeClr val="bg1"/>
                </a:solidFill>
                <a:latin typeface="+mn-lt"/>
              </a:rPr>
              <a:t>AGENDA</a:t>
            </a:r>
          </a:p>
        </p:txBody>
      </p:sp>
      <p:sp>
        <p:nvSpPr>
          <p:cNvPr id="5" name="Content Placeholder 2"/>
          <p:cNvSpPr txBox="1">
            <a:spLocks/>
          </p:cNvSpPr>
          <p:nvPr/>
        </p:nvSpPr>
        <p:spPr>
          <a:xfrm>
            <a:off x="527193" y="1827864"/>
            <a:ext cx="8480074" cy="435133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dirty="0"/>
              <a:t>Recitation of the Holy Qur’an (Verse 2:222)		</a:t>
            </a:r>
          </a:p>
          <a:p>
            <a:r>
              <a:rPr lang="en-US" dirty="0"/>
              <a:t>Pledge</a:t>
            </a:r>
          </a:p>
          <a:p>
            <a:r>
              <a:rPr lang="en-US" altLang="ja-JP" dirty="0"/>
              <a:t>Did you know?</a:t>
            </a:r>
            <a:endParaRPr lang="en-US" dirty="0"/>
          </a:p>
          <a:p>
            <a:r>
              <a:rPr lang="en-US" dirty="0"/>
              <a:t>Sermon of the month: Marrying our children: Guidelines for a Nasir (December 24, 2004)</a:t>
            </a:r>
          </a:p>
          <a:p>
            <a:r>
              <a:rPr lang="en-US" dirty="0"/>
              <a:t>Health Tip</a:t>
            </a:r>
          </a:p>
          <a:p>
            <a:r>
              <a:rPr lang="en-US" dirty="0"/>
              <a:t>Reminders/announcements			</a:t>
            </a:r>
          </a:p>
          <a:p>
            <a:r>
              <a:rPr lang="en-US" dirty="0" err="1"/>
              <a:t>Du’a</a:t>
            </a:r>
            <a:endParaRPr lang="en-US" dirty="0"/>
          </a:p>
          <a:p>
            <a:pPr marL="0" indent="0">
              <a:buFont typeface="Arial"/>
              <a:buNone/>
            </a:pPr>
            <a:r>
              <a:rPr lang="en-US" dirty="0"/>
              <a:t>								</a:t>
            </a:r>
          </a:p>
        </p:txBody>
      </p:sp>
    </p:spTree>
    <p:extLst>
      <p:ext uri="{BB962C8B-B14F-4D97-AF65-F5344CB8AC3E}">
        <p14:creationId xmlns:p14="http://schemas.microsoft.com/office/powerpoint/2010/main" val="68588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05461" y="374379"/>
            <a:ext cx="1869222" cy="584776"/>
          </a:xfrm>
          <a:prstGeom prst="rect">
            <a:avLst/>
          </a:prstGeom>
          <a:noFill/>
        </p:spPr>
        <p:txBody>
          <a:bodyPr wrap="none" rtlCol="0">
            <a:spAutoFit/>
          </a:bodyPr>
          <a:lstStyle/>
          <a:p>
            <a:r>
              <a:rPr lang="en-US" sz="3200" b="1" dirty="0">
                <a:solidFill>
                  <a:schemeClr val="bg1"/>
                </a:solidFill>
              </a:rPr>
              <a:t>Health tip</a:t>
            </a:r>
          </a:p>
        </p:txBody>
      </p:sp>
      <p:sp>
        <p:nvSpPr>
          <p:cNvPr id="7" name="Content Placeholder 6"/>
          <p:cNvSpPr>
            <a:spLocks noGrp="1"/>
          </p:cNvSpPr>
          <p:nvPr>
            <p:ph idx="1"/>
          </p:nvPr>
        </p:nvSpPr>
        <p:spPr>
          <a:xfrm>
            <a:off x="306991" y="2119074"/>
            <a:ext cx="8229600" cy="4525963"/>
          </a:xfrm>
        </p:spPr>
        <p:txBody>
          <a:bodyPr/>
          <a:lstStyle/>
          <a:p>
            <a:r>
              <a:rPr kumimoji="1" lang="en-US" altLang="ja-JP" dirty="0"/>
              <a:t>What is Marijuana?</a:t>
            </a:r>
          </a:p>
          <a:p>
            <a:r>
              <a:rPr kumimoji="1" lang="en-US" altLang="ja-JP" dirty="0"/>
              <a:t>How is Marijuana used?</a:t>
            </a:r>
          </a:p>
          <a:p>
            <a:r>
              <a:rPr kumimoji="1" lang="en-US" altLang="ja-JP" dirty="0"/>
              <a:t>Can Marijuana cause addiction?</a:t>
            </a:r>
          </a:p>
          <a:p>
            <a:r>
              <a:rPr kumimoji="1" lang="en-US" altLang="ja-JP" dirty="0"/>
              <a:t>Can we make medicines out of Marijuana?</a:t>
            </a:r>
          </a:p>
          <a:p>
            <a:r>
              <a:rPr kumimoji="1" lang="en-US" altLang="ja-JP" dirty="0"/>
              <a:t>Is Marijuana harmful?</a:t>
            </a:r>
            <a:endParaRPr kumimoji="1" lang="ja-JP" altLang="en-US" dirty="0"/>
          </a:p>
        </p:txBody>
      </p:sp>
      <p:pic>
        <p:nvPicPr>
          <p:cNvPr id="9" name="Picture 8" descr="Marijua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507" y="959155"/>
            <a:ext cx="2826493" cy="2826493"/>
          </a:xfrm>
          <a:prstGeom prst="rect">
            <a:avLst/>
          </a:prstGeom>
        </p:spPr>
      </p:pic>
    </p:spTree>
    <p:extLst>
      <p:ext uri="{BB962C8B-B14F-4D97-AF65-F5344CB8AC3E}">
        <p14:creationId xmlns:p14="http://schemas.microsoft.com/office/powerpoint/2010/main" val="116624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05461" y="374379"/>
            <a:ext cx="1869222" cy="584776"/>
          </a:xfrm>
          <a:prstGeom prst="rect">
            <a:avLst/>
          </a:prstGeom>
          <a:noFill/>
        </p:spPr>
        <p:txBody>
          <a:bodyPr wrap="none" rtlCol="0">
            <a:spAutoFit/>
          </a:bodyPr>
          <a:lstStyle/>
          <a:p>
            <a:r>
              <a:rPr lang="en-US" sz="3200" b="1" dirty="0">
                <a:solidFill>
                  <a:schemeClr val="bg1"/>
                </a:solidFill>
              </a:rPr>
              <a:t>Health tip</a:t>
            </a:r>
          </a:p>
        </p:txBody>
      </p:sp>
      <p:sp>
        <p:nvSpPr>
          <p:cNvPr id="5" name="TextBox 4"/>
          <p:cNvSpPr txBox="1"/>
          <p:nvPr/>
        </p:nvSpPr>
        <p:spPr>
          <a:xfrm>
            <a:off x="4404501" y="5806675"/>
            <a:ext cx="3206339" cy="369332"/>
          </a:xfrm>
          <a:prstGeom prst="rect">
            <a:avLst/>
          </a:prstGeom>
          <a:noFill/>
        </p:spPr>
        <p:txBody>
          <a:bodyPr wrap="none" rtlCol="0">
            <a:spAutoFit/>
          </a:bodyPr>
          <a:lstStyle/>
          <a:p>
            <a:r>
              <a:rPr kumimoji="1" lang="en-US" altLang="ja-JP" dirty="0"/>
              <a:t>CDC: Centers for disease control</a:t>
            </a:r>
            <a:endParaRPr kumimoji="1" lang="ja-JP" altLang="en-US" dirty="0"/>
          </a:p>
        </p:txBody>
      </p:sp>
      <p:sp>
        <p:nvSpPr>
          <p:cNvPr id="6" name="Rectangle 5"/>
          <p:cNvSpPr/>
          <p:nvPr/>
        </p:nvSpPr>
        <p:spPr>
          <a:xfrm>
            <a:off x="243416" y="1278793"/>
            <a:ext cx="8632597" cy="1323439"/>
          </a:xfrm>
          <a:prstGeom prst="rect">
            <a:avLst/>
          </a:prstGeom>
        </p:spPr>
        <p:txBody>
          <a:bodyPr wrap="square">
            <a:spAutoFit/>
          </a:bodyPr>
          <a:lstStyle/>
          <a:p>
            <a:r>
              <a:rPr lang="en-US" altLang="ja-JP" sz="2000" dirty="0"/>
              <a:t>Marijuana, which can also be called weed, pot, dope, or cannabis, is the dried flowers and leaves of the cannabis plant. It contains mind-altering compounds like tetrahydrocannabinol, or THC, as well as other active compounds like cannabidiol, or CBD, that are not mind-altering.</a:t>
            </a:r>
          </a:p>
        </p:txBody>
      </p:sp>
      <p:sp>
        <p:nvSpPr>
          <p:cNvPr id="7" name="Rectangle 6"/>
          <p:cNvSpPr/>
          <p:nvPr/>
        </p:nvSpPr>
        <p:spPr>
          <a:xfrm>
            <a:off x="243416" y="3542993"/>
            <a:ext cx="8632597" cy="1631216"/>
          </a:xfrm>
          <a:prstGeom prst="rect">
            <a:avLst/>
          </a:prstGeom>
        </p:spPr>
        <p:txBody>
          <a:bodyPr wrap="square">
            <a:spAutoFit/>
          </a:bodyPr>
          <a:lstStyle/>
          <a:p>
            <a:r>
              <a:rPr lang="en-US" altLang="ja-JP" sz="2000" dirty="0"/>
              <a:t>There are many ways of using marijuana, and each one affects users differently. Marijuana can be rolled up and smoked like a cigarette (a joint) or a cigar (a blunt) or as a pipe. Sometimes people mix it in food and eat it or brew it as a tea (edibles). Smoking oils, concentrates, and extracts from the marijuana plant are on the rise.</a:t>
            </a:r>
            <a:endParaRPr lang="ja-JP" altLang="en-US" sz="2000" dirty="0"/>
          </a:p>
        </p:txBody>
      </p:sp>
      <p:sp>
        <p:nvSpPr>
          <p:cNvPr id="9" name="Rectangle 8"/>
          <p:cNvSpPr/>
          <p:nvPr/>
        </p:nvSpPr>
        <p:spPr>
          <a:xfrm>
            <a:off x="243416" y="5080513"/>
            <a:ext cx="8632596" cy="707886"/>
          </a:xfrm>
          <a:prstGeom prst="rect">
            <a:avLst/>
          </a:prstGeom>
        </p:spPr>
        <p:txBody>
          <a:bodyPr wrap="square">
            <a:spAutoFit/>
          </a:bodyPr>
          <a:lstStyle/>
          <a:p>
            <a:r>
              <a:rPr lang="en-US" altLang="ja-JP" sz="2000" dirty="0"/>
              <a:t>Yes, about 1 in 10 marijuana users will become addicted. For people who begin using younger than 18, that number rises to 1 in 6.</a:t>
            </a:r>
            <a:endParaRPr lang="ja-JP" altLang="en-US" sz="2000" dirty="0"/>
          </a:p>
        </p:txBody>
      </p:sp>
      <p:sp>
        <p:nvSpPr>
          <p:cNvPr id="3" name="Rectangle 2"/>
          <p:cNvSpPr/>
          <p:nvPr/>
        </p:nvSpPr>
        <p:spPr>
          <a:xfrm>
            <a:off x="243415" y="2604602"/>
            <a:ext cx="8496044" cy="1015663"/>
          </a:xfrm>
          <a:prstGeom prst="rect">
            <a:avLst/>
          </a:prstGeom>
        </p:spPr>
        <p:txBody>
          <a:bodyPr wrap="square">
            <a:spAutoFit/>
          </a:bodyPr>
          <a:lstStyle/>
          <a:p>
            <a:r>
              <a:rPr lang="en-US" altLang="ja-JP" sz="2000" dirty="0"/>
              <a:t>Marijuana is the most commonly used illegal drug in the United States, with 37.6 million users in the past year (although several states are now allowing recreational use).</a:t>
            </a:r>
            <a:endParaRPr lang="ja-JP" altLang="en-US" sz="2000" dirty="0"/>
          </a:p>
        </p:txBody>
      </p:sp>
    </p:spTree>
    <p:extLst>
      <p:ext uri="{BB962C8B-B14F-4D97-AF65-F5344CB8AC3E}">
        <p14:creationId xmlns:p14="http://schemas.microsoft.com/office/powerpoint/2010/main" val="69040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05461" y="374379"/>
            <a:ext cx="1869222" cy="584776"/>
          </a:xfrm>
          <a:prstGeom prst="rect">
            <a:avLst/>
          </a:prstGeom>
          <a:noFill/>
        </p:spPr>
        <p:txBody>
          <a:bodyPr wrap="none" rtlCol="0">
            <a:spAutoFit/>
          </a:bodyPr>
          <a:lstStyle/>
          <a:p>
            <a:r>
              <a:rPr lang="en-US" sz="3200" b="1" dirty="0">
                <a:solidFill>
                  <a:schemeClr val="bg1"/>
                </a:solidFill>
              </a:rPr>
              <a:t>Health tip</a:t>
            </a:r>
          </a:p>
        </p:txBody>
      </p:sp>
      <p:sp>
        <p:nvSpPr>
          <p:cNvPr id="5" name="TextBox 4"/>
          <p:cNvSpPr txBox="1"/>
          <p:nvPr/>
        </p:nvSpPr>
        <p:spPr>
          <a:xfrm>
            <a:off x="4404501" y="5806675"/>
            <a:ext cx="3206339" cy="369332"/>
          </a:xfrm>
          <a:prstGeom prst="rect">
            <a:avLst/>
          </a:prstGeom>
          <a:noFill/>
        </p:spPr>
        <p:txBody>
          <a:bodyPr wrap="none" rtlCol="0">
            <a:spAutoFit/>
          </a:bodyPr>
          <a:lstStyle/>
          <a:p>
            <a:r>
              <a:rPr kumimoji="1" lang="en-US" altLang="ja-JP" dirty="0"/>
              <a:t>CDC: Centers for disease control</a:t>
            </a:r>
            <a:endParaRPr kumimoji="1" lang="ja-JP" altLang="en-US" dirty="0"/>
          </a:p>
        </p:txBody>
      </p:sp>
      <p:sp>
        <p:nvSpPr>
          <p:cNvPr id="10" name="Rectangle 9"/>
          <p:cNvSpPr/>
          <p:nvPr/>
        </p:nvSpPr>
        <p:spPr>
          <a:xfrm>
            <a:off x="518905" y="1529310"/>
            <a:ext cx="8357108" cy="3477875"/>
          </a:xfrm>
          <a:prstGeom prst="rect">
            <a:avLst/>
          </a:prstGeom>
        </p:spPr>
        <p:txBody>
          <a:bodyPr wrap="square">
            <a:spAutoFit/>
          </a:bodyPr>
          <a:lstStyle/>
          <a:p>
            <a:r>
              <a:rPr lang="en-US" altLang="ja-JP" sz="2000" dirty="0"/>
              <a:t>Two medicines have been made as pills from a chemical that’s like THC, (one of the chemicals found in the marijuana plant that makes people feel “high.”)</a:t>
            </a:r>
          </a:p>
          <a:p>
            <a:r>
              <a:rPr lang="en-US" altLang="ja-JP" sz="2000" dirty="0"/>
              <a:t>These two medicines can treat nausea and make you hungry if you have cancer.  </a:t>
            </a:r>
          </a:p>
          <a:p>
            <a:endParaRPr lang="en-US" altLang="ja-JP" sz="2000" dirty="0"/>
          </a:p>
          <a:p>
            <a:r>
              <a:rPr lang="en-US" altLang="ja-JP" sz="2000" dirty="0"/>
              <a:t>Another marijuana chemical that scientists are studying, called </a:t>
            </a:r>
            <a:r>
              <a:rPr lang="en-US" altLang="ja-JP" sz="2000" dirty="0" err="1"/>
              <a:t>cannabidiol</a:t>
            </a:r>
            <a:r>
              <a:rPr lang="en-US" altLang="ja-JP" sz="2000" dirty="0"/>
              <a:t> (CBD), doesn’t make you high because it acts on different parts of the nervous system than THC. Scientists think this chemical might help children who have a lot of seizures.</a:t>
            </a:r>
          </a:p>
          <a:p>
            <a:endParaRPr lang="en-US" altLang="ja-JP" sz="2000" dirty="0"/>
          </a:p>
          <a:p>
            <a:r>
              <a:rPr lang="en-US" altLang="ja-JP" sz="2000"/>
              <a:t>Smoking marijuana </a:t>
            </a:r>
            <a:r>
              <a:rPr lang="en-US" altLang="ja-JP" sz="2000" dirty="0"/>
              <a:t>can have harmful effects on brain, heart, lungs and mental health.</a:t>
            </a:r>
            <a:endParaRPr lang="ja-JP" altLang="en-US" sz="2000" dirty="0"/>
          </a:p>
        </p:txBody>
      </p:sp>
    </p:spTree>
    <p:extLst>
      <p:ext uri="{BB962C8B-B14F-4D97-AF65-F5344CB8AC3E}">
        <p14:creationId xmlns:p14="http://schemas.microsoft.com/office/powerpoint/2010/main" val="970458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0013"/>
            <a:ext cx="7886700" cy="4351337"/>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sz="3600" b="1" dirty="0"/>
              <a:t>Reminders/Announcements</a:t>
            </a:r>
            <a:endParaRPr lang="en-US" sz="3600" dirty="0"/>
          </a:p>
          <a:p>
            <a:pPr marL="0" indent="0" algn="ctr" eaLnBrk="1" fontAlgn="auto" hangingPunct="1">
              <a:spcAft>
                <a:spcPts val="0"/>
              </a:spcAft>
              <a:buFont typeface="Arial" panose="020B0604020202020204" pitchFamily="34" charset="0"/>
              <a:buNone/>
              <a:defRPr/>
            </a:pPr>
            <a:r>
              <a:rPr lang="en-US" sz="3600" b="1" dirty="0" err="1"/>
              <a:t>Du’a</a:t>
            </a:r>
            <a:endParaRPr lang="en-US" sz="3600" b="1" dirty="0"/>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a:t>Jazakumullah for Participating!</a:t>
            </a:r>
          </a:p>
          <a:p>
            <a:pPr marL="0" indent="0" algn="ctr" eaLnBrk="1" fontAlgn="auto" hangingPunct="1">
              <a:spcAft>
                <a:spcPts val="0"/>
              </a:spcAft>
              <a:buFont typeface="Arial" panose="020B0604020202020204" pitchFamily="34" charset="0"/>
              <a:buNone/>
              <a:defRPr/>
            </a:pPr>
            <a:endParaRPr lang="en-US" sz="3600" b="1" dirty="0"/>
          </a:p>
          <a:p>
            <a:pPr marL="0" indent="0" algn="ctr" eaLnBrk="1" fontAlgn="auto" hangingPunct="1">
              <a:spcAft>
                <a:spcPts val="0"/>
              </a:spcAft>
              <a:buFont typeface="Arial" panose="020B0604020202020204" pitchFamily="34" charset="0"/>
              <a:buNone/>
              <a:defRPr/>
            </a:pPr>
            <a:r>
              <a:rPr lang="en-US" sz="3600" b="1" dirty="0">
                <a:solidFill>
                  <a:srgbClr val="FF0000"/>
                </a:solidFill>
              </a:rPr>
              <a:t>If you enjoyed it, please convey to those brothers who are not here today!</a:t>
            </a:r>
          </a:p>
        </p:txBody>
      </p:sp>
      <p:sp>
        <p:nvSpPr>
          <p:cNvPr id="2" name="TextBox 1"/>
          <p:cNvSpPr txBox="1"/>
          <p:nvPr/>
        </p:nvSpPr>
        <p:spPr>
          <a:xfrm>
            <a:off x="4730751" y="397418"/>
            <a:ext cx="2624036" cy="584776"/>
          </a:xfrm>
          <a:prstGeom prst="rect">
            <a:avLst/>
          </a:prstGeom>
          <a:noFill/>
        </p:spPr>
        <p:txBody>
          <a:bodyPr wrap="none" rtlCol="0">
            <a:spAutoFit/>
          </a:bodyPr>
          <a:lstStyle/>
          <a:p>
            <a:r>
              <a:rPr lang="en-US" altLang="ja-JP" sz="3200" b="1" dirty="0">
                <a:solidFill>
                  <a:schemeClr val="bg1"/>
                </a:solidFill>
              </a:rPr>
              <a:t>That’s all folks</a:t>
            </a:r>
            <a:endParaRPr kumimoji="1" lang="ja-JP" altLang="en-US" sz="3200" b="1" dirty="0">
              <a:solidFill>
                <a:schemeClr val="bg1"/>
              </a:solidFill>
            </a:endParaRPr>
          </a:p>
        </p:txBody>
      </p:sp>
    </p:spTree>
    <p:extLst>
      <p:ext uri="{BB962C8B-B14F-4D97-AF65-F5344CB8AC3E}">
        <p14:creationId xmlns:p14="http://schemas.microsoft.com/office/powerpoint/2010/main" val="401454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526" y="470858"/>
            <a:ext cx="5152172" cy="584776"/>
          </a:xfrm>
          <a:prstGeom prst="rect">
            <a:avLst/>
          </a:prstGeom>
          <a:noFill/>
        </p:spPr>
        <p:txBody>
          <a:bodyPr wrap="none" rtlCol="0">
            <a:spAutoFit/>
          </a:bodyPr>
          <a:lstStyle/>
          <a:p>
            <a:r>
              <a:rPr kumimoji="1" lang="en-US" altLang="ja-JP" sz="3200" b="1" dirty="0">
                <a:solidFill>
                  <a:srgbClr val="FFFFFF"/>
                </a:solidFill>
              </a:rPr>
              <a:t>Recitation of the Holy Qur’an</a:t>
            </a:r>
            <a:endParaRPr kumimoji="1" lang="ja-JP" altLang="en-US" sz="3200" b="1" dirty="0">
              <a:solidFill>
                <a:srgbClr val="FFFFFF"/>
              </a:solidFill>
            </a:endParaRPr>
          </a:p>
        </p:txBody>
      </p:sp>
      <p:sp>
        <p:nvSpPr>
          <p:cNvPr id="5" name="Title 3"/>
          <p:cNvSpPr txBox="1">
            <a:spLocks/>
          </p:cNvSpPr>
          <p:nvPr/>
        </p:nvSpPr>
        <p:spPr>
          <a:xfrm>
            <a:off x="150586" y="1175657"/>
            <a:ext cx="4706422" cy="486954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sz="2200" b="1" dirty="0"/>
              <a:t>[2:222] </a:t>
            </a:r>
            <a:r>
              <a:rPr lang="en-US" sz="2400" dirty="0">
                <a:latin typeface="+mn-lt"/>
              </a:rPr>
              <a:t>And marry not idolatrous women until they believe; even a believing bond-woman is better than an idolatress, although she may </a:t>
            </a:r>
            <a:r>
              <a:rPr lang="en-US" sz="2400" i="1" dirty="0">
                <a:latin typeface="+mn-lt"/>
              </a:rPr>
              <a:t>highly</a:t>
            </a:r>
            <a:r>
              <a:rPr lang="en-US" sz="2400" dirty="0">
                <a:latin typeface="+mn-lt"/>
              </a:rPr>
              <a:t> please you. And give not </a:t>
            </a:r>
          </a:p>
          <a:p>
            <a:pPr algn="l"/>
            <a:r>
              <a:rPr lang="en-US" sz="2400" i="1" dirty="0">
                <a:latin typeface="+mn-lt"/>
              </a:rPr>
              <a:t>believing women</a:t>
            </a:r>
            <a:r>
              <a:rPr lang="en-US" sz="2400" dirty="0">
                <a:latin typeface="+mn-lt"/>
              </a:rPr>
              <a:t> in marriage to idolaters until they believe; </a:t>
            </a:r>
            <a:r>
              <a:rPr lang="en-US" sz="2400" i="1" dirty="0">
                <a:latin typeface="+mn-lt"/>
              </a:rPr>
              <a:t>even</a:t>
            </a:r>
            <a:r>
              <a:rPr lang="en-US" sz="2400" dirty="0">
                <a:latin typeface="+mn-lt"/>
              </a:rPr>
              <a:t> a believing slave is better than an idolater, although he may </a:t>
            </a:r>
            <a:r>
              <a:rPr lang="en-US" sz="2400" i="1" dirty="0">
                <a:latin typeface="+mn-lt"/>
              </a:rPr>
              <a:t>highly</a:t>
            </a:r>
            <a:r>
              <a:rPr lang="en-US" sz="2400" dirty="0">
                <a:latin typeface="+mn-lt"/>
              </a:rPr>
              <a:t> </a:t>
            </a:r>
          </a:p>
          <a:p>
            <a:pPr algn="l"/>
            <a:r>
              <a:rPr lang="en-US" sz="2400" dirty="0">
                <a:latin typeface="+mn-lt"/>
              </a:rPr>
              <a:t>please you. These call to the Fire, but Allah calls to Heaven and to forgiveness by His command. And He makes His Signs clear to the people that they may remember.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054" y="1392976"/>
            <a:ext cx="3819525" cy="4638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75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778507" y="414154"/>
            <a:ext cx="2405626" cy="584776"/>
          </a:xfrm>
          <a:prstGeom prst="rect">
            <a:avLst/>
          </a:prstGeom>
          <a:noFill/>
          <a:ln w="9525">
            <a:noFill/>
            <a:miter lim="800000"/>
            <a:headEnd/>
            <a:tailEnd/>
          </a:ln>
        </p:spPr>
        <p:txBody>
          <a:bodyPr wrap="none">
            <a:spAutoFit/>
          </a:bodyPr>
          <a:lstStyle/>
          <a:p>
            <a:r>
              <a:rPr lang="en-US" sz="3200" b="1" dirty="0" err="1">
                <a:solidFill>
                  <a:schemeClr val="bg1"/>
                </a:solidFill>
                <a:latin typeface="Calibri" pitchFamily="34" charset="0"/>
              </a:rPr>
              <a:t>Ansar</a:t>
            </a:r>
            <a:r>
              <a:rPr lang="en-US" sz="3200" b="1" dirty="0">
                <a:solidFill>
                  <a:schemeClr val="bg1"/>
                </a:solidFill>
                <a:latin typeface="Calibri" pitchFamily="34" charset="0"/>
              </a:rPr>
              <a:t> Pledge</a:t>
            </a:r>
          </a:p>
        </p:txBody>
      </p:sp>
      <p:pic>
        <p:nvPicPr>
          <p:cNvPr id="7" name="Picture 6"/>
          <p:cNvPicPr/>
          <p:nvPr/>
        </p:nvPicPr>
        <p:blipFill>
          <a:blip r:embed="rId2" cstate="print"/>
          <a:srcRect/>
          <a:stretch>
            <a:fillRect/>
          </a:stretch>
        </p:blipFill>
        <p:spPr bwMode="auto">
          <a:xfrm>
            <a:off x="5491398" y="1152310"/>
            <a:ext cx="3127861" cy="1657913"/>
          </a:xfrm>
          <a:prstGeom prst="rect">
            <a:avLst/>
          </a:prstGeom>
          <a:noFill/>
          <a:ln w="9525">
            <a:noFill/>
            <a:miter lim="800000"/>
            <a:headEnd/>
            <a:tailEnd/>
          </a:ln>
        </p:spPr>
      </p:pic>
      <p:sp>
        <p:nvSpPr>
          <p:cNvPr id="9" name="Rectangle 8"/>
          <p:cNvSpPr/>
          <p:nvPr/>
        </p:nvSpPr>
        <p:spPr>
          <a:xfrm>
            <a:off x="317490" y="1332940"/>
            <a:ext cx="4950489" cy="1446550"/>
          </a:xfrm>
          <a:prstGeom prst="rect">
            <a:avLst/>
          </a:prstGeom>
        </p:spPr>
        <p:txBody>
          <a:bodyPr wrap="square">
            <a:spAutoFit/>
          </a:bodyPr>
          <a:lstStyle/>
          <a:p>
            <a:r>
              <a:rPr lang="en-US" sz="2000" i="1" dirty="0">
                <a:solidFill>
                  <a:srgbClr val="FF0000"/>
                </a:solidFill>
                <a:latin typeface="+mn-lt"/>
              </a:rPr>
              <a:t>Say this part three times:</a:t>
            </a:r>
          </a:p>
          <a:p>
            <a:endParaRPr lang="it-IT" sz="800" i="1" dirty="0">
              <a:latin typeface="+mn-lt"/>
            </a:endParaRPr>
          </a:p>
          <a:p>
            <a:r>
              <a:rPr lang="it-IT" sz="2000" i="1" dirty="0">
                <a:latin typeface="+mn-lt"/>
              </a:rPr>
              <a:t>Ash-hadu • alla ilaha • illallahu • wahdahu • la sharika lahu • wa ash-hadu • anna Muhammadan • ‘abduhu • wa rasuluh</a:t>
            </a:r>
            <a:endParaRPr lang="en-US" sz="2000" dirty="0">
              <a:latin typeface="+mn-lt"/>
            </a:endParaRPr>
          </a:p>
        </p:txBody>
      </p:sp>
      <p:sp>
        <p:nvSpPr>
          <p:cNvPr id="10" name="Rectangle 9"/>
          <p:cNvSpPr/>
          <p:nvPr/>
        </p:nvSpPr>
        <p:spPr>
          <a:xfrm>
            <a:off x="188142" y="2929969"/>
            <a:ext cx="8830920" cy="3293209"/>
          </a:xfrm>
          <a:prstGeom prst="rect">
            <a:avLst/>
          </a:prstGeom>
        </p:spPr>
        <p:txBody>
          <a:bodyPr wrap="square">
            <a:spAutoFit/>
          </a:bodyPr>
          <a:lstStyle/>
          <a:p>
            <a:r>
              <a:rPr lang="en-US" sz="2000" i="1" dirty="0">
                <a:solidFill>
                  <a:srgbClr val="FF0000"/>
                </a:solidFill>
                <a:latin typeface="+mn-lt"/>
              </a:rPr>
              <a:t>Say this part once:</a:t>
            </a:r>
          </a:p>
          <a:p>
            <a:r>
              <a:rPr lang="en-US" sz="2000" dirty="0">
                <a:latin typeface="+mn-lt"/>
              </a:rPr>
              <a:t>I bear witness • that there is none worthy of worship • except Allah. • He is One • (and) has no partner, • and I bear witness • that Muhammad (peace be upon him) • is His servant • and messenger.</a:t>
            </a:r>
          </a:p>
          <a:p>
            <a:endParaRPr lang="en-US" sz="800" i="1" dirty="0">
              <a:latin typeface="+mn-lt"/>
            </a:endParaRPr>
          </a:p>
          <a:p>
            <a:r>
              <a:rPr lang="en-US" sz="2000" i="1" dirty="0">
                <a:solidFill>
                  <a:srgbClr val="FF0000"/>
                </a:solidFill>
                <a:latin typeface="+mn-lt"/>
              </a:rPr>
              <a:t>Say this part once:</a:t>
            </a:r>
          </a:p>
          <a:p>
            <a:r>
              <a:rPr lang="en-US" sz="2000" dirty="0">
                <a:latin typeface="+mn-lt"/>
              </a:rPr>
              <a:t>I solemnly pledge • that I shall endeavor • throughout my life </a:t>
            </a:r>
            <a:r>
              <a:rPr lang="en-US" sz="2000" i="1" dirty="0">
                <a:latin typeface="+mn-lt"/>
              </a:rPr>
              <a:t>•</a:t>
            </a:r>
            <a:r>
              <a:rPr lang="en-US" sz="2000" dirty="0">
                <a:latin typeface="+mn-lt"/>
              </a:rPr>
              <a:t> for the propagation </a:t>
            </a:r>
            <a:r>
              <a:rPr lang="en-US" sz="2000" i="1" dirty="0">
                <a:latin typeface="+mn-lt"/>
              </a:rPr>
              <a:t>•</a:t>
            </a:r>
            <a:r>
              <a:rPr lang="en-US" sz="2000" dirty="0">
                <a:latin typeface="+mn-lt"/>
              </a:rPr>
              <a:t> and consolidation </a:t>
            </a:r>
            <a:r>
              <a:rPr lang="en-US" sz="2000" i="1" dirty="0">
                <a:latin typeface="+mn-lt"/>
              </a:rPr>
              <a:t>•</a:t>
            </a:r>
            <a:r>
              <a:rPr lang="en-US" sz="2000" dirty="0">
                <a:latin typeface="+mn-lt"/>
              </a:rPr>
              <a:t> of Ahmadiyyat in Islam,</a:t>
            </a:r>
            <a:r>
              <a:rPr lang="en-US" sz="2000" i="1" dirty="0">
                <a:latin typeface="+mn-lt"/>
              </a:rPr>
              <a:t> • </a:t>
            </a:r>
            <a:r>
              <a:rPr lang="en-US" sz="2000" dirty="0">
                <a:latin typeface="+mn-lt"/>
              </a:rPr>
              <a:t>and shall stand guard </a:t>
            </a:r>
            <a:r>
              <a:rPr lang="en-US" sz="2000" i="1" dirty="0">
                <a:latin typeface="+mn-lt"/>
              </a:rPr>
              <a:t>•</a:t>
            </a:r>
            <a:r>
              <a:rPr lang="en-US" sz="2000" dirty="0">
                <a:latin typeface="+mn-lt"/>
              </a:rPr>
              <a:t> in defense of </a:t>
            </a:r>
            <a:r>
              <a:rPr lang="en-US" sz="2000" i="1" dirty="0">
                <a:latin typeface="+mn-lt"/>
              </a:rPr>
              <a:t>•</a:t>
            </a:r>
            <a:r>
              <a:rPr lang="en-US" sz="2000" dirty="0">
                <a:latin typeface="+mn-lt"/>
              </a:rPr>
              <a:t> the institution of Khilafat. </a:t>
            </a:r>
            <a:r>
              <a:rPr lang="en-US" sz="2000" i="1" dirty="0">
                <a:latin typeface="+mn-lt"/>
              </a:rPr>
              <a:t>•</a:t>
            </a:r>
            <a:r>
              <a:rPr lang="en-US" sz="2000" dirty="0">
                <a:latin typeface="+mn-lt"/>
              </a:rPr>
              <a:t> I shall not hesitate </a:t>
            </a:r>
            <a:r>
              <a:rPr lang="en-US" sz="2000" i="1" dirty="0">
                <a:latin typeface="+mn-lt"/>
              </a:rPr>
              <a:t>•</a:t>
            </a:r>
            <a:r>
              <a:rPr lang="en-US" sz="2000" dirty="0">
                <a:latin typeface="+mn-lt"/>
              </a:rPr>
              <a:t> to offer any sacrifice </a:t>
            </a:r>
            <a:r>
              <a:rPr lang="en-US" sz="2000" i="1" dirty="0">
                <a:latin typeface="+mn-lt"/>
              </a:rPr>
              <a:t>•</a:t>
            </a:r>
            <a:r>
              <a:rPr lang="en-US" sz="2000" dirty="0">
                <a:latin typeface="+mn-lt"/>
              </a:rPr>
              <a:t> in this regard.</a:t>
            </a:r>
            <a:r>
              <a:rPr lang="en-US" sz="2000" i="1" dirty="0">
                <a:latin typeface="+mn-lt"/>
              </a:rPr>
              <a:t> </a:t>
            </a:r>
            <a:r>
              <a:rPr lang="en-US" sz="2000" dirty="0">
                <a:latin typeface="+mn-lt"/>
              </a:rPr>
              <a:t>•</a:t>
            </a:r>
            <a:r>
              <a:rPr lang="en-US" sz="2000" i="1" dirty="0">
                <a:latin typeface="+mn-lt"/>
              </a:rPr>
              <a:t> </a:t>
            </a:r>
            <a:r>
              <a:rPr lang="en-US" sz="2000" dirty="0">
                <a:latin typeface="+mn-lt"/>
              </a:rPr>
              <a:t>Moreover, </a:t>
            </a:r>
            <a:r>
              <a:rPr lang="en-US" sz="2000" i="1" dirty="0">
                <a:latin typeface="+mn-lt"/>
              </a:rPr>
              <a:t>•</a:t>
            </a:r>
            <a:r>
              <a:rPr lang="en-US" sz="2000" dirty="0">
                <a:latin typeface="+mn-lt"/>
              </a:rPr>
              <a:t> I shall exhort my children </a:t>
            </a:r>
            <a:r>
              <a:rPr lang="en-US" sz="2000" i="1" dirty="0">
                <a:latin typeface="+mn-lt"/>
              </a:rPr>
              <a:t>•</a:t>
            </a:r>
            <a:r>
              <a:rPr lang="en-US" sz="2000" dirty="0">
                <a:latin typeface="+mn-lt"/>
              </a:rPr>
              <a:t> to always remain dedicated </a:t>
            </a:r>
            <a:r>
              <a:rPr lang="en-US" sz="2000" i="1" dirty="0">
                <a:latin typeface="+mn-lt"/>
              </a:rPr>
              <a:t>•</a:t>
            </a:r>
            <a:r>
              <a:rPr lang="en-US" sz="2000" dirty="0">
                <a:latin typeface="+mn-lt"/>
              </a:rPr>
              <a:t> and devoted </a:t>
            </a:r>
            <a:r>
              <a:rPr lang="en-US" sz="2000" i="1" dirty="0">
                <a:latin typeface="+mn-lt"/>
              </a:rPr>
              <a:t>•</a:t>
            </a:r>
            <a:r>
              <a:rPr lang="en-US" sz="2000" dirty="0">
                <a:latin typeface="+mn-lt"/>
              </a:rPr>
              <a:t> to Khilafat. </a:t>
            </a:r>
            <a:r>
              <a:rPr lang="en-US" sz="2000" i="1" dirty="0">
                <a:latin typeface="+mn-lt"/>
              </a:rPr>
              <a:t>• Insha’allah</a:t>
            </a:r>
            <a:r>
              <a:rPr lang="en-US" sz="2000" dirty="0">
                <a:latin typeface="+mn-lt"/>
              </a:rPr>
              <a:t>.</a:t>
            </a:r>
          </a:p>
        </p:txBody>
      </p:sp>
    </p:spTree>
    <p:extLst>
      <p:ext uri="{BB962C8B-B14F-4D97-AF65-F5344CB8AC3E}">
        <p14:creationId xmlns:p14="http://schemas.microsoft.com/office/powerpoint/2010/main" val="378290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3483" y="374379"/>
            <a:ext cx="2718813" cy="584776"/>
          </a:xfrm>
          <a:prstGeom prst="rect">
            <a:avLst/>
          </a:prstGeom>
          <a:noFill/>
        </p:spPr>
        <p:txBody>
          <a:bodyPr wrap="none" rtlCol="0">
            <a:spAutoFit/>
          </a:bodyPr>
          <a:lstStyle/>
          <a:p>
            <a:r>
              <a:rPr lang="en-US" sz="3200" b="1" dirty="0">
                <a:solidFill>
                  <a:schemeClr val="bg1"/>
                </a:solidFill>
              </a:rPr>
              <a:t>Did you know?</a:t>
            </a:r>
          </a:p>
        </p:txBody>
      </p:sp>
      <p:sp>
        <p:nvSpPr>
          <p:cNvPr id="2" name="Content Placeholder 1"/>
          <p:cNvSpPr>
            <a:spLocks noGrp="1"/>
          </p:cNvSpPr>
          <p:nvPr>
            <p:ph idx="1"/>
          </p:nvPr>
        </p:nvSpPr>
        <p:spPr>
          <a:xfrm>
            <a:off x="457200" y="2091764"/>
            <a:ext cx="8606118" cy="4525963"/>
          </a:xfrm>
        </p:spPr>
        <p:txBody>
          <a:bodyPr/>
          <a:lstStyle/>
          <a:p>
            <a:r>
              <a:rPr kumimoji="1" lang="en-US" altLang="ja-JP" dirty="0"/>
              <a:t>Who started the </a:t>
            </a:r>
            <a:r>
              <a:rPr kumimoji="1" lang="en-US" altLang="ja-JP" dirty="0" err="1"/>
              <a:t>Rishta</a:t>
            </a:r>
            <a:r>
              <a:rPr kumimoji="1" lang="en-US" altLang="ja-JP" dirty="0"/>
              <a:t> Nata (RN) [matchmaking] process in the Jama’at?</a:t>
            </a:r>
          </a:p>
          <a:p>
            <a:r>
              <a:rPr kumimoji="1" lang="en-US" altLang="ja-JP" dirty="0"/>
              <a:t>Who elects the RN Secretary?</a:t>
            </a:r>
          </a:p>
          <a:p>
            <a:r>
              <a:rPr kumimoji="1" lang="en-US" altLang="ja-JP" dirty="0"/>
              <a:t>How does the RN department work?</a:t>
            </a:r>
            <a:endParaRPr kumimoji="1" lang="ja-JP" altLang="en-US" dirty="0"/>
          </a:p>
        </p:txBody>
      </p:sp>
    </p:spTree>
    <p:extLst>
      <p:ext uri="{BB962C8B-B14F-4D97-AF65-F5344CB8AC3E}">
        <p14:creationId xmlns:p14="http://schemas.microsoft.com/office/powerpoint/2010/main" val="364266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40233" y="374379"/>
            <a:ext cx="1639191" cy="584776"/>
          </a:xfrm>
          <a:prstGeom prst="rect">
            <a:avLst/>
          </a:prstGeom>
          <a:noFill/>
        </p:spPr>
        <p:txBody>
          <a:bodyPr wrap="none" rtlCol="0">
            <a:spAutoFit/>
          </a:bodyPr>
          <a:lstStyle/>
          <a:p>
            <a:r>
              <a:rPr lang="en-US" sz="3200" b="1" dirty="0">
                <a:solidFill>
                  <a:schemeClr val="bg1"/>
                </a:solidFill>
              </a:rPr>
              <a:t>Answers</a:t>
            </a:r>
          </a:p>
        </p:txBody>
      </p:sp>
      <p:sp>
        <p:nvSpPr>
          <p:cNvPr id="5" name="Content Placeholder 2"/>
          <p:cNvSpPr>
            <a:spLocks noGrp="1"/>
          </p:cNvSpPr>
          <p:nvPr>
            <p:ph idx="1"/>
          </p:nvPr>
        </p:nvSpPr>
        <p:spPr>
          <a:xfrm>
            <a:off x="457200" y="1600200"/>
            <a:ext cx="8229600" cy="4525963"/>
          </a:xfrm>
        </p:spPr>
        <p:txBody>
          <a:bodyPr>
            <a:normAutofit fontScale="85000" lnSpcReduction="10000"/>
          </a:bodyPr>
          <a:lstStyle/>
          <a:p>
            <a:r>
              <a:rPr kumimoji="1" lang="en-US" altLang="ja-JP" dirty="0"/>
              <a:t>RN process in the Jama’at was started by the Promised Messiah </a:t>
            </a:r>
            <a:r>
              <a:rPr kumimoji="1" lang="en-US" altLang="ja-JP" sz="2400" dirty="0"/>
              <a:t>(peace be on him) </a:t>
            </a:r>
            <a:r>
              <a:rPr kumimoji="1" lang="en-US" altLang="ja-JP" dirty="0"/>
              <a:t>himself.</a:t>
            </a:r>
          </a:p>
          <a:p>
            <a:r>
              <a:rPr lang="en-US" altLang="ja-JP" dirty="0"/>
              <a:t>RN secretary is an appointed position in the Jama’at.</a:t>
            </a:r>
          </a:p>
          <a:p>
            <a:r>
              <a:rPr kumimoji="1" lang="en-US" altLang="ja-JP" dirty="0"/>
              <a:t>RN secretary and the department are responsible to maintain a database of marriageable boys and girls.</a:t>
            </a:r>
          </a:p>
          <a:p>
            <a:r>
              <a:rPr lang="en-US" altLang="ja-JP" dirty="0"/>
              <a:t>RN team does a basic background search of the candidate through Jama’at’s resources (Jama’at’s President, Sadr Lajna, Qa’id Khuddam).</a:t>
            </a:r>
            <a:endParaRPr kumimoji="1" lang="en-US" altLang="ja-JP" dirty="0"/>
          </a:p>
          <a:p>
            <a:r>
              <a:rPr lang="en-US" altLang="ja-JP" dirty="0"/>
              <a:t>RN department is only responsible for making a recommendation; it is up to the families to accept.</a:t>
            </a:r>
          </a:p>
          <a:p>
            <a:endParaRPr kumimoji="1" lang="en-US" altLang="ja-JP" dirty="0"/>
          </a:p>
          <a:p>
            <a:endParaRPr kumimoji="1" lang="ja-JP" altLang="en-US" dirty="0"/>
          </a:p>
        </p:txBody>
      </p:sp>
    </p:spTree>
    <p:extLst>
      <p:ext uri="{BB962C8B-B14F-4D97-AF65-F5344CB8AC3E}">
        <p14:creationId xmlns:p14="http://schemas.microsoft.com/office/powerpoint/2010/main" val="273230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686" y="1395866"/>
            <a:ext cx="8229600" cy="4384448"/>
          </a:xfrm>
        </p:spPr>
        <p:txBody>
          <a:bodyPr>
            <a:noAutofit/>
          </a:bodyPr>
          <a:lstStyle/>
          <a:p>
            <a:r>
              <a:rPr lang="en-US" altLang="ja-JP" b="1" dirty="0">
                <a:latin typeface="+mn-lt"/>
              </a:rPr>
              <a:t>Marrying off our Children: Guidelines for a Nasir</a:t>
            </a:r>
            <a:br>
              <a:rPr lang="en-US" altLang="ja-JP" b="1" dirty="0">
                <a:latin typeface="+mn-lt"/>
              </a:rPr>
            </a:br>
            <a:r>
              <a:rPr lang="en-US" sz="3200" b="1" dirty="0">
                <a:solidFill>
                  <a:srgbClr val="000000"/>
                </a:solidFill>
                <a:latin typeface="+mn-lt"/>
              </a:rPr>
              <a:t>Friday Sermon, December 24, 2004</a:t>
            </a:r>
            <a:br>
              <a:rPr lang="en-US" sz="3200" b="1" dirty="0">
                <a:latin typeface="+mn-lt"/>
              </a:rPr>
            </a:br>
            <a:endParaRPr kumimoji="1" lang="ja-JP" altLang="en-US" sz="3200" b="1" dirty="0">
              <a:latin typeface="+mn-lt"/>
            </a:endParaRPr>
          </a:p>
        </p:txBody>
      </p:sp>
    </p:spTree>
    <p:extLst>
      <p:ext uri="{BB962C8B-B14F-4D97-AF65-F5344CB8AC3E}">
        <p14:creationId xmlns:p14="http://schemas.microsoft.com/office/powerpoint/2010/main" val="290298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096559" y="402715"/>
            <a:ext cx="418115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Synopsis of the Sermon</a:t>
            </a:r>
          </a:p>
        </p:txBody>
      </p:sp>
      <p:sp>
        <p:nvSpPr>
          <p:cNvPr id="6" name="Title 3"/>
          <p:cNvSpPr txBox="1">
            <a:spLocks/>
          </p:cNvSpPr>
          <p:nvPr/>
        </p:nvSpPr>
        <p:spPr>
          <a:xfrm>
            <a:off x="78632" y="1218197"/>
            <a:ext cx="9065368" cy="469571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000" dirty="0">
                <a:latin typeface="+mn-lt"/>
                <a:cs typeface="Arial" panose="020B0604020202020204" pitchFamily="34" charset="0"/>
              </a:rPr>
              <a:t>1.	If Ahmadi boys and Ahmadi girls leave each other aside and marry outside the Jama’at then there is a danger of disturbance in the society and disorder in the family. </a:t>
            </a:r>
            <a:br>
              <a:rPr lang="en-US" sz="2000" dirty="0">
                <a:latin typeface="+mn-lt"/>
                <a:cs typeface="Arial" panose="020B0604020202020204" pitchFamily="34" charset="0"/>
              </a:rPr>
            </a:br>
            <a:r>
              <a:rPr lang="en-US" sz="2000" dirty="0">
                <a:latin typeface="+mn-lt"/>
                <a:cs typeface="Arial" panose="020B0604020202020204" pitchFamily="34" charset="0"/>
              </a:rPr>
              <a:t>2.	The Holy Prophet </a:t>
            </a:r>
            <a:r>
              <a:rPr lang="en-US" sz="1600" dirty="0">
                <a:latin typeface="+mn-lt"/>
                <a:cs typeface="Arial" panose="020B0604020202020204" pitchFamily="34" charset="0"/>
              </a:rPr>
              <a:t>(peace and blessings of Allah be on him)</a:t>
            </a:r>
            <a:r>
              <a:rPr lang="en-US" sz="2000" dirty="0">
                <a:latin typeface="+mn-lt"/>
                <a:cs typeface="Arial" panose="020B0604020202020204" pitchFamily="34" charset="0"/>
              </a:rPr>
              <a:t>  drew our attention to marry a religious boy. If a person brings a proposal (for your girl) to you who is religious and of good morals then you should yield to that proposal.  If you don’t comply with that instruction then there will be disorder on earth.</a:t>
            </a:r>
            <a:br>
              <a:rPr lang="en-US" sz="2000" dirty="0">
                <a:latin typeface="+mn-lt"/>
                <a:cs typeface="Arial" panose="020B0604020202020204" pitchFamily="34" charset="0"/>
              </a:rPr>
            </a:br>
            <a:r>
              <a:rPr lang="en-US" sz="2000" dirty="0">
                <a:latin typeface="+mn-lt"/>
                <a:cs typeface="Arial" panose="020B0604020202020204" pitchFamily="34" charset="0"/>
              </a:rPr>
              <a:t>3.     A woman is married for four things: her wealth, her family status, her beauty and her piety. So, you should marry a religious woman, otherwise you will be a loser.</a:t>
            </a:r>
            <a:br>
              <a:rPr lang="en-US" sz="2000" dirty="0">
                <a:latin typeface="+mn-lt"/>
                <a:cs typeface="Arial" panose="020B0604020202020204" pitchFamily="34" charset="0"/>
              </a:rPr>
            </a:br>
            <a:r>
              <a:rPr lang="en-US" sz="2000" dirty="0">
                <a:latin typeface="+mn-lt"/>
                <a:cs typeface="Arial" panose="020B0604020202020204" pitchFamily="34" charset="0"/>
              </a:rPr>
              <a:t> 4.	The Holy Prophet </a:t>
            </a:r>
            <a:r>
              <a:rPr lang="en-US" sz="1600" dirty="0">
                <a:latin typeface="+mn-lt"/>
                <a:cs typeface="Arial" panose="020B0604020202020204" pitchFamily="34" charset="0"/>
              </a:rPr>
              <a:t>(peace and blessings of Allah be on him)</a:t>
            </a:r>
            <a:r>
              <a:rPr lang="en-US" sz="2000" dirty="0">
                <a:latin typeface="+mn-lt"/>
                <a:cs typeface="Arial" panose="020B0604020202020204" pitchFamily="34" charset="0"/>
              </a:rPr>
              <a:t> took keen interest in arranging for marriages of his male and female companions. Merely for worldly gain, do not keep the girls unmarried nor delay the marriage of boys.  It is the responsibility of the whole society to arrange for marriages of those who are marriageable.</a:t>
            </a:r>
            <a:br>
              <a:rPr lang="en-US" sz="2000" dirty="0">
                <a:latin typeface="+mn-lt"/>
                <a:cs typeface="Arial" panose="020B0604020202020204" pitchFamily="34" charset="0"/>
              </a:rPr>
            </a:br>
            <a:r>
              <a:rPr lang="en-US" sz="2000" dirty="0">
                <a:latin typeface="+mn-lt"/>
                <a:cs typeface="Arial" panose="020B0604020202020204" pitchFamily="34" charset="0"/>
              </a:rPr>
              <a:t>5.	People at times get tangled in the web of family backgrounds, ethnicities and attractive features etc. And they get so entrenched in these issues that it becomes difficult to arrange for marriages for girls. So these barriers should be abandoned.</a:t>
            </a:r>
          </a:p>
        </p:txBody>
      </p:sp>
    </p:spTree>
    <p:extLst>
      <p:ext uri="{BB962C8B-B14F-4D97-AF65-F5344CB8AC3E}">
        <p14:creationId xmlns:p14="http://schemas.microsoft.com/office/powerpoint/2010/main" val="66802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3873199" y="370057"/>
            <a:ext cx="5027386"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Open Discussion Question</a:t>
            </a:r>
          </a:p>
        </p:txBody>
      </p:sp>
      <p:sp>
        <p:nvSpPr>
          <p:cNvPr id="6" name="Title 1"/>
          <p:cNvSpPr txBox="1">
            <a:spLocks/>
          </p:cNvSpPr>
          <p:nvPr/>
        </p:nvSpPr>
        <p:spPr>
          <a:xfrm>
            <a:off x="734249" y="2573384"/>
            <a:ext cx="7886700" cy="8577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sz="3600" b="1" dirty="0">
                <a:solidFill>
                  <a:srgbClr val="000000"/>
                </a:solidFill>
                <a:latin typeface="+mn-lt"/>
              </a:rPr>
              <a:t>As a Nasir, which aspect of this Friday sermon, can I benefit the most from?</a:t>
            </a:r>
          </a:p>
        </p:txBody>
      </p:sp>
      <p:sp>
        <p:nvSpPr>
          <p:cNvPr id="7" name="TextBox 6"/>
          <p:cNvSpPr txBox="1"/>
          <p:nvPr/>
        </p:nvSpPr>
        <p:spPr>
          <a:xfrm>
            <a:off x="1908410" y="4170322"/>
            <a:ext cx="4734110" cy="707886"/>
          </a:xfrm>
          <a:prstGeom prst="rect">
            <a:avLst/>
          </a:prstGeom>
          <a:noFill/>
        </p:spPr>
        <p:txBody>
          <a:bodyPr wrap="square" rtlCol="0">
            <a:spAutoFit/>
          </a:bodyPr>
          <a:lstStyle/>
          <a:p>
            <a:pPr algn="ctr"/>
            <a:r>
              <a:rPr lang="en-US" sz="4000" dirty="0">
                <a:solidFill>
                  <a:srgbClr val="FF0000"/>
                </a:solidFill>
              </a:rPr>
              <a:t>Share your thoughts!</a:t>
            </a:r>
          </a:p>
        </p:txBody>
      </p:sp>
    </p:spTree>
    <p:extLst>
      <p:ext uri="{BB962C8B-B14F-4D97-AF65-F5344CB8AC3E}">
        <p14:creationId xmlns:p14="http://schemas.microsoft.com/office/powerpoint/2010/main" val="3649047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6632</TotalTime>
  <Words>1819</Words>
  <Application>Microsoft Office PowerPoint</Application>
  <PresentationFormat>On-screen Show (4:3)</PresentationFormat>
  <Paragraphs>116</Paragraphs>
  <Slides>23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Majlis Ansarullah Monthly Meeting</vt:lpstr>
      <vt:lpstr>AGENDA</vt:lpstr>
      <vt:lpstr>PowerPoint Presentation</vt:lpstr>
      <vt:lpstr>PowerPoint Presentation</vt:lpstr>
      <vt:lpstr>PowerPoint Presentation</vt:lpstr>
      <vt:lpstr>PowerPoint Presentation</vt:lpstr>
      <vt:lpstr>Marrying off our Children: Guidelines for a Nasir Friday Sermon, December 24, 2004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Promised Messiah (peace be on him) stated that different castes are no form of distinction or honor. Allah has created these for mere recognition and nowadays the purity of castes is very difficult to determine past four generations.  It is not honorable for a righteous person to get tangled in this caste system especially when Allah has clearly told us that greatness is only due to Taqwa (righteousness).</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Hayee</dc:creator>
  <cp:lastModifiedBy>Rafi Malik</cp:lastModifiedBy>
  <cp:revision>106</cp:revision>
  <dcterms:created xsi:type="dcterms:W3CDTF">2018-12-22T05:03:11Z</dcterms:created>
  <dcterms:modified xsi:type="dcterms:W3CDTF">2019-02-17T17:51:36Z</dcterms:modified>
</cp:coreProperties>
</file>