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9" r:id="rId3"/>
    <p:sldId id="260" r:id="rId4"/>
    <p:sldId id="261" r:id="rId5"/>
    <p:sldId id="275" r:id="rId6"/>
    <p:sldId id="282" r:id="rId7"/>
    <p:sldId id="284" r:id="rId8"/>
    <p:sldId id="262" r:id="rId9"/>
    <p:sldId id="263" r:id="rId10"/>
    <p:sldId id="264" r:id="rId11"/>
    <p:sldId id="265" r:id="rId12"/>
    <p:sldId id="266" r:id="rId13"/>
    <p:sldId id="267" r:id="rId14"/>
    <p:sldId id="268" r:id="rId15"/>
    <p:sldId id="270" r:id="rId16"/>
    <p:sldId id="271" r:id="rId17"/>
    <p:sldId id="272" r:id="rId18"/>
    <p:sldId id="273" r:id="rId19"/>
    <p:sldId id="281" r:id="rId20"/>
    <p:sldId id="274" r:id="rId21"/>
    <p:sldId id="278" r:id="rId22"/>
    <p:sldId id="283"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p:normalViewPr>
  <p:slideViewPr>
    <p:cSldViewPr snapToGrid="0" snapToObjects="1">
      <p:cViewPr varScale="1">
        <p:scale>
          <a:sx n="95" d="100"/>
          <a:sy n="95" d="100"/>
        </p:scale>
        <p:origin x="15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7B020-5FB9-AB42-AD76-5C505709097D}" type="datetimeFigureOut">
              <a:rPr lang="en-US" smtClean="0"/>
              <a:t>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1FC96-399F-5A4D-95C4-C00A880B13C2}" type="slidenum">
              <a:rPr lang="en-US" smtClean="0"/>
              <a:t>‹#›</a:t>
            </a:fld>
            <a:endParaRPr lang="en-US"/>
          </a:p>
        </p:txBody>
      </p:sp>
    </p:spTree>
    <p:extLst>
      <p:ext uri="{BB962C8B-B14F-4D97-AF65-F5344CB8AC3E}">
        <p14:creationId xmlns:p14="http://schemas.microsoft.com/office/powerpoint/2010/main" val="31604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Changed date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800EB-C2B1-4728-B32A-FFD69E60619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04816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9753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932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68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2449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5600-623F-2D42-9CAD-95B6B270E3DA}"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44591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D5600-623F-2D42-9CAD-95B6B270E3DA}"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0369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D5600-623F-2D42-9CAD-95B6B270E3DA}"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408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D5600-623F-2D42-9CAD-95B6B270E3DA}"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3402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D5600-623F-2D42-9CAD-95B6B270E3DA}"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36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40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5003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D5600-623F-2D42-9CAD-95B6B270E3DA}" type="datetimeFigureOut">
              <a:rPr lang="en-US" smtClean="0"/>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03DD-26C6-634D-8606-ECE65BE9B2E7}" type="slidenum">
              <a:rPr lang="en-US" smtClean="0"/>
              <a:t>‹#›</a:t>
            </a:fld>
            <a:endParaRPr lang="en-US"/>
          </a:p>
        </p:txBody>
      </p:sp>
    </p:spTree>
    <p:extLst>
      <p:ext uri="{BB962C8B-B14F-4D97-AF65-F5344CB8AC3E}">
        <p14:creationId xmlns:p14="http://schemas.microsoft.com/office/powerpoint/2010/main" val="309195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1109663"/>
            <a:ext cx="7772400" cy="2387600"/>
          </a:xfrm>
        </p:spPr>
        <p:txBody>
          <a:bodyPr/>
          <a:lstStyle/>
          <a:p>
            <a:pPr eaLnBrk="1" hangingPunct="1"/>
            <a:r>
              <a:rPr lang="en-US" b="1" dirty="0"/>
              <a:t>Majlis Ansarullah</a:t>
            </a:r>
            <a:br>
              <a:rPr lang="en-US" b="1" dirty="0"/>
            </a:br>
            <a:r>
              <a:rPr lang="en-US" b="1" dirty="0"/>
              <a:t>Monthly Meeting</a:t>
            </a:r>
          </a:p>
        </p:txBody>
      </p:sp>
      <p:sp>
        <p:nvSpPr>
          <p:cNvPr id="20482" name="Subtitle 2"/>
          <p:cNvSpPr>
            <a:spLocks noGrp="1"/>
          </p:cNvSpPr>
          <p:nvPr>
            <p:ph type="subTitle" idx="1"/>
          </p:nvPr>
        </p:nvSpPr>
        <p:spPr/>
        <p:txBody>
          <a:bodyPr/>
          <a:lstStyle/>
          <a:p>
            <a:pPr eaLnBrk="1" hangingPunct="1"/>
            <a:r>
              <a:rPr lang="en-US" b="1" dirty="0"/>
              <a:t>August 2019</a:t>
            </a:r>
          </a:p>
        </p:txBody>
      </p:sp>
      <p:sp>
        <p:nvSpPr>
          <p:cNvPr id="20483" name="TextBox 3"/>
          <p:cNvSpPr txBox="1">
            <a:spLocks noChangeArrowheads="1"/>
          </p:cNvSpPr>
          <p:nvPr/>
        </p:nvSpPr>
        <p:spPr bwMode="auto">
          <a:xfrm>
            <a:off x="3622675" y="5716588"/>
            <a:ext cx="5521325" cy="461962"/>
          </a:xfrm>
          <a:prstGeom prst="rect">
            <a:avLst/>
          </a:prstGeom>
          <a:noFill/>
          <a:ln w="9525">
            <a:noFill/>
            <a:miter lim="800000"/>
            <a:headEnd/>
            <a:tailEnd/>
          </a:ln>
        </p:spPr>
        <p:txBody>
          <a:bodyPr>
            <a:spAutoFit/>
          </a:bodyPr>
          <a:lstStyle/>
          <a:p>
            <a:pPr algn="r"/>
            <a:r>
              <a:rPr lang="en-US" sz="1200">
                <a:latin typeface="Calibri" pitchFamily="34" charset="0"/>
              </a:rPr>
              <a:t>This slide deck contains images licensed for the purpose of this presentation only.  </a:t>
            </a:r>
          </a:p>
          <a:p>
            <a:pPr algn="r"/>
            <a:r>
              <a:rPr lang="en-US" sz="1200">
                <a:latin typeface="Calibri" pitchFamily="34" charset="0"/>
              </a:rPr>
              <a:t>No one is permitted to use the images for any other use, without prior permission.</a:t>
            </a:r>
          </a:p>
        </p:txBody>
      </p:sp>
    </p:spTree>
    <p:extLst>
      <p:ext uri="{BB962C8B-B14F-4D97-AF65-F5344CB8AC3E}">
        <p14:creationId xmlns:p14="http://schemas.microsoft.com/office/powerpoint/2010/main" val="22868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73199" y="370057"/>
            <a:ext cx="5027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704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1</a:t>
            </a:r>
          </a:p>
        </p:txBody>
      </p:sp>
      <p:sp>
        <p:nvSpPr>
          <p:cNvPr id="2" name="Content Placeholder 1"/>
          <p:cNvSpPr>
            <a:spLocks noGrp="1"/>
          </p:cNvSpPr>
          <p:nvPr>
            <p:ph idx="1"/>
          </p:nvPr>
        </p:nvSpPr>
        <p:spPr>
          <a:xfrm>
            <a:off x="141890" y="1347952"/>
            <a:ext cx="4291208" cy="4525963"/>
          </a:xfrm>
        </p:spPr>
        <p:txBody>
          <a:bodyPr>
            <a:normAutofit fontScale="85000" lnSpcReduction="20000"/>
          </a:bodyPr>
          <a:lstStyle/>
          <a:p>
            <a:pPr marL="0" indent="0">
              <a:buNone/>
            </a:pPr>
            <a:r>
              <a:rPr kumimoji="1" lang="en-US" altLang="ja-JP" dirty="0"/>
              <a:t>There was a spirited discussion in an Amila meeting about a topic. The decision was in favor of the majority. A Nasir was very upset as it was against his opinion. On the way back home, he started talking to his wife as how Amila members have lost the spirit of </a:t>
            </a:r>
            <a:r>
              <a:rPr kumimoji="1" lang="en-US" altLang="ja-JP" dirty="0" err="1"/>
              <a:t>Taqwa</a:t>
            </a:r>
            <a:r>
              <a:rPr kumimoji="1" lang="en-US" altLang="ja-JP" dirty="0"/>
              <a:t> </a:t>
            </a:r>
            <a:r>
              <a:rPr kumimoji="1" lang="en-US" altLang="ja-JP" sz="2800" dirty="0"/>
              <a:t>(righteousness) </a:t>
            </a:r>
            <a:r>
              <a:rPr kumimoji="1" lang="en-US" altLang="ja-JP" dirty="0"/>
              <a:t>and make wrong decisions!</a:t>
            </a:r>
            <a:endParaRPr kumimoji="1" lang="ja-JP" altLang="en-US" dirty="0"/>
          </a:p>
        </p:txBody>
      </p:sp>
      <p:pic>
        <p:nvPicPr>
          <p:cNvPr id="8" name="Picture 7" descr="Backbiting August.jpg.pdf"/>
          <p:cNvPicPr>
            <a:picLocks noChangeAspect="1"/>
          </p:cNvPicPr>
          <p:nvPr/>
        </p:nvPicPr>
        <p:blipFill rotWithShape="1">
          <a:blip r:embed="rId2">
            <a:extLst>
              <a:ext uri="{28A0092B-C50C-407E-A947-70E740481C1C}">
                <a14:useLocalDpi xmlns:a14="http://schemas.microsoft.com/office/drawing/2010/main" val="0"/>
              </a:ext>
            </a:extLst>
          </a:blip>
          <a:srcRect l="24535" t="34829" r="24769" b="35099"/>
          <a:stretch/>
        </p:blipFill>
        <p:spPr>
          <a:xfrm>
            <a:off x="4393412" y="1265644"/>
            <a:ext cx="4750588" cy="4425349"/>
          </a:xfrm>
          <a:prstGeom prst="rect">
            <a:avLst/>
          </a:prstGeom>
        </p:spPr>
      </p:pic>
    </p:spTree>
    <p:extLst>
      <p:ext uri="{BB962C8B-B14F-4D97-AF65-F5344CB8AC3E}">
        <p14:creationId xmlns:p14="http://schemas.microsoft.com/office/powerpoint/2010/main" val="63100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kumimoji="1" lang="en-US" altLang="ja-JP" dirty="0"/>
              <a:t>It is OK for him to talk to his wife as he strongly believes in his opinion and wants to hear her opinion.</a:t>
            </a:r>
          </a:p>
          <a:p>
            <a:pPr marL="514350" indent="-514350">
              <a:buFont typeface="+mj-lt"/>
              <a:buAutoNum type="arabicPeriod"/>
            </a:pPr>
            <a:r>
              <a:rPr kumimoji="1" lang="en-US" altLang="ja-JP" dirty="0"/>
              <a:t>It is OK for him to talk about it with others as long as he does not mention any names.</a:t>
            </a:r>
          </a:p>
          <a:p>
            <a:pPr marL="514350" indent="-514350">
              <a:buFont typeface="+mj-lt"/>
              <a:buAutoNum type="arabicPeriod"/>
            </a:pPr>
            <a:r>
              <a:rPr kumimoji="1" lang="en-US" altLang="ja-JP" dirty="0"/>
              <a:t>It is not OK for him to talk to his wife or any other Jama’at member at all as this is against the trust of the Amila meeting.</a:t>
            </a:r>
          </a:p>
          <a:p>
            <a:pPr marL="514350" indent="-514350">
              <a:buFont typeface="+mj-lt"/>
              <a:buAutoNum type="arabicPeriod"/>
            </a:pPr>
            <a:r>
              <a:rPr kumimoji="1" lang="en-US" altLang="ja-JP" dirty="0"/>
              <a:t>Any other response?</a:t>
            </a:r>
            <a:endParaRPr kumimoji="1" lang="ja-JP" altLang="en-US" dirty="0"/>
          </a:p>
        </p:txBody>
      </p:sp>
    </p:spTree>
    <p:extLst>
      <p:ext uri="{BB962C8B-B14F-4D97-AF65-F5344CB8AC3E}">
        <p14:creationId xmlns:p14="http://schemas.microsoft.com/office/powerpoint/2010/main" val="152024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14348" y="402715"/>
            <a:ext cx="593604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solidFill>
                  <a:schemeClr val="bg1"/>
                </a:solidFill>
              </a:rPr>
              <a:t>How would your response change if?</a:t>
            </a:r>
          </a:p>
        </p:txBody>
      </p:sp>
      <p:sp>
        <p:nvSpPr>
          <p:cNvPr id="3" name="Content Placeholder 2"/>
          <p:cNvSpPr>
            <a:spLocks noGrp="1"/>
          </p:cNvSpPr>
          <p:nvPr>
            <p:ph idx="1"/>
          </p:nvPr>
        </p:nvSpPr>
        <p:spPr/>
        <p:txBody>
          <a:bodyPr>
            <a:normAutofit/>
          </a:bodyPr>
          <a:lstStyle/>
          <a:p>
            <a:pPr marL="0" indent="0">
              <a:buNone/>
            </a:pPr>
            <a:r>
              <a:rPr kumimoji="1" lang="en-US" altLang="ja-JP" dirty="0"/>
              <a:t>(Consider each separately.)</a:t>
            </a:r>
          </a:p>
          <a:p>
            <a:endParaRPr kumimoji="1" lang="en-US" altLang="ja-JP" sz="1400" dirty="0"/>
          </a:p>
          <a:p>
            <a:r>
              <a:rPr kumimoji="1" lang="en-US" altLang="ja-JP" dirty="0"/>
              <a:t>He is the Za’im of the Majlis.</a:t>
            </a:r>
          </a:p>
          <a:p>
            <a:r>
              <a:rPr kumimoji="1" lang="en-US" altLang="ja-JP" dirty="0"/>
              <a:t>His wife promises not to speak to anyone else.</a:t>
            </a:r>
          </a:p>
          <a:p>
            <a:r>
              <a:rPr kumimoji="1" lang="en-US" altLang="ja-JP" dirty="0"/>
              <a:t>The issue is of general nature and would impact the entire membership.</a:t>
            </a:r>
          </a:p>
          <a:p>
            <a:r>
              <a:rPr kumimoji="1" lang="en-US" altLang="ja-JP" dirty="0"/>
              <a:t>His wife is the local Lajna Sadr.</a:t>
            </a:r>
          </a:p>
          <a:p>
            <a:r>
              <a:rPr kumimoji="1" lang="en-US" altLang="ja-JP" dirty="0"/>
              <a:t>His young children are in the car with him.</a:t>
            </a:r>
          </a:p>
        </p:txBody>
      </p:sp>
    </p:spTree>
    <p:extLst>
      <p:ext uri="{BB962C8B-B14F-4D97-AF65-F5344CB8AC3E}">
        <p14:creationId xmlns:p14="http://schemas.microsoft.com/office/powerpoint/2010/main" val="231815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736727" y="445597"/>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3" name="Rectangle 2"/>
          <p:cNvSpPr/>
          <p:nvPr/>
        </p:nvSpPr>
        <p:spPr>
          <a:xfrm>
            <a:off x="359833" y="1344892"/>
            <a:ext cx="8647087" cy="4893647"/>
          </a:xfrm>
          <a:prstGeom prst="rect">
            <a:avLst/>
          </a:prstGeom>
        </p:spPr>
        <p:txBody>
          <a:bodyPr wrap="square">
            <a:spAutoFit/>
          </a:bodyPr>
          <a:lstStyle/>
          <a:p>
            <a:r>
              <a:rPr lang="en-US" altLang="ja-JP" sz="2400" dirty="0"/>
              <a:t>The Promised Messiah </a:t>
            </a:r>
            <a:r>
              <a:rPr lang="en-US" altLang="ja-JP" dirty="0"/>
              <a:t>(may peace be on him) </a:t>
            </a:r>
            <a:r>
              <a:rPr lang="en-US" altLang="ja-JP" sz="2400" dirty="0"/>
              <a:t>further states that they pray in the mosque and in the same place they begin criticizing and complaining about others, they begin thinking ill of others and speaking behind their backs and are dishonest in their conduct.</a:t>
            </a:r>
          </a:p>
          <a:p>
            <a:endParaRPr lang="en-US" altLang="ja-JP" sz="1600" dirty="0"/>
          </a:p>
          <a:p>
            <a:r>
              <a:rPr lang="en-US" altLang="ja-JP" sz="2400" dirty="0"/>
              <a:t>There is also an element of trust in meetings and therefore office-bearers should pay special attention to this that they should not spread what is mentioned in their official meetings of the Jama’at to their household members, nor unnecessarily to any other person. There should be a restriction on this. The majority of issues and troubles occur as the official matters are leaked to others. Also, people harbor jealousy regarding the station of another and attack their character.</a:t>
            </a:r>
            <a:endParaRPr lang="ja-JP" altLang="en-US" sz="2400" dirty="0"/>
          </a:p>
        </p:txBody>
      </p:sp>
    </p:spTree>
    <p:extLst>
      <p:ext uri="{BB962C8B-B14F-4D97-AF65-F5344CB8AC3E}">
        <p14:creationId xmlns:p14="http://schemas.microsoft.com/office/powerpoint/2010/main" val="294207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3136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2</a:t>
            </a:r>
          </a:p>
        </p:txBody>
      </p:sp>
      <p:sp>
        <p:nvSpPr>
          <p:cNvPr id="2" name="Content Placeholder 1"/>
          <p:cNvSpPr>
            <a:spLocks noGrp="1"/>
          </p:cNvSpPr>
          <p:nvPr>
            <p:ph idx="1"/>
          </p:nvPr>
        </p:nvSpPr>
        <p:spPr>
          <a:xfrm>
            <a:off x="189187" y="1316421"/>
            <a:ext cx="3926422" cy="4525963"/>
          </a:xfrm>
        </p:spPr>
        <p:txBody>
          <a:bodyPr>
            <a:normAutofit fontScale="92500" lnSpcReduction="20000"/>
          </a:bodyPr>
          <a:lstStyle/>
          <a:p>
            <a:pPr marL="0" indent="0">
              <a:buNone/>
            </a:pPr>
            <a:r>
              <a:rPr kumimoji="1" lang="en-US" altLang="ja-JP" dirty="0"/>
              <a:t>After an Ansar meeting, a Nasir came to you and said the person who recited the Holy Qur’an had made a lot of mistakes. “This brother doesn’t know how to recite and should not be given opportunity in the future. I don’t think he recites the Holy Qur’an daily.”</a:t>
            </a:r>
            <a:endParaRPr kumimoji="1" lang="ja-JP" altLang="en-US" dirty="0"/>
          </a:p>
        </p:txBody>
      </p:sp>
      <p:pic>
        <p:nvPicPr>
          <p:cNvPr id="6" name="Picture 5">
            <a:extLst>
              <a:ext uri="{FF2B5EF4-FFF2-40B4-BE49-F238E27FC236}">
                <a16:creationId xmlns:a16="http://schemas.microsoft.com/office/drawing/2014/main" id="{C6468AD9-75F2-814F-969E-92806252D61C}"/>
              </a:ext>
            </a:extLst>
          </p:cNvPr>
          <p:cNvPicPr>
            <a:picLocks noChangeAspect="1"/>
          </p:cNvPicPr>
          <p:nvPr/>
        </p:nvPicPr>
        <p:blipFill>
          <a:blip r:embed="rId2"/>
          <a:stretch>
            <a:fillRect/>
          </a:stretch>
        </p:blipFill>
        <p:spPr>
          <a:xfrm>
            <a:off x="4249325" y="1316421"/>
            <a:ext cx="4894675" cy="4350142"/>
          </a:xfrm>
          <a:prstGeom prst="rect">
            <a:avLst/>
          </a:prstGeom>
        </p:spPr>
      </p:pic>
    </p:spTree>
    <p:extLst>
      <p:ext uri="{BB962C8B-B14F-4D97-AF65-F5344CB8AC3E}">
        <p14:creationId xmlns:p14="http://schemas.microsoft.com/office/powerpoint/2010/main" val="231815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82725" y="435013"/>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2" name="Content Placeholder 1"/>
          <p:cNvSpPr>
            <a:spLocks noGrp="1"/>
          </p:cNvSpPr>
          <p:nvPr>
            <p:ph idx="1"/>
          </p:nvPr>
        </p:nvSpPr>
        <p:spPr/>
        <p:txBody>
          <a:bodyPr/>
          <a:lstStyle/>
          <a:p>
            <a:pPr marL="514350" indent="-514350">
              <a:buFont typeface="+mj-lt"/>
              <a:buAutoNum type="arabicPeriod"/>
            </a:pPr>
            <a:r>
              <a:rPr kumimoji="1" lang="en-US" altLang="ja-JP" dirty="0"/>
              <a:t>Encourage the Nasir to take the matter up with Za’im sahib.</a:t>
            </a:r>
          </a:p>
          <a:p>
            <a:pPr marL="514350" indent="-514350">
              <a:buFont typeface="+mj-lt"/>
              <a:buAutoNum type="arabicPeriod"/>
            </a:pPr>
            <a:r>
              <a:rPr kumimoji="1" lang="en-US" altLang="ja-JP" dirty="0"/>
              <a:t>Try to minimize the conversation and change the topic.</a:t>
            </a:r>
          </a:p>
          <a:p>
            <a:pPr marL="514350" indent="-514350">
              <a:buFont typeface="+mj-lt"/>
              <a:buAutoNum type="arabicPeriod"/>
            </a:pPr>
            <a:r>
              <a:rPr kumimoji="1" lang="en-US" altLang="ja-JP" dirty="0"/>
              <a:t>Encourage the Nasir to politely approach the brother and correct his mistakes.</a:t>
            </a:r>
          </a:p>
          <a:p>
            <a:pPr marL="514350" indent="-514350">
              <a:buFont typeface="+mj-lt"/>
              <a:buAutoNum type="arabicPeriod"/>
            </a:pPr>
            <a:r>
              <a:rPr kumimoji="1" lang="en-US" altLang="ja-JP" dirty="0"/>
              <a:t>Any other response?</a:t>
            </a:r>
            <a:endParaRPr kumimoji="1" lang="ja-JP" altLang="en-US" dirty="0"/>
          </a:p>
        </p:txBody>
      </p:sp>
    </p:spTree>
    <p:extLst>
      <p:ext uri="{BB962C8B-B14F-4D97-AF65-F5344CB8AC3E}">
        <p14:creationId xmlns:p14="http://schemas.microsoft.com/office/powerpoint/2010/main" val="273438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86149" y="405955"/>
            <a:ext cx="6057620"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00" b="1" dirty="0">
                <a:solidFill>
                  <a:schemeClr val="bg1"/>
                </a:solidFill>
              </a:rPr>
              <a:t>How would your response change if?</a:t>
            </a:r>
          </a:p>
        </p:txBody>
      </p:sp>
      <p:sp>
        <p:nvSpPr>
          <p:cNvPr id="3" name="Content Placeholder 2"/>
          <p:cNvSpPr>
            <a:spLocks noGrp="1"/>
          </p:cNvSpPr>
          <p:nvPr>
            <p:ph idx="1"/>
          </p:nvPr>
        </p:nvSpPr>
        <p:spPr>
          <a:xfrm>
            <a:off x="457200" y="1379483"/>
            <a:ext cx="8229600" cy="4525963"/>
          </a:xfrm>
        </p:spPr>
        <p:txBody>
          <a:bodyPr>
            <a:normAutofit fontScale="92500" lnSpcReduction="20000"/>
          </a:bodyPr>
          <a:lstStyle/>
          <a:p>
            <a:r>
              <a:rPr kumimoji="1" lang="en-US" altLang="ja-JP" dirty="0"/>
              <a:t>(Consider each separately.)</a:t>
            </a:r>
          </a:p>
          <a:p>
            <a:r>
              <a:rPr kumimoji="1" lang="en-US" altLang="ja-JP" dirty="0"/>
              <a:t>The brother is a recent convert to Islam Ahmadiyyat and has been trying his best to improve his recitation.</a:t>
            </a:r>
          </a:p>
          <a:p>
            <a:r>
              <a:rPr kumimoji="1" lang="en-US" altLang="ja-JP" dirty="0"/>
              <a:t>You don’t recite the Holy Qur’an daily.</a:t>
            </a:r>
          </a:p>
          <a:p>
            <a:r>
              <a:rPr kumimoji="1" lang="en-US" altLang="ja-JP" dirty="0"/>
              <a:t>The reciter is very sensitive to criticism.</a:t>
            </a:r>
          </a:p>
          <a:p>
            <a:r>
              <a:rPr kumimoji="1" lang="en-US" altLang="ja-JP" dirty="0"/>
              <a:t>Based on your knowledge of the Holy Qur’an, it was read </a:t>
            </a:r>
            <a:r>
              <a:rPr kumimoji="1" lang="en-US" altLang="ja-JP" dirty="0">
                <a:solidFill>
                  <a:schemeClr val="accent6">
                    <a:lumMod val="75000"/>
                  </a:schemeClr>
                </a:solidFill>
              </a:rPr>
              <a:t>incorrectly</a:t>
            </a:r>
            <a:r>
              <a:rPr kumimoji="1" lang="en-US" altLang="ja-JP" dirty="0"/>
              <a:t>.</a:t>
            </a:r>
          </a:p>
          <a:p>
            <a:r>
              <a:rPr kumimoji="1" lang="en-US" altLang="ja-JP" dirty="0"/>
              <a:t>Based on your knowledge of the Holy Qur’an, it was read </a:t>
            </a:r>
            <a:r>
              <a:rPr kumimoji="1" lang="en-US" altLang="ja-JP" dirty="0">
                <a:solidFill>
                  <a:schemeClr val="accent6">
                    <a:lumMod val="75000"/>
                  </a:schemeClr>
                </a:solidFill>
              </a:rPr>
              <a:t>correctly</a:t>
            </a:r>
            <a:r>
              <a:rPr kumimoji="1" lang="en-US" altLang="ja-JP" dirty="0"/>
              <a:t>.</a:t>
            </a:r>
          </a:p>
        </p:txBody>
      </p:sp>
    </p:spTree>
    <p:extLst>
      <p:ext uri="{BB962C8B-B14F-4D97-AF65-F5344CB8AC3E}">
        <p14:creationId xmlns:p14="http://schemas.microsoft.com/office/powerpoint/2010/main" val="231815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2" name="Rectangle 1"/>
          <p:cNvSpPr/>
          <p:nvPr/>
        </p:nvSpPr>
        <p:spPr>
          <a:xfrm>
            <a:off x="306918" y="1606803"/>
            <a:ext cx="8255000" cy="4401205"/>
          </a:xfrm>
          <a:prstGeom prst="rect">
            <a:avLst/>
          </a:prstGeom>
        </p:spPr>
        <p:txBody>
          <a:bodyPr wrap="square">
            <a:spAutoFit/>
          </a:bodyPr>
          <a:lstStyle/>
          <a:p>
            <a:r>
              <a:rPr lang="en-US" altLang="ja-JP" sz="2000" dirty="0"/>
              <a:t>	God Almighty becomes displeased at the fact that a person utters such words, which would degrade his fellow brother. God Almighty has stated, “Would any of you like to eat the flesh of his brother who is dead?” </a:t>
            </a:r>
          </a:p>
          <a:p>
            <a:r>
              <a:rPr lang="en-US" altLang="ja-JP" sz="2000" dirty="0"/>
              <a:t>	The Promised Messiah </a:t>
            </a:r>
            <a:r>
              <a:rPr lang="en-US" altLang="ja-JP" dirty="0"/>
              <a:t>(may peace be on him) </a:t>
            </a:r>
            <a:r>
              <a:rPr lang="en-US" altLang="ja-JP" sz="2000" dirty="0"/>
              <a:t>states, “God Almighty becomes displeased at the fact that a person utters such words as would degrade his fellow brother and acts in a manner that would cause him harm.” In other words, one should not even utter such words, because then such utterances develop into complaints, and people begin to hold grudges, think ill of others and backbite and ultimately a person reaches a stage where he then physically tries to also cause harm to the other person. The Promised Messiah </a:t>
            </a:r>
            <a:r>
              <a:rPr lang="en-US" altLang="ja-JP" dirty="0"/>
              <a:t>(may peace be on him) </a:t>
            </a:r>
            <a:r>
              <a:rPr lang="en-US" altLang="ja-JP" sz="2000" dirty="0"/>
              <a:t>states, “To make a statement regarding one’s brother, which would portray him to be ignorant and foolish, or which subconsciously would develop an enmity and hatred towards his habits are all forms of evil.”</a:t>
            </a:r>
            <a:endParaRPr lang="ja-JP" altLang="en-US" sz="2000" dirty="0"/>
          </a:p>
        </p:txBody>
      </p:sp>
    </p:spTree>
    <p:extLst>
      <p:ext uri="{BB962C8B-B14F-4D97-AF65-F5344CB8AC3E}">
        <p14:creationId xmlns:p14="http://schemas.microsoft.com/office/powerpoint/2010/main" val="224193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584433" y="406009"/>
            <a:ext cx="523359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What to discuss with your family?</a:t>
            </a:r>
          </a:p>
        </p:txBody>
      </p:sp>
      <p:sp>
        <p:nvSpPr>
          <p:cNvPr id="7" name="TextBox 6"/>
          <p:cNvSpPr txBox="1">
            <a:spLocks noChangeArrowheads="1"/>
          </p:cNvSpPr>
          <p:nvPr/>
        </p:nvSpPr>
        <p:spPr bwMode="auto">
          <a:xfrm>
            <a:off x="621475" y="5158925"/>
            <a:ext cx="7727950" cy="1015663"/>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Huzoor’s </a:t>
            </a:r>
            <a:r>
              <a:rPr lang="en-US" sz="1600" b="1" dirty="0">
                <a:latin typeface="Calibri" pitchFamily="34" charset="0"/>
              </a:rPr>
              <a:t>(may Allah be his helper) </a:t>
            </a:r>
            <a:r>
              <a:rPr lang="en-US" sz="2000" b="1" dirty="0">
                <a:latin typeface="Calibri" pitchFamily="34" charset="0"/>
              </a:rPr>
              <a:t>sermon to make a point.</a:t>
            </a:r>
          </a:p>
        </p:txBody>
      </p:sp>
      <p:sp>
        <p:nvSpPr>
          <p:cNvPr id="2" name="Content Placeholder 1"/>
          <p:cNvSpPr>
            <a:spLocks noGrp="1"/>
          </p:cNvSpPr>
          <p:nvPr>
            <p:ph idx="1"/>
          </p:nvPr>
        </p:nvSpPr>
        <p:spPr>
          <a:xfrm>
            <a:off x="457200" y="1600201"/>
            <a:ext cx="8229600" cy="3366436"/>
          </a:xfrm>
        </p:spPr>
        <p:txBody>
          <a:bodyPr/>
          <a:lstStyle/>
          <a:p>
            <a:r>
              <a:rPr kumimoji="1" lang="en-US" altLang="ja-JP" dirty="0"/>
              <a:t>Share examples of backbiting and thinking ill of others from day to day life.</a:t>
            </a:r>
          </a:p>
          <a:p>
            <a:r>
              <a:rPr kumimoji="1" lang="en-US" altLang="ja-JP" dirty="0"/>
              <a:t>Make a family pledge to avoid backbiting under all circumstances.</a:t>
            </a:r>
          </a:p>
          <a:p>
            <a:r>
              <a:rPr kumimoji="1" lang="en-US" altLang="ja-JP" dirty="0"/>
              <a:t>As a family, practice a positive attitude and avoid the habit of complaining.</a:t>
            </a:r>
            <a:endParaRPr kumimoji="1" lang="ja-JP" altLang="en-US" dirty="0"/>
          </a:p>
        </p:txBody>
      </p:sp>
    </p:spTree>
    <p:extLst>
      <p:ext uri="{BB962C8B-B14F-4D97-AF65-F5344CB8AC3E}">
        <p14:creationId xmlns:p14="http://schemas.microsoft.com/office/powerpoint/2010/main" val="349669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5" name="Content Placeholder 2"/>
          <p:cNvSpPr txBox="1">
            <a:spLocks/>
          </p:cNvSpPr>
          <p:nvPr/>
        </p:nvSpPr>
        <p:spPr>
          <a:xfrm>
            <a:off x="527193" y="1623046"/>
            <a:ext cx="8480074" cy="435133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sz="3300" dirty="0"/>
              <a:t>Recitation of the Holy Qur’an (Verse 49:13)		</a:t>
            </a:r>
          </a:p>
          <a:p>
            <a:r>
              <a:rPr lang="en-US" sz="3300" dirty="0"/>
              <a:t>Pledge</a:t>
            </a:r>
          </a:p>
          <a:p>
            <a:r>
              <a:rPr lang="en-US" sz="3300" dirty="0"/>
              <a:t>Did you know?</a:t>
            </a:r>
          </a:p>
          <a:p>
            <a:r>
              <a:rPr lang="en-US" sz="3300" dirty="0"/>
              <a:t>Sermon of the month: Complaining and Backbiting: Habits to avoid for a true Ahmadi Muslim (October 26, 2018)</a:t>
            </a:r>
          </a:p>
          <a:p>
            <a:r>
              <a:rPr lang="en-US" sz="3300" dirty="0"/>
              <a:t>Health Tip</a:t>
            </a:r>
          </a:p>
          <a:p>
            <a:r>
              <a:rPr lang="en-US" sz="3300" dirty="0"/>
              <a:t>Reminders/announcements			</a:t>
            </a:r>
          </a:p>
          <a:p>
            <a:r>
              <a:rPr lang="en-US" sz="3300" dirty="0" err="1"/>
              <a:t>Du’a</a:t>
            </a:r>
            <a:endParaRPr lang="en-US" sz="3300" dirty="0"/>
          </a:p>
          <a:p>
            <a:pPr marL="0" indent="0">
              <a:buFont typeface="Arial"/>
              <a:buNone/>
            </a:pPr>
            <a:r>
              <a:rPr lang="en-US" dirty="0"/>
              <a:t>								</a:t>
            </a:r>
          </a:p>
        </p:txBody>
      </p:sp>
    </p:spTree>
    <p:extLst>
      <p:ext uri="{BB962C8B-B14F-4D97-AF65-F5344CB8AC3E}">
        <p14:creationId xmlns:p14="http://schemas.microsoft.com/office/powerpoint/2010/main" val="68588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78460" y="374379"/>
            <a:ext cx="1931747" cy="646331"/>
          </a:xfrm>
          <a:prstGeom prst="rect">
            <a:avLst/>
          </a:prstGeom>
          <a:noFill/>
        </p:spPr>
        <p:txBody>
          <a:bodyPr wrap="none" rtlCol="0">
            <a:spAutoFit/>
          </a:bodyPr>
          <a:lstStyle/>
          <a:p>
            <a:r>
              <a:rPr lang="en-US" sz="3600" b="1" dirty="0">
                <a:solidFill>
                  <a:schemeClr val="bg1"/>
                </a:solidFill>
              </a:rPr>
              <a:t>To-do list</a:t>
            </a:r>
          </a:p>
        </p:txBody>
      </p:sp>
      <p:sp>
        <p:nvSpPr>
          <p:cNvPr id="3" name="Content Placeholder 2"/>
          <p:cNvSpPr>
            <a:spLocks noGrp="1"/>
          </p:cNvSpPr>
          <p:nvPr>
            <p:ph idx="1"/>
          </p:nvPr>
        </p:nvSpPr>
        <p:spPr/>
        <p:txBody>
          <a:bodyPr/>
          <a:lstStyle/>
          <a:p>
            <a:r>
              <a:rPr kumimoji="1" lang="en-US" altLang="ja-JP" dirty="0"/>
              <a:t>Lead with personal example and avoid passing any negative comments about any one. Ask your wife and children to point out if you do so.</a:t>
            </a:r>
          </a:p>
          <a:p>
            <a:r>
              <a:rPr kumimoji="1" lang="en-US" altLang="ja-JP" dirty="0"/>
              <a:t>Read the commentary of verse 49:13.</a:t>
            </a:r>
          </a:p>
          <a:p>
            <a:r>
              <a:rPr kumimoji="1" lang="en-US" altLang="ja-JP" dirty="0"/>
              <a:t>Learn the true meaning of </a:t>
            </a:r>
            <a:r>
              <a:rPr kumimoji="1" lang="en-US" altLang="ja-JP" dirty="0" err="1"/>
              <a:t>Istighfar</a:t>
            </a:r>
            <a:r>
              <a:rPr kumimoji="1" lang="en-US" altLang="ja-JP" dirty="0"/>
              <a:t> and offer it in abundance.</a:t>
            </a:r>
          </a:p>
          <a:p>
            <a:endParaRPr kumimoji="1" lang="en-US" altLang="ja-JP" dirty="0"/>
          </a:p>
        </p:txBody>
      </p:sp>
    </p:spTree>
    <p:extLst>
      <p:ext uri="{BB962C8B-B14F-4D97-AF65-F5344CB8AC3E}">
        <p14:creationId xmlns:p14="http://schemas.microsoft.com/office/powerpoint/2010/main" val="339678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9" name="Microwaving food…"/>
          <p:cNvSpPr txBox="1">
            <a:spLocks noGrp="1"/>
          </p:cNvSpPr>
          <p:nvPr>
            <p:ph type="title"/>
          </p:nvPr>
        </p:nvSpPr>
        <p:spPr>
          <a:xfrm>
            <a:off x="1322917" y="959155"/>
            <a:ext cx="7023599" cy="483245"/>
          </a:xfrm>
          <a:prstGeom prst="rect">
            <a:avLst/>
          </a:prstGeom>
        </p:spPr>
        <p:txBody>
          <a:bodyPr>
            <a:noAutofit/>
          </a:bodyPr>
          <a:lstStyle/>
          <a:p>
            <a:pPr defTabSz="502412">
              <a:defRPr sz="3010">
                <a:solidFill>
                  <a:srgbClr val="000000"/>
                </a:solidFill>
              </a:defRPr>
            </a:pPr>
            <a:r>
              <a:rPr sz="2400" b="1" dirty="0"/>
              <a:t>Microwaving food</a:t>
            </a:r>
            <a:r>
              <a:rPr lang="en-US" sz="2400" b="1" dirty="0"/>
              <a:t> </a:t>
            </a:r>
            <a:r>
              <a:rPr sz="2400" b="1" dirty="0"/>
              <a:t>in Plastics / Styrofoam</a:t>
            </a:r>
            <a:r>
              <a:rPr lang="en-US" sz="2400" b="1" dirty="0"/>
              <a:t>?</a:t>
            </a:r>
            <a:r>
              <a:rPr sz="2400" b="1" dirty="0"/>
              <a:t> </a:t>
            </a:r>
          </a:p>
        </p:txBody>
      </p:sp>
      <p:sp>
        <p:nvSpPr>
          <p:cNvPr id="10" name="Bisphenol-A (BPA) and phthalates are found in many plastics (Containers and Plastic Wraps) AND have hormone like effects on human body…"/>
          <p:cNvSpPr txBox="1">
            <a:spLocks/>
          </p:cNvSpPr>
          <p:nvPr/>
        </p:nvSpPr>
        <p:spPr>
          <a:xfrm>
            <a:off x="349250" y="1466635"/>
            <a:ext cx="8604250" cy="45795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0509" indent="-270509" defTabSz="414781">
              <a:lnSpc>
                <a:spcPct val="90000"/>
              </a:lnSpc>
              <a:spcBef>
                <a:spcPts val="2200"/>
              </a:spcBef>
              <a:buFont typeface="Arial"/>
              <a:buBlip>
                <a:blip r:embed="rId2"/>
              </a:buBlip>
              <a:defRPr sz="2130">
                <a:solidFill>
                  <a:srgbClr val="000000"/>
                </a:solidFill>
                <a:latin typeface="Arial"/>
                <a:ea typeface="Arial"/>
                <a:cs typeface="Arial"/>
                <a:sym typeface="Arial"/>
              </a:defRPr>
            </a:pPr>
            <a:r>
              <a:rPr lang="en-US" sz="2000" dirty="0">
                <a:solidFill>
                  <a:srgbClr val="000000"/>
                </a:solidFill>
                <a:latin typeface="Arial"/>
                <a:ea typeface="Arial"/>
                <a:cs typeface="Arial"/>
                <a:sym typeface="Arial"/>
              </a:rPr>
              <a:t>Bisphenol-A (BPA) and phthalates are found in many plastics (Containers and Plastic Wraps) AND have hormone like effects on human body.</a:t>
            </a:r>
          </a:p>
          <a:p>
            <a:pPr marL="270509" indent="-270509" defTabSz="414781">
              <a:lnSpc>
                <a:spcPct val="90000"/>
              </a:lnSpc>
              <a:spcBef>
                <a:spcPts val="1800"/>
              </a:spcBef>
              <a:buFont typeface="Arial"/>
              <a:buBlip>
                <a:blip r:embed="rId2"/>
              </a:buBlip>
              <a:defRPr sz="2130">
                <a:solidFill>
                  <a:srgbClr val="000000"/>
                </a:solidFill>
                <a:latin typeface="Arial"/>
                <a:ea typeface="Arial"/>
                <a:cs typeface="Arial"/>
                <a:sym typeface="Arial"/>
              </a:defRPr>
            </a:pPr>
            <a:r>
              <a:rPr lang="en-US" sz="2000" dirty="0">
                <a:solidFill>
                  <a:srgbClr val="000000"/>
                </a:solidFill>
                <a:latin typeface="Arial"/>
                <a:ea typeface="Arial"/>
                <a:cs typeface="Arial"/>
                <a:sym typeface="Arial"/>
              </a:rPr>
              <a:t>Whenever possible use containers with </a:t>
            </a:r>
            <a:r>
              <a:rPr lang="en-US" sz="2000" b="1" dirty="0">
                <a:solidFill>
                  <a:srgbClr val="000000"/>
                </a:solidFill>
                <a:latin typeface="Arial"/>
                <a:ea typeface="Arial"/>
                <a:cs typeface="Arial"/>
                <a:sym typeface="Arial"/>
              </a:rPr>
              <a:t>“Microwave Safe” label</a:t>
            </a:r>
            <a:r>
              <a:rPr lang="en-US" sz="2000" dirty="0">
                <a:solidFill>
                  <a:srgbClr val="000000"/>
                </a:solidFill>
                <a:latin typeface="Arial"/>
                <a:ea typeface="Arial"/>
                <a:cs typeface="Arial"/>
                <a:sym typeface="Arial"/>
              </a:rPr>
              <a:t>.</a:t>
            </a:r>
            <a:endParaRPr lang="en-US" sz="2000" b="1" dirty="0">
              <a:solidFill>
                <a:srgbClr val="000000"/>
              </a:solidFill>
              <a:latin typeface="Arial"/>
              <a:ea typeface="Arial"/>
              <a:cs typeface="Arial"/>
              <a:sym typeface="Arial"/>
            </a:endParaRPr>
          </a:p>
          <a:p>
            <a:pPr marL="270509" indent="-270509" defTabSz="414781">
              <a:lnSpc>
                <a:spcPct val="90000"/>
              </a:lnSpc>
              <a:spcBef>
                <a:spcPts val="1800"/>
              </a:spcBef>
              <a:buFont typeface="Arial"/>
              <a:buBlip>
                <a:blip r:embed="rId2"/>
              </a:buBlip>
              <a:defRPr sz="2130">
                <a:solidFill>
                  <a:srgbClr val="000000"/>
                </a:solidFill>
                <a:latin typeface="Arial"/>
                <a:ea typeface="Arial"/>
                <a:cs typeface="Arial"/>
                <a:sym typeface="Arial"/>
              </a:defRPr>
            </a:pPr>
            <a:r>
              <a:rPr lang="en-US" sz="2000" dirty="0">
                <a:solidFill>
                  <a:srgbClr val="000000"/>
                </a:solidFill>
                <a:latin typeface="Arial"/>
                <a:ea typeface="Arial"/>
                <a:cs typeface="Arial"/>
                <a:sym typeface="Arial"/>
              </a:rPr>
              <a:t>Alternatively heat food in glass or ceramic containers labeled for use in microwave.</a:t>
            </a:r>
          </a:p>
          <a:p>
            <a:pPr marL="270509" indent="-270509" defTabSz="414781">
              <a:lnSpc>
                <a:spcPct val="90000"/>
              </a:lnSpc>
              <a:spcBef>
                <a:spcPts val="1800"/>
              </a:spcBef>
              <a:buFont typeface="Arial"/>
              <a:buBlip>
                <a:blip r:embed="rId2"/>
              </a:buBlip>
              <a:defRPr sz="2130">
                <a:solidFill>
                  <a:srgbClr val="000000"/>
                </a:solidFill>
                <a:latin typeface="Arial"/>
                <a:ea typeface="Arial"/>
                <a:cs typeface="Arial"/>
                <a:sym typeface="Arial"/>
              </a:defRPr>
            </a:pPr>
            <a:r>
              <a:rPr lang="en-US" sz="2000" dirty="0">
                <a:solidFill>
                  <a:srgbClr val="000000"/>
                </a:solidFill>
                <a:latin typeface="Arial"/>
                <a:ea typeface="Arial"/>
                <a:cs typeface="Arial"/>
                <a:sym typeface="Arial"/>
              </a:rPr>
              <a:t>Don’t let plastic wrap touch food during microwaving because it may melt. Wax paper, kitchen parchment paper, white paper towels, or a domed container are better choices.</a:t>
            </a:r>
          </a:p>
          <a:p>
            <a:pPr marL="270509" indent="-270509" defTabSz="414781">
              <a:lnSpc>
                <a:spcPct val="90000"/>
              </a:lnSpc>
              <a:spcBef>
                <a:spcPts val="1800"/>
              </a:spcBef>
              <a:buFont typeface="Arial"/>
              <a:buBlip>
                <a:blip r:embed="rId2"/>
              </a:buBlip>
              <a:defRPr sz="2130">
                <a:solidFill>
                  <a:srgbClr val="000000"/>
                </a:solidFill>
                <a:latin typeface="Arial"/>
                <a:ea typeface="Arial"/>
                <a:cs typeface="Arial"/>
                <a:sym typeface="Arial"/>
              </a:defRPr>
            </a:pPr>
            <a:r>
              <a:rPr lang="en-US" sz="2000" dirty="0">
                <a:solidFill>
                  <a:srgbClr val="000000"/>
                </a:solidFill>
                <a:latin typeface="Arial"/>
                <a:ea typeface="Arial"/>
                <a:cs typeface="Arial"/>
                <a:sym typeface="Arial"/>
              </a:rPr>
              <a:t>Do not microwave </a:t>
            </a:r>
            <a:r>
              <a:rPr lang="en-US" sz="2000" b="1" dirty="0">
                <a:solidFill>
                  <a:srgbClr val="000000"/>
                </a:solidFill>
                <a:latin typeface="Arial"/>
                <a:ea typeface="Arial"/>
                <a:cs typeface="Arial"/>
                <a:sym typeface="Arial"/>
              </a:rPr>
              <a:t>plastic storage bags or plastic grocery bags</a:t>
            </a:r>
            <a:r>
              <a:rPr lang="en-US" sz="2000" dirty="0">
                <a:solidFill>
                  <a:srgbClr val="000000"/>
                </a:solidFill>
                <a:latin typeface="Arial"/>
                <a:ea typeface="Arial"/>
                <a:cs typeface="Arial"/>
                <a:sym typeface="Arial"/>
              </a:rPr>
              <a:t>.</a:t>
            </a:r>
            <a:endParaRPr lang="en-US" sz="2000" b="1" dirty="0">
              <a:solidFill>
                <a:srgbClr val="000000"/>
              </a:solidFill>
              <a:latin typeface="Arial"/>
              <a:ea typeface="Arial"/>
              <a:cs typeface="Arial"/>
              <a:sym typeface="Arial"/>
            </a:endParaRPr>
          </a:p>
          <a:p>
            <a:pPr marL="270509" indent="-270509" defTabSz="414781">
              <a:lnSpc>
                <a:spcPct val="90000"/>
              </a:lnSpc>
              <a:spcBef>
                <a:spcPts val="1800"/>
              </a:spcBef>
              <a:buFont typeface="Arial"/>
              <a:buBlip>
                <a:blip r:embed="rId2"/>
              </a:buBlip>
              <a:defRPr sz="2130">
                <a:solidFill>
                  <a:srgbClr val="000000"/>
                </a:solidFill>
                <a:latin typeface="Arial"/>
                <a:ea typeface="Arial"/>
                <a:cs typeface="Arial"/>
                <a:sym typeface="Arial"/>
              </a:defRPr>
            </a:pPr>
            <a:r>
              <a:rPr lang="en-US" sz="2000" dirty="0">
                <a:solidFill>
                  <a:srgbClr val="000000"/>
                </a:solidFill>
                <a:latin typeface="Arial"/>
                <a:ea typeface="Arial"/>
                <a:cs typeface="Arial"/>
                <a:sym typeface="Arial"/>
              </a:rPr>
              <a:t>Before microwaving food, be sure to vent the container: leave the lid ajar or edge open.</a:t>
            </a:r>
          </a:p>
        </p:txBody>
      </p:sp>
    </p:spTree>
    <p:extLst>
      <p:ext uri="{BB962C8B-B14F-4D97-AF65-F5344CB8AC3E}">
        <p14:creationId xmlns:p14="http://schemas.microsoft.com/office/powerpoint/2010/main" val="69040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22519" y="397996"/>
            <a:ext cx="1869222" cy="584776"/>
          </a:xfrm>
          <a:prstGeom prst="rect">
            <a:avLst/>
          </a:prstGeom>
          <a:noFill/>
        </p:spPr>
        <p:txBody>
          <a:bodyPr wrap="none" rtlCol="0">
            <a:spAutoFit/>
          </a:bodyPr>
          <a:lstStyle/>
          <a:p>
            <a:r>
              <a:rPr lang="en-US" sz="3200" b="1" dirty="0">
                <a:solidFill>
                  <a:schemeClr val="bg1"/>
                </a:solidFill>
              </a:rPr>
              <a:t>Health tip</a:t>
            </a:r>
          </a:p>
        </p:txBody>
      </p:sp>
      <p:sp>
        <p:nvSpPr>
          <p:cNvPr id="3" name="Rectangle 2"/>
          <p:cNvSpPr/>
          <p:nvPr/>
        </p:nvSpPr>
        <p:spPr>
          <a:xfrm>
            <a:off x="508000" y="1820333"/>
            <a:ext cx="8064499" cy="3995966"/>
          </a:xfrm>
          <a:prstGeom prst="rect">
            <a:avLst/>
          </a:prstGeom>
        </p:spPr>
        <p:txBody>
          <a:bodyPr wrap="square">
            <a:spAutoFit/>
          </a:bodyPr>
          <a:lstStyle/>
          <a:p>
            <a:pPr marL="270509" indent="-270509" defTabSz="414781">
              <a:lnSpc>
                <a:spcPct val="90000"/>
              </a:lnSpc>
              <a:spcBef>
                <a:spcPts val="2200"/>
              </a:spcBef>
              <a:buFont typeface="Arial"/>
              <a:buBlip>
                <a:blip r:embed="rId2"/>
              </a:buBlip>
              <a:defRPr sz="2130">
                <a:solidFill>
                  <a:srgbClr val="000000"/>
                </a:solidFill>
                <a:latin typeface="Arial"/>
                <a:ea typeface="Arial"/>
                <a:cs typeface="Arial"/>
                <a:sym typeface="Arial"/>
              </a:defRPr>
            </a:pPr>
            <a:r>
              <a:rPr lang="en-US" altLang="ja-JP" sz="2000" dirty="0">
                <a:solidFill>
                  <a:srgbClr val="000000"/>
                </a:solidFill>
                <a:latin typeface="Arial"/>
                <a:ea typeface="Arial"/>
                <a:cs typeface="Arial"/>
                <a:sym typeface="Arial"/>
              </a:rPr>
              <a:t>Most takeout containers, water bottles, and plastic tubs or jars made to hold margarine, yogurt, whipped topping, cream cheese, mayonnaise etc. </a:t>
            </a:r>
            <a:r>
              <a:rPr lang="en-US" altLang="ja-JP" sz="2000" b="1" dirty="0">
                <a:solidFill>
                  <a:srgbClr val="000000"/>
                </a:solidFill>
                <a:latin typeface="Arial"/>
                <a:ea typeface="Arial"/>
                <a:cs typeface="Arial"/>
                <a:sym typeface="Arial"/>
              </a:rPr>
              <a:t>are NOT microwave-safe</a:t>
            </a:r>
            <a:r>
              <a:rPr lang="en-US" altLang="ja-JP" sz="2000" dirty="0">
                <a:solidFill>
                  <a:srgbClr val="000000"/>
                </a:solidFill>
                <a:latin typeface="Arial"/>
                <a:ea typeface="Arial"/>
                <a:cs typeface="Arial"/>
                <a:sym typeface="Arial"/>
              </a:rPr>
              <a:t>.</a:t>
            </a:r>
            <a:endParaRPr lang="en-US" altLang="ja-JP" sz="2000" b="1" dirty="0">
              <a:solidFill>
                <a:srgbClr val="000000"/>
              </a:solidFill>
              <a:latin typeface="Arial"/>
              <a:ea typeface="Arial"/>
              <a:cs typeface="Arial"/>
              <a:sym typeface="Arial"/>
            </a:endParaRPr>
          </a:p>
          <a:p>
            <a:pPr marL="270509" indent="-270509" defTabSz="414781">
              <a:lnSpc>
                <a:spcPct val="90000"/>
              </a:lnSpc>
              <a:spcBef>
                <a:spcPts val="2200"/>
              </a:spcBef>
              <a:buFont typeface="Arial"/>
              <a:buBlip>
                <a:blip r:embed="rId2"/>
              </a:buBlip>
              <a:defRPr sz="2130">
                <a:solidFill>
                  <a:srgbClr val="000000"/>
                </a:solidFill>
                <a:latin typeface="Arial"/>
                <a:ea typeface="Arial"/>
                <a:cs typeface="Arial"/>
                <a:sym typeface="Arial"/>
              </a:defRPr>
            </a:pPr>
            <a:r>
              <a:rPr lang="en-US" altLang="ja-JP" sz="2000" dirty="0">
                <a:solidFill>
                  <a:srgbClr val="000000"/>
                </a:solidFill>
                <a:latin typeface="Arial"/>
                <a:ea typeface="Arial"/>
                <a:cs typeface="Arial"/>
                <a:sym typeface="Arial"/>
              </a:rPr>
              <a:t>Microwavable takeout dinner trays are formulated for </a:t>
            </a:r>
            <a:r>
              <a:rPr lang="en-US" altLang="ja-JP" sz="2000" b="1" dirty="0">
                <a:solidFill>
                  <a:srgbClr val="000000"/>
                </a:solidFill>
                <a:latin typeface="Arial"/>
                <a:ea typeface="Arial"/>
                <a:cs typeface="Arial"/>
                <a:sym typeface="Arial"/>
              </a:rPr>
              <a:t>one-time use only</a:t>
            </a:r>
            <a:r>
              <a:rPr lang="en-US" altLang="ja-JP" sz="2000" dirty="0">
                <a:solidFill>
                  <a:srgbClr val="000000"/>
                </a:solidFill>
                <a:latin typeface="Arial"/>
                <a:ea typeface="Arial"/>
                <a:cs typeface="Arial"/>
                <a:sym typeface="Arial"/>
              </a:rPr>
              <a:t> (follow label).</a:t>
            </a:r>
          </a:p>
          <a:p>
            <a:pPr marL="270509" indent="-270509" defTabSz="414781">
              <a:lnSpc>
                <a:spcPct val="90000"/>
              </a:lnSpc>
              <a:spcBef>
                <a:spcPts val="2200"/>
              </a:spcBef>
              <a:buFont typeface="Arial"/>
              <a:buBlip>
                <a:blip r:embed="rId2"/>
              </a:buBlip>
              <a:defRPr sz="2130">
                <a:solidFill>
                  <a:srgbClr val="000000"/>
                </a:solidFill>
                <a:latin typeface="Arial"/>
                <a:ea typeface="Arial"/>
                <a:cs typeface="Arial"/>
                <a:sym typeface="Arial"/>
              </a:defRPr>
            </a:pPr>
            <a:r>
              <a:rPr lang="en-US" altLang="ja-JP" sz="2000" dirty="0">
                <a:solidFill>
                  <a:srgbClr val="000000"/>
                </a:solidFill>
                <a:latin typeface="Arial"/>
                <a:ea typeface="Arial"/>
                <a:cs typeface="Arial"/>
                <a:sym typeface="Arial"/>
              </a:rPr>
              <a:t>Old, scratched, or cracked containers, or those that have been microwaved many times, may leach out more BPA on to food.</a:t>
            </a:r>
          </a:p>
          <a:p>
            <a:pPr marL="270509" indent="-270509" defTabSz="414781">
              <a:lnSpc>
                <a:spcPct val="90000"/>
              </a:lnSpc>
              <a:spcBef>
                <a:spcPts val="2200"/>
              </a:spcBef>
              <a:buFont typeface="Arial"/>
              <a:buBlip>
                <a:blip r:embed="rId2"/>
              </a:buBlip>
              <a:defRPr sz="2130">
                <a:solidFill>
                  <a:srgbClr val="000000"/>
                </a:solidFill>
                <a:latin typeface="Arial"/>
                <a:ea typeface="Arial"/>
                <a:cs typeface="Arial"/>
                <a:sym typeface="Arial"/>
              </a:defRPr>
            </a:pPr>
            <a:r>
              <a:rPr lang="en-US" altLang="ja-JP" sz="2000" dirty="0">
                <a:solidFill>
                  <a:srgbClr val="000000"/>
                </a:solidFill>
                <a:latin typeface="Arial"/>
                <a:ea typeface="Arial"/>
                <a:cs typeface="Arial"/>
                <a:sym typeface="Arial"/>
              </a:rPr>
              <a:t>Do not microwave </a:t>
            </a:r>
            <a:r>
              <a:rPr lang="en-US" altLang="ja-JP" sz="2000" b="1" dirty="0">
                <a:solidFill>
                  <a:srgbClr val="000000"/>
                </a:solidFill>
                <a:latin typeface="Arial"/>
                <a:ea typeface="Arial"/>
                <a:cs typeface="Arial"/>
                <a:sym typeface="Arial"/>
              </a:rPr>
              <a:t>plastic storage bags or plastic grocery bags</a:t>
            </a:r>
            <a:r>
              <a:rPr lang="en-US" altLang="ja-JP" sz="2000" dirty="0">
                <a:solidFill>
                  <a:srgbClr val="000000"/>
                </a:solidFill>
                <a:latin typeface="Arial"/>
                <a:ea typeface="Arial"/>
                <a:cs typeface="Arial"/>
                <a:sym typeface="Arial"/>
              </a:rPr>
              <a:t>.</a:t>
            </a:r>
            <a:endParaRPr lang="en-US" altLang="ja-JP" sz="2000" b="1" dirty="0">
              <a:solidFill>
                <a:srgbClr val="000000"/>
              </a:solidFill>
              <a:latin typeface="Arial"/>
              <a:ea typeface="Arial"/>
              <a:cs typeface="Arial"/>
              <a:sym typeface="Arial"/>
            </a:endParaRPr>
          </a:p>
          <a:p>
            <a:pPr marL="270509" indent="-270509" defTabSz="414781">
              <a:lnSpc>
                <a:spcPct val="90000"/>
              </a:lnSpc>
              <a:spcBef>
                <a:spcPts val="2200"/>
              </a:spcBef>
              <a:buFont typeface="Arial"/>
              <a:buBlip>
                <a:blip r:embed="rId2"/>
              </a:buBlip>
              <a:defRPr sz="2130">
                <a:solidFill>
                  <a:srgbClr val="000000"/>
                </a:solidFill>
                <a:latin typeface="Arial"/>
                <a:ea typeface="Arial"/>
                <a:cs typeface="Arial"/>
                <a:sym typeface="Arial"/>
              </a:defRPr>
            </a:pPr>
            <a:r>
              <a:rPr lang="en-US" altLang="ja-JP" sz="2000" dirty="0">
                <a:solidFill>
                  <a:srgbClr val="000000"/>
                </a:solidFill>
                <a:latin typeface="Arial"/>
                <a:ea typeface="Arial"/>
                <a:cs typeface="Arial"/>
                <a:sym typeface="Arial"/>
              </a:rPr>
              <a:t>Before microwaving food, be sure to vent the container: leave the lid ajar or edge open.</a:t>
            </a:r>
          </a:p>
        </p:txBody>
      </p:sp>
    </p:spTree>
    <p:extLst>
      <p:ext uri="{BB962C8B-B14F-4D97-AF65-F5344CB8AC3E}">
        <p14:creationId xmlns:p14="http://schemas.microsoft.com/office/powerpoint/2010/main" val="138982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4351337"/>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3600" b="1" dirty="0"/>
              <a:t>Reminders/Announcements</a:t>
            </a:r>
            <a:endParaRPr lang="en-US" sz="3600" dirty="0"/>
          </a:p>
          <a:p>
            <a:pPr marL="0" indent="0" algn="ctr" eaLnBrk="1" fontAlgn="auto" hangingPunct="1">
              <a:spcAft>
                <a:spcPts val="0"/>
              </a:spcAft>
              <a:buFont typeface="Arial" panose="020B0604020202020204" pitchFamily="34" charset="0"/>
              <a:buNone/>
              <a:defRPr/>
            </a:pPr>
            <a:r>
              <a:rPr lang="en-US" sz="3600" b="1" dirty="0" err="1"/>
              <a:t>Du’a</a:t>
            </a:r>
            <a:endParaRPr lang="en-US" sz="3600" b="1" dirty="0"/>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err="1"/>
              <a:t>Jazakumullah</a:t>
            </a:r>
            <a:r>
              <a:rPr lang="en-US" sz="3600" b="1" dirty="0"/>
              <a:t> for Participating!</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2" name="TextBox 1"/>
          <p:cNvSpPr txBox="1"/>
          <p:nvPr/>
        </p:nvSpPr>
        <p:spPr>
          <a:xfrm>
            <a:off x="4730751" y="397418"/>
            <a:ext cx="2624036" cy="584776"/>
          </a:xfrm>
          <a:prstGeom prst="rect">
            <a:avLst/>
          </a:prstGeom>
          <a:noFill/>
        </p:spPr>
        <p:txBody>
          <a:bodyPr wrap="none" rtlCol="0">
            <a:spAutoFit/>
          </a:bodyPr>
          <a:lstStyle/>
          <a:p>
            <a:r>
              <a:rPr lang="en-US" altLang="ja-JP" sz="3200" b="1" dirty="0">
                <a:solidFill>
                  <a:schemeClr val="bg1"/>
                </a:solidFill>
              </a:rPr>
              <a:t>That’s all folks</a:t>
            </a:r>
            <a:endParaRPr kumimoji="1" lang="ja-JP" altLang="en-US" sz="3200" b="1" dirty="0">
              <a:solidFill>
                <a:schemeClr val="bg1"/>
              </a:solidFill>
            </a:endParaRPr>
          </a:p>
        </p:txBody>
      </p:sp>
    </p:spTree>
    <p:extLst>
      <p:ext uri="{BB962C8B-B14F-4D97-AF65-F5344CB8AC3E}">
        <p14:creationId xmlns:p14="http://schemas.microsoft.com/office/powerpoint/2010/main" val="401454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526" y="386191"/>
            <a:ext cx="5152172" cy="584776"/>
          </a:xfrm>
          <a:prstGeom prst="rect">
            <a:avLst/>
          </a:prstGeom>
          <a:noFill/>
        </p:spPr>
        <p:txBody>
          <a:bodyPr wrap="none" rtlCol="0">
            <a:spAutoFit/>
          </a:bodyPr>
          <a:lstStyle/>
          <a:p>
            <a:r>
              <a:rPr kumimoji="1" lang="en-US" altLang="ja-JP" sz="3200" b="1" dirty="0">
                <a:solidFill>
                  <a:srgbClr val="FFFFFF"/>
                </a:solidFill>
              </a:rPr>
              <a:t>Recitation of the Holy Qur’an</a:t>
            </a:r>
            <a:endParaRPr kumimoji="1" lang="ja-JP" altLang="en-US" sz="3200" b="1" dirty="0">
              <a:solidFill>
                <a:srgbClr val="FFFFFF"/>
              </a:solidFill>
            </a:endParaRPr>
          </a:p>
        </p:txBody>
      </p:sp>
      <p:sp>
        <p:nvSpPr>
          <p:cNvPr id="8" name="Title 3"/>
          <p:cNvSpPr txBox="1">
            <a:spLocks/>
          </p:cNvSpPr>
          <p:nvPr/>
        </p:nvSpPr>
        <p:spPr>
          <a:xfrm>
            <a:off x="151910" y="1831631"/>
            <a:ext cx="4242669" cy="3955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b="1" dirty="0"/>
              <a:t>[49:13] </a:t>
            </a:r>
            <a:r>
              <a:rPr lang="en-US" sz="2300" dirty="0">
                <a:latin typeface="+mn-lt"/>
              </a:rPr>
              <a:t>O ye who believe! avoid most of suspicions; for suspicion in some cases is a sin. And spy not, nor back-bite one another. Would any of you like to eat the flesh of his brother who is dead? Certainly you would loathe it. And fear Allah, surely, Allah is Oft-Returning with compassion and is Merciful.</a:t>
            </a:r>
            <a:endParaRPr lang="ja-JP" altLang="en-US" sz="2300" b="1" dirty="0">
              <a:latin typeface="+mn-l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785" y="1948492"/>
            <a:ext cx="3818531" cy="34288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78507" y="414154"/>
            <a:ext cx="2405626" cy="584776"/>
          </a:xfrm>
          <a:prstGeom prst="rect">
            <a:avLst/>
          </a:prstGeom>
          <a:noFill/>
          <a:ln w="9525">
            <a:noFill/>
            <a:miter lim="800000"/>
            <a:headEnd/>
            <a:tailEnd/>
          </a:ln>
        </p:spPr>
        <p:txBody>
          <a:bodyPr wrap="none">
            <a:spAutoFit/>
          </a:bodyPr>
          <a:lstStyle/>
          <a:p>
            <a:r>
              <a:rPr lang="en-US" sz="3200" b="1" dirty="0" err="1">
                <a:solidFill>
                  <a:schemeClr val="bg1"/>
                </a:solidFill>
                <a:latin typeface="Calibri" pitchFamily="34" charset="0"/>
              </a:rPr>
              <a:t>Ansar</a:t>
            </a:r>
            <a:r>
              <a:rPr lang="en-US" sz="3200" b="1" dirty="0">
                <a:solidFill>
                  <a:schemeClr val="bg1"/>
                </a:solidFill>
                <a:latin typeface="Calibri" pitchFamily="34" charset="0"/>
              </a:rPr>
              <a:t> Pledge</a:t>
            </a:r>
          </a:p>
        </p:txBody>
      </p:sp>
      <p:pic>
        <p:nvPicPr>
          <p:cNvPr id="7" name="Picture 6"/>
          <p:cNvPicPr/>
          <p:nvPr/>
        </p:nvPicPr>
        <p:blipFill>
          <a:blip r:embed="rId2"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sp>
        <p:nvSpPr>
          <p:cNvPr id="10" name="Rectangle 9"/>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37829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3483"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3" name="Content Placeholder 2"/>
          <p:cNvSpPr>
            <a:spLocks noGrp="1"/>
          </p:cNvSpPr>
          <p:nvPr>
            <p:ph idx="1"/>
          </p:nvPr>
        </p:nvSpPr>
        <p:spPr>
          <a:xfrm>
            <a:off x="457200" y="2224617"/>
            <a:ext cx="8229600" cy="4525963"/>
          </a:xfrm>
        </p:spPr>
        <p:txBody>
          <a:bodyPr/>
          <a:lstStyle/>
          <a:p>
            <a:r>
              <a:rPr kumimoji="1" lang="en-US" altLang="ja-JP" dirty="0"/>
              <a:t>When and where did the idea of a flag of Majlis Ansarullah and </a:t>
            </a:r>
            <a:r>
              <a:rPr kumimoji="1" lang="en-US" altLang="ja-JP" dirty="0" err="1"/>
              <a:t>Alam</a:t>
            </a:r>
            <a:r>
              <a:rPr kumimoji="1" lang="en-US" altLang="ja-JP" dirty="0"/>
              <a:t> </a:t>
            </a:r>
            <a:r>
              <a:rPr kumimoji="1" lang="en-US" altLang="ja-JP" dirty="0" err="1"/>
              <a:t>In’ami</a:t>
            </a:r>
            <a:r>
              <a:rPr kumimoji="1" lang="en-US" altLang="ja-JP" dirty="0"/>
              <a:t> originate?</a:t>
            </a:r>
          </a:p>
          <a:p>
            <a:r>
              <a:rPr kumimoji="1" lang="en-US" altLang="ja-JP" dirty="0"/>
              <a:t>When is the </a:t>
            </a:r>
            <a:r>
              <a:rPr kumimoji="1" lang="en-US" altLang="ja-JP" dirty="0" err="1"/>
              <a:t>Alam</a:t>
            </a:r>
            <a:r>
              <a:rPr kumimoji="1" lang="en-US" altLang="ja-JP" dirty="0"/>
              <a:t> </a:t>
            </a:r>
            <a:r>
              <a:rPr kumimoji="1" lang="en-US" altLang="ja-JP" dirty="0" err="1"/>
              <a:t>In’ami</a:t>
            </a:r>
            <a:r>
              <a:rPr kumimoji="1" lang="en-US" altLang="ja-JP" dirty="0"/>
              <a:t> handed out?</a:t>
            </a:r>
          </a:p>
          <a:p>
            <a:r>
              <a:rPr kumimoji="1" lang="en-US" altLang="ja-JP" dirty="0"/>
              <a:t>What is the shape of </a:t>
            </a:r>
            <a:r>
              <a:rPr kumimoji="1" lang="en-US" altLang="ja-JP" dirty="0" err="1"/>
              <a:t>Alam</a:t>
            </a:r>
            <a:r>
              <a:rPr kumimoji="1" lang="en-US" altLang="ja-JP" dirty="0"/>
              <a:t> </a:t>
            </a:r>
            <a:r>
              <a:rPr kumimoji="1" lang="en-US" altLang="ja-JP" dirty="0" err="1"/>
              <a:t>In’ami</a:t>
            </a:r>
            <a:r>
              <a:rPr kumimoji="1" lang="en-US" altLang="ja-JP" dirty="0"/>
              <a:t>?</a:t>
            </a:r>
            <a:endParaRPr kumimoji="1" lang="ja-JP" altLang="en-US" dirty="0"/>
          </a:p>
        </p:txBody>
      </p:sp>
    </p:spTree>
    <p:extLst>
      <p:ext uri="{BB962C8B-B14F-4D97-AF65-F5344CB8AC3E}">
        <p14:creationId xmlns:p14="http://schemas.microsoft.com/office/powerpoint/2010/main" val="36426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0233" y="374379"/>
            <a:ext cx="1639191" cy="584776"/>
          </a:xfrm>
          <a:prstGeom prst="rect">
            <a:avLst/>
          </a:prstGeom>
          <a:noFill/>
        </p:spPr>
        <p:txBody>
          <a:bodyPr wrap="none" rtlCol="0">
            <a:spAutoFit/>
          </a:bodyPr>
          <a:lstStyle/>
          <a:p>
            <a:r>
              <a:rPr lang="en-US" sz="3200" b="1" dirty="0">
                <a:solidFill>
                  <a:schemeClr val="bg1"/>
                </a:solidFill>
              </a:rPr>
              <a:t>Answers</a:t>
            </a:r>
          </a:p>
        </p:txBody>
      </p:sp>
      <p:sp>
        <p:nvSpPr>
          <p:cNvPr id="4" name="Content Placeholder 2"/>
          <p:cNvSpPr>
            <a:spLocks noGrp="1"/>
          </p:cNvSpPr>
          <p:nvPr>
            <p:ph idx="1"/>
          </p:nvPr>
        </p:nvSpPr>
        <p:spPr>
          <a:xfrm>
            <a:off x="457200" y="1600200"/>
            <a:ext cx="8229600" cy="4525963"/>
          </a:xfrm>
        </p:spPr>
        <p:txBody>
          <a:bodyPr>
            <a:normAutofit/>
          </a:bodyPr>
          <a:lstStyle/>
          <a:p>
            <a:r>
              <a:rPr kumimoji="1" lang="en-US" altLang="ja-JP" dirty="0"/>
              <a:t>In Majlis Shura 1956, it was proposed that their should be a flag of Majlis Ansarullah as well as there needs to be an </a:t>
            </a:r>
            <a:r>
              <a:rPr kumimoji="1" lang="en-US" altLang="ja-JP" dirty="0" err="1"/>
              <a:t>Alam</a:t>
            </a:r>
            <a:r>
              <a:rPr kumimoji="1" lang="en-US" altLang="ja-JP" dirty="0"/>
              <a:t> </a:t>
            </a:r>
            <a:r>
              <a:rPr kumimoji="1" lang="en-US" altLang="ja-JP" dirty="0" err="1"/>
              <a:t>In’ami</a:t>
            </a:r>
            <a:r>
              <a:rPr kumimoji="1" lang="en-US" altLang="ja-JP" dirty="0"/>
              <a:t> </a:t>
            </a:r>
            <a:r>
              <a:rPr kumimoji="1" lang="en-US" altLang="ja-JP" sz="2400" dirty="0"/>
              <a:t>(pennant)</a:t>
            </a:r>
            <a:r>
              <a:rPr lang="en-US" altLang="ja-JP" dirty="0"/>
              <a:t>. This was approved by Khalifatul-Masih II </a:t>
            </a:r>
            <a:r>
              <a:rPr lang="en-US" altLang="ja-JP" sz="2400" dirty="0"/>
              <a:t>(may Allah be pleased with him).</a:t>
            </a:r>
          </a:p>
          <a:p>
            <a:r>
              <a:rPr kumimoji="1" lang="en-US" altLang="ja-JP" dirty="0"/>
              <a:t>The </a:t>
            </a:r>
            <a:r>
              <a:rPr kumimoji="1" lang="en-US" altLang="ja-JP" dirty="0" err="1"/>
              <a:t>Alam</a:t>
            </a:r>
            <a:r>
              <a:rPr kumimoji="1" lang="en-US" altLang="ja-JP" dirty="0"/>
              <a:t> </a:t>
            </a:r>
            <a:r>
              <a:rPr kumimoji="1" lang="en-US" altLang="ja-JP" dirty="0" err="1"/>
              <a:t>In’ami</a:t>
            </a:r>
            <a:r>
              <a:rPr kumimoji="1" lang="en-US" altLang="ja-JP" dirty="0"/>
              <a:t> was handed out in the annual Ijtima however, afte</a:t>
            </a:r>
            <a:r>
              <a:rPr lang="en-US" altLang="ja-JP" dirty="0"/>
              <a:t>r 1966 it was handed out at Jalsa Salana based on a Shura proposal.</a:t>
            </a:r>
            <a:endParaRPr kumimoji="1" lang="ja-JP" altLang="en-US" dirty="0"/>
          </a:p>
        </p:txBody>
      </p:sp>
    </p:spTree>
    <p:extLst>
      <p:ext uri="{BB962C8B-B14F-4D97-AF65-F5344CB8AC3E}">
        <p14:creationId xmlns:p14="http://schemas.microsoft.com/office/powerpoint/2010/main" val="27323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0233" y="374379"/>
            <a:ext cx="1639191" cy="584776"/>
          </a:xfrm>
          <a:prstGeom prst="rect">
            <a:avLst/>
          </a:prstGeom>
          <a:noFill/>
        </p:spPr>
        <p:txBody>
          <a:bodyPr wrap="none" rtlCol="0">
            <a:spAutoFit/>
          </a:bodyPr>
          <a:lstStyle/>
          <a:p>
            <a:r>
              <a:rPr lang="en-US" sz="3200" b="1" dirty="0">
                <a:solidFill>
                  <a:schemeClr val="bg1"/>
                </a:solidFill>
              </a:rPr>
              <a:t>Answers</a:t>
            </a:r>
          </a:p>
        </p:txBody>
      </p:sp>
      <p:pic>
        <p:nvPicPr>
          <p:cNvPr id="5" name="Picture 4" descr="Screen Shot 2018-11-24 at 10.00.14 AM.png"/>
          <p:cNvPicPr>
            <a:picLocks noChangeAspect="1"/>
          </p:cNvPicPr>
          <p:nvPr/>
        </p:nvPicPr>
        <p:blipFill rotWithShape="1">
          <a:blip r:embed="rId2">
            <a:extLst>
              <a:ext uri="{28A0092B-C50C-407E-A947-70E740481C1C}">
                <a14:useLocalDpi xmlns:a14="http://schemas.microsoft.com/office/drawing/2010/main" val="0"/>
              </a:ext>
            </a:extLst>
          </a:blip>
          <a:srcRect l="13986" t="7089" r="7236" b="2910"/>
          <a:stretch/>
        </p:blipFill>
        <p:spPr>
          <a:xfrm>
            <a:off x="169333" y="1141798"/>
            <a:ext cx="5926667" cy="3532011"/>
          </a:xfrm>
          <a:prstGeom prst="rect">
            <a:avLst/>
          </a:prstGeom>
        </p:spPr>
      </p:pic>
      <p:sp>
        <p:nvSpPr>
          <p:cNvPr id="6" name="TextBox 5"/>
          <p:cNvSpPr txBox="1"/>
          <p:nvPr/>
        </p:nvSpPr>
        <p:spPr>
          <a:xfrm>
            <a:off x="1" y="4689680"/>
            <a:ext cx="9144000" cy="1477328"/>
          </a:xfrm>
          <a:prstGeom prst="rect">
            <a:avLst/>
          </a:prstGeom>
          <a:noFill/>
        </p:spPr>
        <p:txBody>
          <a:bodyPr wrap="square" rtlCol="0">
            <a:spAutoFit/>
          </a:bodyPr>
          <a:lstStyle/>
          <a:p>
            <a:r>
              <a:rPr kumimoji="1" lang="en-US" altLang="ja-JP" b="1" dirty="0"/>
              <a:t>Blac</a:t>
            </a:r>
            <a:r>
              <a:rPr lang="en-US" altLang="ja-JP" b="1" dirty="0"/>
              <a:t>k portion:</a:t>
            </a:r>
            <a:r>
              <a:rPr lang="en-US" altLang="ja-JP" dirty="0"/>
              <a:t> In accordance with the black flag of the Holy Prophet </a:t>
            </a:r>
            <a:r>
              <a:rPr lang="en-US" altLang="ja-JP" sz="1400" dirty="0"/>
              <a:t>(may peace and blessings of Allah be on him)</a:t>
            </a:r>
            <a:r>
              <a:rPr kumimoji="1" lang="en-US" altLang="ja-JP" dirty="0"/>
              <a:t>. </a:t>
            </a:r>
            <a:r>
              <a:rPr kumimoji="1" lang="en-US" altLang="ja-JP" b="1" dirty="0"/>
              <a:t>White moon in black:</a:t>
            </a:r>
            <a:r>
              <a:rPr kumimoji="1" lang="en-US" altLang="ja-JP" dirty="0"/>
              <a:t> Represents the claim of the Promised Messiah </a:t>
            </a:r>
            <a:r>
              <a:rPr kumimoji="1" lang="en-US" altLang="ja-JP" sz="1400" dirty="0"/>
              <a:t>(may peace be on him) </a:t>
            </a:r>
            <a:r>
              <a:rPr kumimoji="1" lang="en-US" altLang="ja-JP" dirty="0"/>
              <a:t>which was presented as a white moon in the fourteenth century after the Holy Prophet</a:t>
            </a:r>
            <a:r>
              <a:rPr kumimoji="1" lang="en-US" altLang="ja-JP" sz="1400" dirty="0"/>
              <a:t> </a:t>
            </a:r>
            <a:r>
              <a:rPr lang="en-US" altLang="ja-JP" sz="1400" dirty="0"/>
              <a:t>(may peace and blessings of Allah be on him)</a:t>
            </a:r>
            <a:r>
              <a:rPr lang="en-US" altLang="ja-JP" dirty="0"/>
              <a:t>. </a:t>
            </a:r>
            <a:r>
              <a:rPr lang="en-US" altLang="ja-JP" b="1" dirty="0"/>
              <a:t>Larger white portion:</a:t>
            </a:r>
            <a:r>
              <a:rPr lang="en-US" altLang="ja-JP" dirty="0"/>
              <a:t> Represents piety, peace, enlightenment and light.</a:t>
            </a:r>
            <a:endParaRPr kumimoji="1" lang="ja-JP" altLang="en-US" dirty="0"/>
          </a:p>
        </p:txBody>
      </p:sp>
    </p:spTree>
    <p:extLst>
      <p:ext uri="{BB962C8B-B14F-4D97-AF65-F5344CB8AC3E}">
        <p14:creationId xmlns:p14="http://schemas.microsoft.com/office/powerpoint/2010/main" val="270099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15686" y="1395866"/>
            <a:ext cx="8229600" cy="43844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b="1">
                <a:latin typeface="+mn-lt"/>
              </a:rPr>
              <a:t>Complaining and Backbiting: Habits to avoid for a true Ahmadi Muslim</a:t>
            </a:r>
            <a:br>
              <a:rPr lang="en-US" altLang="ja-JP" b="1">
                <a:latin typeface="+mn-lt"/>
              </a:rPr>
            </a:br>
            <a:r>
              <a:rPr lang="en-US" sz="3200" b="1">
                <a:solidFill>
                  <a:srgbClr val="000000"/>
                </a:solidFill>
                <a:latin typeface="+mn-lt"/>
              </a:rPr>
              <a:t>Friday Sermon, October 26, 2018</a:t>
            </a:r>
            <a:br>
              <a:rPr lang="en-US" sz="3200" b="1">
                <a:latin typeface="+mn-lt"/>
              </a:rPr>
            </a:br>
            <a:endParaRPr kumimoji="1" lang="ja-JP" altLang="en-US" sz="3200" b="1" dirty="0">
              <a:latin typeface="+mn-lt"/>
            </a:endParaRPr>
          </a:p>
        </p:txBody>
      </p:sp>
    </p:spTree>
    <p:extLst>
      <p:ext uri="{BB962C8B-B14F-4D97-AF65-F5344CB8AC3E}">
        <p14:creationId xmlns:p14="http://schemas.microsoft.com/office/powerpoint/2010/main" val="290298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
        <p:nvSpPr>
          <p:cNvPr id="6" name="Title 3"/>
          <p:cNvSpPr txBox="1">
            <a:spLocks/>
          </p:cNvSpPr>
          <p:nvPr/>
        </p:nvSpPr>
        <p:spPr>
          <a:xfrm>
            <a:off x="0" y="1308401"/>
            <a:ext cx="9126188" cy="4764853"/>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000" dirty="0">
                <a:latin typeface="+mn-lt"/>
                <a:cs typeface="Arial" panose="020B0604020202020204" pitchFamily="34" charset="0"/>
              </a:rPr>
              <a:t>1.	Some sins are obvious such as telling lies, committing adultery etc. However some vices such as complaining, expressing grief over small things, gossiping, backbiting etc. are not minor sins rather these are, in the site Allah, grievous sins.</a:t>
            </a:r>
            <a:br>
              <a:rPr lang="en-US" sz="2000" dirty="0">
                <a:latin typeface="+mn-lt"/>
                <a:cs typeface="Arial" panose="020B0604020202020204" pitchFamily="34" charset="0"/>
              </a:rPr>
            </a:br>
            <a:r>
              <a:rPr lang="en-US" sz="2000" dirty="0">
                <a:latin typeface="+mn-lt"/>
                <a:cs typeface="Arial" panose="020B0604020202020204" pitchFamily="34" charset="0"/>
              </a:rPr>
              <a:t>2.	Some people go to the mosque to worship and in the same place they criticize and complain about others, they think ill of others and speak [ill] of them and are dishonest in their trusts. The Promised Messiah </a:t>
            </a:r>
            <a:r>
              <a:rPr lang="en-US" sz="1600" dirty="0">
                <a:latin typeface="+mn-lt"/>
                <a:cs typeface="Arial" panose="020B0604020202020204" pitchFamily="34" charset="0"/>
              </a:rPr>
              <a:t>(may peace be on him) </a:t>
            </a:r>
            <a:r>
              <a:rPr lang="en-US" sz="2000" dirty="0">
                <a:latin typeface="+mn-lt"/>
                <a:cs typeface="Arial" panose="020B0604020202020204" pitchFamily="34" charset="0"/>
              </a:rPr>
              <a:t>states that if one is engulfed in such evils, then their prayer has been of no avail to him.</a:t>
            </a:r>
            <a:br>
              <a:rPr lang="en-US" sz="2000" dirty="0">
                <a:latin typeface="+mn-lt"/>
                <a:cs typeface="Arial" panose="020B0604020202020204" pitchFamily="34" charset="0"/>
              </a:rPr>
            </a:br>
            <a:r>
              <a:rPr lang="en-US" sz="2000" dirty="0">
                <a:latin typeface="+mn-lt"/>
                <a:cs typeface="Arial" panose="020B0604020202020204" pitchFamily="34" charset="0"/>
              </a:rPr>
              <a:t>3.	The Promised Messiah </a:t>
            </a:r>
            <a:r>
              <a:rPr lang="en-US" sz="1600" dirty="0">
                <a:latin typeface="+mn-lt"/>
                <a:cs typeface="Arial" panose="020B0604020202020204" pitchFamily="34" charset="0"/>
              </a:rPr>
              <a:t>(may peace be on him) </a:t>
            </a:r>
            <a:r>
              <a:rPr lang="en-US" sz="2000" dirty="0">
                <a:latin typeface="+mn-lt"/>
                <a:cs typeface="Arial" panose="020B0604020202020204" pitchFamily="34" charset="0"/>
              </a:rPr>
              <a:t>has said ‘Bear in mind that if you fail to adopt righteousness and partake fully of that virtue which God Almighty desires [from you] then you will be the first to be destroyed by God Almighty as you have accepted a</a:t>
            </a:r>
            <a:br>
              <a:rPr lang="en-US" sz="2000" dirty="0">
                <a:latin typeface="+mn-lt"/>
                <a:cs typeface="Arial" panose="020B0604020202020204" pitchFamily="34" charset="0"/>
              </a:rPr>
            </a:br>
            <a:r>
              <a:rPr lang="en-US" sz="2000" dirty="0">
                <a:latin typeface="+mn-lt"/>
                <a:cs typeface="Arial" panose="020B0604020202020204" pitchFamily="34" charset="0"/>
              </a:rPr>
              <a:t>truth but denied it in practice’.</a:t>
            </a:r>
            <a:br>
              <a:rPr lang="en-US" sz="2000" dirty="0">
                <a:latin typeface="+mn-lt"/>
                <a:cs typeface="Arial" panose="020B0604020202020204" pitchFamily="34" charset="0"/>
              </a:rPr>
            </a:br>
            <a:r>
              <a:rPr lang="en-US" sz="2000" dirty="0">
                <a:latin typeface="+mn-lt"/>
                <a:cs typeface="Arial" panose="020B0604020202020204" pitchFamily="34" charset="0"/>
              </a:rPr>
              <a:t>4.	The Promised Messiah </a:t>
            </a:r>
            <a:r>
              <a:rPr lang="en-US" sz="1600" dirty="0">
                <a:latin typeface="+mn-lt"/>
                <a:cs typeface="Arial" panose="020B0604020202020204" pitchFamily="34" charset="0"/>
              </a:rPr>
              <a:t>(may peace be on him) </a:t>
            </a:r>
            <a:r>
              <a:rPr lang="en-US" sz="2000" dirty="0">
                <a:latin typeface="+mn-lt"/>
                <a:cs typeface="Arial" panose="020B0604020202020204" pitchFamily="34" charset="0"/>
              </a:rPr>
              <a:t>says, ‘Such an individual is truly an enemy to establishing cohesion. True unity is impossible unless such evil notions are done away with. That is why Taqwa is the first step. This was the purpose of the coming of the Promised Mahdi–to unite Muslims on one hand, to create one Ummah’. 	</a:t>
            </a:r>
          </a:p>
        </p:txBody>
      </p:sp>
    </p:spTree>
    <p:extLst>
      <p:ext uri="{BB962C8B-B14F-4D97-AF65-F5344CB8AC3E}">
        <p14:creationId xmlns:p14="http://schemas.microsoft.com/office/powerpoint/2010/main" val="668022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3745</TotalTime>
  <Words>1439</Words>
  <Application>Microsoft Office PowerPoint</Application>
  <PresentationFormat>On-screen Show (4:3)</PresentationFormat>
  <Paragraphs>107</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Microwaving food in Plastics / Styrofoam? </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Hayee</dc:creator>
  <cp:lastModifiedBy>Malik, Rafiuddin (Rafi)</cp:lastModifiedBy>
  <cp:revision>87</cp:revision>
  <dcterms:created xsi:type="dcterms:W3CDTF">2018-12-22T05:03:11Z</dcterms:created>
  <dcterms:modified xsi:type="dcterms:W3CDTF">2019-02-13T20:33:04Z</dcterms:modified>
</cp:coreProperties>
</file>