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7" r:id="rId2"/>
    <p:sldId id="259" r:id="rId3"/>
    <p:sldId id="260" r:id="rId4"/>
    <p:sldId id="261" r:id="rId5"/>
    <p:sldId id="275" r:id="rId6"/>
    <p:sldId id="282" r:id="rId7"/>
    <p:sldId id="262" r:id="rId8"/>
    <p:sldId id="263" r:id="rId9"/>
    <p:sldId id="264" r:id="rId10"/>
    <p:sldId id="265" r:id="rId11"/>
    <p:sldId id="266" r:id="rId12"/>
    <p:sldId id="267" r:id="rId13"/>
    <p:sldId id="268" r:id="rId14"/>
    <p:sldId id="286" r:id="rId15"/>
    <p:sldId id="288" r:id="rId16"/>
    <p:sldId id="287" r:id="rId17"/>
    <p:sldId id="273" r:id="rId18"/>
    <p:sldId id="281" r:id="rId19"/>
    <p:sldId id="274" r:id="rId20"/>
    <p:sldId id="289" r:id="rId21"/>
    <p:sldId id="291" r:id="rId22"/>
    <p:sldId id="290"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93"/>
    <p:restoredTop sz="94599" autoAdjust="0"/>
  </p:normalViewPr>
  <p:slideViewPr>
    <p:cSldViewPr snapToGrid="0" snapToObjects="1">
      <p:cViewPr varScale="1">
        <p:scale>
          <a:sx n="106" d="100"/>
          <a:sy n="106" d="100"/>
        </p:scale>
        <p:origin x="12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7B020-5FB9-AB42-AD76-5C505709097D}" type="datetimeFigureOut">
              <a:rPr lang="en-US" smtClean="0"/>
              <a:t>2/17/2019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1FC96-399F-5A4D-95C4-C00A880B13C2}" type="slidenum">
              <a:rPr lang="en-US" smtClean="0"/>
              <a:t>‹#›</a:t>
            </a:fld>
            <a:endParaRPr lang="en-US"/>
          </a:p>
        </p:txBody>
      </p:sp>
    </p:spTree>
    <p:extLst>
      <p:ext uri="{BB962C8B-B14F-4D97-AF65-F5344CB8AC3E}">
        <p14:creationId xmlns:p14="http://schemas.microsoft.com/office/powerpoint/2010/main" val="3160435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Changed date</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C800EB-C2B1-4728-B32A-FFD69E606193}" type="slidenum">
              <a:rPr lang="en-US"/>
              <a:pPr fontAlgn="base">
                <a:spcBef>
                  <a:spcPct val="0"/>
                </a:spcBef>
                <a:spcAft>
                  <a:spcPct val="0"/>
                </a:spcAft>
                <a:defRPr/>
              </a:pPr>
              <a:t>1</a:t>
            </a:fld>
            <a:endParaRPr lang="en-US"/>
          </a:p>
        </p:txBody>
      </p:sp>
    </p:spTree>
    <p:extLst>
      <p:ext uri="{BB962C8B-B14F-4D97-AF65-F5344CB8AC3E}">
        <p14:creationId xmlns:p14="http://schemas.microsoft.com/office/powerpoint/2010/main" val="404816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8A1FC96-399F-5A4D-95C4-C00A880B13C2}" type="slidenum">
              <a:rPr lang="en-US" smtClean="0"/>
              <a:t>10</a:t>
            </a:fld>
            <a:endParaRPr lang="en-US"/>
          </a:p>
        </p:txBody>
      </p:sp>
    </p:spTree>
    <p:extLst>
      <p:ext uri="{BB962C8B-B14F-4D97-AF65-F5344CB8AC3E}">
        <p14:creationId xmlns:p14="http://schemas.microsoft.com/office/powerpoint/2010/main" val="3325242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A1FC96-399F-5A4D-95C4-C00A880B13C2}" type="slidenum">
              <a:rPr lang="en-US" smtClean="0"/>
              <a:t>14</a:t>
            </a:fld>
            <a:endParaRPr lang="en-US"/>
          </a:p>
        </p:txBody>
      </p:sp>
    </p:spTree>
    <p:extLst>
      <p:ext uri="{BB962C8B-B14F-4D97-AF65-F5344CB8AC3E}">
        <p14:creationId xmlns:p14="http://schemas.microsoft.com/office/powerpoint/2010/main" val="384532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09753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9324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680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24494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445915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036963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1D5600-623F-2D42-9CAD-95B6B270E3DA}" type="datetimeFigureOut">
              <a:rPr lang="en-US" smtClean="0"/>
              <a:t>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408377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1D5600-623F-2D42-9CAD-95B6B270E3DA}" type="datetimeFigureOut">
              <a:rPr lang="en-US" smtClean="0"/>
              <a:t>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34028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D5600-623F-2D42-9CAD-95B6B270E3DA}" type="datetimeFigureOut">
              <a:rPr lang="en-US" smtClean="0"/>
              <a:t>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3659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04044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50031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D5600-623F-2D42-9CAD-95B6B270E3DA}" type="datetimeFigureOut">
              <a:rPr lang="en-US" smtClean="0"/>
              <a:t>2/17/2019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B03DD-26C6-634D-8606-ECE65BE9B2E7}" type="slidenum">
              <a:rPr lang="en-US" smtClean="0"/>
              <a:t>‹#›</a:t>
            </a:fld>
            <a:endParaRPr lang="en-US"/>
          </a:p>
        </p:txBody>
      </p:sp>
    </p:spTree>
    <p:extLst>
      <p:ext uri="{BB962C8B-B14F-4D97-AF65-F5344CB8AC3E}">
        <p14:creationId xmlns:p14="http://schemas.microsoft.com/office/powerpoint/2010/main" val="3091955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cdc.gov/flu/protect/keyfacts.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85800" y="1109663"/>
            <a:ext cx="7772400" cy="2387600"/>
          </a:xfrm>
        </p:spPr>
        <p:txBody>
          <a:bodyPr/>
          <a:lstStyle/>
          <a:p>
            <a:pPr eaLnBrk="1" hangingPunct="1"/>
            <a:r>
              <a:rPr lang="en-US" b="1" dirty="0"/>
              <a:t>Majlis Ansarullah</a:t>
            </a:r>
            <a:br>
              <a:rPr lang="en-US" b="1" dirty="0"/>
            </a:br>
            <a:r>
              <a:rPr lang="en-US" b="1" dirty="0"/>
              <a:t>Monthly Meeting</a:t>
            </a:r>
          </a:p>
        </p:txBody>
      </p:sp>
      <p:sp>
        <p:nvSpPr>
          <p:cNvPr id="20482" name="Subtitle 2"/>
          <p:cNvSpPr>
            <a:spLocks noGrp="1"/>
          </p:cNvSpPr>
          <p:nvPr>
            <p:ph type="subTitle" idx="1"/>
          </p:nvPr>
        </p:nvSpPr>
        <p:spPr/>
        <p:txBody>
          <a:bodyPr/>
          <a:lstStyle/>
          <a:p>
            <a:pPr eaLnBrk="1" hangingPunct="1"/>
            <a:r>
              <a:rPr lang="en-US" b="1" dirty="0"/>
              <a:t>October 2019</a:t>
            </a:r>
          </a:p>
        </p:txBody>
      </p:sp>
      <p:sp>
        <p:nvSpPr>
          <p:cNvPr id="20483" name="TextBox 3"/>
          <p:cNvSpPr txBox="1">
            <a:spLocks noChangeArrowheads="1"/>
          </p:cNvSpPr>
          <p:nvPr/>
        </p:nvSpPr>
        <p:spPr bwMode="auto">
          <a:xfrm>
            <a:off x="3622675" y="5716588"/>
            <a:ext cx="5521325" cy="461962"/>
          </a:xfrm>
          <a:prstGeom prst="rect">
            <a:avLst/>
          </a:prstGeom>
          <a:noFill/>
          <a:ln w="9525">
            <a:noFill/>
            <a:miter lim="800000"/>
            <a:headEnd/>
            <a:tailEnd/>
          </a:ln>
        </p:spPr>
        <p:txBody>
          <a:bodyPr>
            <a:spAutoFit/>
          </a:bodyPr>
          <a:lstStyle/>
          <a:p>
            <a:pPr algn="r"/>
            <a:r>
              <a:rPr lang="en-US" sz="1200">
                <a:latin typeface="Calibri" pitchFamily="34" charset="0"/>
              </a:rPr>
              <a:t>This slide deck contains images licensed for the purpose of this presentation only.  </a:t>
            </a:r>
          </a:p>
          <a:p>
            <a:pPr algn="r"/>
            <a:r>
              <a:rPr lang="en-US" sz="1200">
                <a:latin typeface="Calibri" pitchFamily="34" charset="0"/>
              </a:rPr>
              <a:t>No one is permitted to use the images for any other use, without prior permission.</a:t>
            </a:r>
          </a:p>
        </p:txBody>
      </p:sp>
    </p:spTree>
    <p:extLst>
      <p:ext uri="{BB962C8B-B14F-4D97-AF65-F5344CB8AC3E}">
        <p14:creationId xmlns:p14="http://schemas.microsoft.com/office/powerpoint/2010/main" val="2286823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5070443" y="402715"/>
            <a:ext cx="1947769"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Scenario 1</a:t>
            </a:r>
          </a:p>
        </p:txBody>
      </p:sp>
      <p:sp>
        <p:nvSpPr>
          <p:cNvPr id="8" name="Content Placeholder 7"/>
          <p:cNvSpPr>
            <a:spLocks noGrp="1"/>
          </p:cNvSpPr>
          <p:nvPr>
            <p:ph idx="1"/>
          </p:nvPr>
        </p:nvSpPr>
        <p:spPr>
          <a:xfrm>
            <a:off x="457200" y="1296957"/>
            <a:ext cx="3893547" cy="4755511"/>
          </a:xfrm>
        </p:spPr>
        <p:txBody>
          <a:bodyPr>
            <a:normAutofit fontScale="85000" lnSpcReduction="20000"/>
          </a:bodyPr>
          <a:lstStyle/>
          <a:p>
            <a:pPr marL="0" indent="0">
              <a:buNone/>
            </a:pPr>
            <a:r>
              <a:rPr kumimoji="1" lang="en-US" altLang="ja-JP" dirty="0"/>
              <a:t>The Za’im Ansarullah approached a Nasir about attending monthly meetings, “Sir, it is very important to attend monthly meeting and is expected from a good Nasir.” The Nasir responded, “Why don’t you ask your Amila members to be regular in monthly meetings before asking others?”</a:t>
            </a:r>
            <a:endParaRPr kumimoji="1" lang="ja-JP" altLang="en-US" dirty="0"/>
          </a:p>
        </p:txBody>
      </p:sp>
      <p:pic>
        <p:nvPicPr>
          <p:cNvPr id="2" name="Picture 1" descr="tell your amla.jpg.pdf"/>
          <p:cNvPicPr>
            <a:picLocks noChangeAspect="1"/>
          </p:cNvPicPr>
          <p:nvPr/>
        </p:nvPicPr>
        <p:blipFill rotWithShape="1">
          <a:blip r:embed="rId3">
            <a:extLst>
              <a:ext uri="{28A0092B-C50C-407E-A947-70E740481C1C}">
                <a14:useLocalDpi xmlns:a14="http://schemas.microsoft.com/office/drawing/2010/main" val="0"/>
              </a:ext>
            </a:extLst>
          </a:blip>
          <a:srcRect t="4457" r="8675" b="5355"/>
          <a:stretch/>
        </p:blipFill>
        <p:spPr>
          <a:xfrm rot="5400000">
            <a:off x="4507395" y="1054818"/>
            <a:ext cx="4456702" cy="4773885"/>
          </a:xfrm>
          <a:prstGeom prst="rect">
            <a:avLst/>
          </a:prstGeom>
        </p:spPr>
      </p:pic>
    </p:spTree>
    <p:extLst>
      <p:ext uri="{BB962C8B-B14F-4D97-AF65-F5344CB8AC3E}">
        <p14:creationId xmlns:p14="http://schemas.microsoft.com/office/powerpoint/2010/main" val="63100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096559" y="402715"/>
            <a:ext cx="4526752"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How would you respond?</a:t>
            </a:r>
          </a:p>
        </p:txBody>
      </p:sp>
      <p:sp>
        <p:nvSpPr>
          <p:cNvPr id="2" name="Content Placeholder 1"/>
          <p:cNvSpPr>
            <a:spLocks noGrp="1"/>
          </p:cNvSpPr>
          <p:nvPr>
            <p:ph idx="1"/>
          </p:nvPr>
        </p:nvSpPr>
        <p:spPr/>
        <p:txBody>
          <a:bodyPr/>
          <a:lstStyle/>
          <a:p>
            <a:pPr marL="514350" indent="-514350">
              <a:buFont typeface="+mj-lt"/>
              <a:buAutoNum type="arabicPeriod"/>
            </a:pPr>
            <a:r>
              <a:rPr kumimoji="1" lang="en-US" altLang="ja-JP" dirty="0"/>
              <a:t>The Nasir could have shown some restraint in his response.</a:t>
            </a:r>
          </a:p>
          <a:p>
            <a:pPr marL="514350" indent="-514350">
              <a:buFont typeface="+mj-lt"/>
              <a:buAutoNum type="arabicPeriod"/>
            </a:pPr>
            <a:r>
              <a:rPr kumimoji="1" lang="en-US" altLang="ja-JP" dirty="0"/>
              <a:t>The Za’im could have been more careful in his approach.</a:t>
            </a:r>
          </a:p>
          <a:p>
            <a:pPr marL="514350" indent="-514350">
              <a:buFont typeface="+mj-lt"/>
              <a:buAutoNum type="arabicPeriod"/>
            </a:pPr>
            <a:r>
              <a:rPr kumimoji="1" lang="en-US" altLang="ja-JP" dirty="0"/>
              <a:t>It is OK for the Za’im to question the Nasir for being absent in the meeting.</a:t>
            </a:r>
          </a:p>
          <a:p>
            <a:pPr marL="514350" indent="-514350">
              <a:buFont typeface="+mj-lt"/>
              <a:buAutoNum type="arabicPeriod"/>
            </a:pPr>
            <a:r>
              <a:rPr kumimoji="1" lang="en-US" altLang="ja-JP" dirty="0"/>
              <a:t>Any other response?</a:t>
            </a:r>
          </a:p>
        </p:txBody>
      </p:sp>
    </p:spTree>
    <p:extLst>
      <p:ext uri="{BB962C8B-B14F-4D97-AF65-F5344CB8AC3E}">
        <p14:creationId xmlns:p14="http://schemas.microsoft.com/office/powerpoint/2010/main" val="15202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281900" y="403741"/>
            <a:ext cx="5953598" cy="553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dirty="0">
                <a:solidFill>
                  <a:schemeClr val="bg1"/>
                </a:solidFill>
              </a:rPr>
              <a:t>How would your response change if?</a:t>
            </a:r>
          </a:p>
        </p:txBody>
      </p:sp>
      <p:sp>
        <p:nvSpPr>
          <p:cNvPr id="2" name="Content Placeholder 1"/>
          <p:cNvSpPr>
            <a:spLocks noGrp="1"/>
          </p:cNvSpPr>
          <p:nvPr>
            <p:ph idx="1"/>
          </p:nvPr>
        </p:nvSpPr>
        <p:spPr>
          <a:xfrm>
            <a:off x="457200" y="1940407"/>
            <a:ext cx="8229600" cy="4525963"/>
          </a:xfrm>
        </p:spPr>
        <p:txBody>
          <a:bodyPr/>
          <a:lstStyle/>
          <a:p>
            <a:pPr marL="0" indent="0">
              <a:buNone/>
            </a:pPr>
            <a:r>
              <a:rPr kumimoji="1" lang="en-US" altLang="ja-JP" dirty="0"/>
              <a:t>(Consider each separately.)</a:t>
            </a:r>
          </a:p>
          <a:p>
            <a:pPr marL="0" indent="0">
              <a:buNone/>
            </a:pPr>
            <a:endParaRPr kumimoji="1" lang="en-US" altLang="ja-JP" sz="1400" dirty="0"/>
          </a:p>
          <a:p>
            <a:pPr marL="0" indent="0">
              <a:buNone/>
            </a:pPr>
            <a:r>
              <a:rPr kumimoji="1" lang="en-US" altLang="ja-JP" dirty="0"/>
              <a:t>… The Za’im had urged this Nasir several times 	before.</a:t>
            </a:r>
          </a:p>
          <a:p>
            <a:pPr marL="0" indent="0">
              <a:buNone/>
            </a:pPr>
            <a:r>
              <a:rPr kumimoji="1" lang="en-US" altLang="ja-JP" dirty="0"/>
              <a:t>… The Nasir had been ill and could not attend 	several meetings.</a:t>
            </a:r>
          </a:p>
          <a:p>
            <a:pPr marL="0" indent="0">
              <a:buNone/>
            </a:pPr>
            <a:r>
              <a:rPr kumimoji="1" lang="en-US" altLang="ja-JP" dirty="0"/>
              <a:t>… The Nasir had been an Amila member before.</a:t>
            </a:r>
          </a:p>
          <a:p>
            <a:endParaRPr kumimoji="1" lang="ja-JP" altLang="en-US" dirty="0"/>
          </a:p>
        </p:txBody>
      </p:sp>
    </p:spTree>
    <p:extLst>
      <p:ext uri="{BB962C8B-B14F-4D97-AF65-F5344CB8AC3E}">
        <p14:creationId xmlns:p14="http://schemas.microsoft.com/office/powerpoint/2010/main" val="231815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736727" y="445597"/>
            <a:ext cx="527019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Guidance from Friday Sermon</a:t>
            </a:r>
          </a:p>
        </p:txBody>
      </p:sp>
      <p:sp>
        <p:nvSpPr>
          <p:cNvPr id="2" name="TextBox 1"/>
          <p:cNvSpPr txBox="1"/>
          <p:nvPr/>
        </p:nvSpPr>
        <p:spPr>
          <a:xfrm>
            <a:off x="2954747" y="2904787"/>
            <a:ext cx="184666" cy="369332"/>
          </a:xfrm>
          <a:prstGeom prst="rect">
            <a:avLst/>
          </a:prstGeom>
          <a:noFill/>
        </p:spPr>
        <p:txBody>
          <a:bodyPr wrap="none" rtlCol="0">
            <a:spAutoFit/>
          </a:bodyPr>
          <a:lstStyle/>
          <a:p>
            <a:endParaRPr kumimoji="1" lang="ja-JP" altLang="en-US" dirty="0"/>
          </a:p>
        </p:txBody>
      </p:sp>
      <p:sp>
        <p:nvSpPr>
          <p:cNvPr id="6" name="Rectangle 5"/>
          <p:cNvSpPr/>
          <p:nvPr/>
        </p:nvSpPr>
        <p:spPr>
          <a:xfrm>
            <a:off x="0" y="1289764"/>
            <a:ext cx="9006920" cy="4832093"/>
          </a:xfrm>
          <a:prstGeom prst="rect">
            <a:avLst/>
          </a:prstGeom>
        </p:spPr>
        <p:txBody>
          <a:bodyPr wrap="square">
            <a:spAutoFit/>
          </a:bodyPr>
          <a:lstStyle/>
          <a:p>
            <a:r>
              <a:rPr lang="en-US" sz="2800" dirty="0"/>
              <a:t>	God has drawn the attention of true believers towards becoming “Worshiper of God” and towards adopting high morals because without this, one who claims to have faith, cannot be called a true believer. The sign of true believers is that they worship God and also shun idle and frivolous matters. It cannot be that one is a true believer but is also discourteous. Usually discourtesy is borne of arrogance and this is why God states about servants of the Gracious God that they: ‘…walk on the earth in a dignified manner…’ and one who is dignified and humble always avoids altercations, seeks reconciliation and is courteous to others.</a:t>
            </a:r>
            <a:endParaRPr lang="ja-JP" altLang="en-US" sz="2800" dirty="0"/>
          </a:p>
        </p:txBody>
      </p:sp>
    </p:spTree>
    <p:extLst>
      <p:ext uri="{BB962C8B-B14F-4D97-AF65-F5344CB8AC3E}">
        <p14:creationId xmlns:p14="http://schemas.microsoft.com/office/powerpoint/2010/main" val="294207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5313643" y="402715"/>
            <a:ext cx="1947769"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Scenario 2</a:t>
            </a:r>
          </a:p>
        </p:txBody>
      </p:sp>
      <p:sp>
        <p:nvSpPr>
          <p:cNvPr id="7" name="Content Placeholder 1"/>
          <p:cNvSpPr>
            <a:spLocks noGrp="1"/>
          </p:cNvSpPr>
          <p:nvPr>
            <p:ph idx="1"/>
          </p:nvPr>
        </p:nvSpPr>
        <p:spPr>
          <a:xfrm>
            <a:off x="219067" y="1600201"/>
            <a:ext cx="4123245" cy="4344188"/>
          </a:xfrm>
        </p:spPr>
        <p:txBody>
          <a:bodyPr>
            <a:normAutofit fontScale="70000" lnSpcReduction="20000"/>
          </a:bodyPr>
          <a:lstStyle/>
          <a:p>
            <a:pPr marL="0" indent="0">
              <a:buNone/>
            </a:pPr>
            <a:r>
              <a:rPr kumimoji="1" lang="en-US" altLang="ja-JP" dirty="0"/>
              <a:t>A Nasir returns home very hungry after a long day at work. He finds his wife busy talking to someone over the phone. After waiting a little while, he finds something to eat. Later on, before his wife could say anything, he expresses his frustration “You are too busy on the phone and never have time for me.” The wife got </a:t>
            </a:r>
            <a:r>
              <a:rPr kumimoji="1" lang="en-US" altLang="ja-JP"/>
              <a:t>upset saying, </a:t>
            </a:r>
            <a:r>
              <a:rPr kumimoji="1" lang="en-US" altLang="ja-JP" dirty="0"/>
              <a:t>“What is the big deal if you got yourself something to eat?!” The matter escalated and there was heated argumentation in the presence of children.</a:t>
            </a:r>
            <a:endParaRPr kumimoji="1" lang="ja-JP" altLang="en-US" dirty="0"/>
          </a:p>
        </p:txBody>
      </p:sp>
      <p:pic>
        <p:nvPicPr>
          <p:cNvPr id="3" name="Picture 2">
            <a:extLst>
              <a:ext uri="{FF2B5EF4-FFF2-40B4-BE49-F238E27FC236}">
                <a16:creationId xmlns:a16="http://schemas.microsoft.com/office/drawing/2014/main" id="{CF1119EC-8124-F243-8C85-A48FC05325D0}"/>
              </a:ext>
            </a:extLst>
          </p:cNvPr>
          <p:cNvPicPr>
            <a:picLocks noChangeAspect="1"/>
          </p:cNvPicPr>
          <p:nvPr/>
        </p:nvPicPr>
        <p:blipFill>
          <a:blip r:embed="rId3"/>
          <a:stretch>
            <a:fillRect/>
          </a:stretch>
        </p:blipFill>
        <p:spPr>
          <a:xfrm>
            <a:off x="4342312" y="1379313"/>
            <a:ext cx="4772491" cy="4426881"/>
          </a:xfrm>
          <a:prstGeom prst="rect">
            <a:avLst/>
          </a:prstGeom>
        </p:spPr>
      </p:pic>
    </p:spTree>
    <p:extLst>
      <p:ext uri="{BB962C8B-B14F-4D97-AF65-F5344CB8AC3E}">
        <p14:creationId xmlns:p14="http://schemas.microsoft.com/office/powerpoint/2010/main" val="3178646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186027" y="410221"/>
            <a:ext cx="4255139" cy="553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b="1" dirty="0">
                <a:solidFill>
                  <a:schemeClr val="bg1"/>
                </a:solidFill>
              </a:rPr>
              <a:t>How would you respond?</a:t>
            </a:r>
          </a:p>
        </p:txBody>
      </p:sp>
      <p:sp>
        <p:nvSpPr>
          <p:cNvPr id="2" name="Content Placeholder 1"/>
          <p:cNvSpPr>
            <a:spLocks noGrp="1"/>
          </p:cNvSpPr>
          <p:nvPr>
            <p:ph idx="1"/>
          </p:nvPr>
        </p:nvSpPr>
        <p:spPr/>
        <p:txBody>
          <a:bodyPr/>
          <a:lstStyle/>
          <a:p>
            <a:pPr marL="514350" indent="-514350">
              <a:buFont typeface="+mj-lt"/>
              <a:buAutoNum type="arabicPeriod"/>
            </a:pPr>
            <a:r>
              <a:rPr kumimoji="1" lang="en-US" altLang="ja-JP" dirty="0"/>
              <a:t>The wife should apologize as it was her fault.</a:t>
            </a:r>
          </a:p>
          <a:p>
            <a:pPr marL="514350" indent="-514350">
              <a:buFont typeface="+mj-lt"/>
              <a:buAutoNum type="arabicPeriod"/>
            </a:pPr>
            <a:r>
              <a:rPr kumimoji="1" lang="en-US" altLang="ja-JP" dirty="0"/>
              <a:t>The husband should apologize as he had no reason to be upset.</a:t>
            </a:r>
          </a:p>
          <a:p>
            <a:pPr marL="514350" indent="-514350">
              <a:buFont typeface="+mj-lt"/>
              <a:buAutoNum type="arabicPeriod"/>
            </a:pPr>
            <a:r>
              <a:rPr kumimoji="1" lang="en-US" altLang="ja-JP" dirty="0"/>
              <a:t>They both need to stand their ground as an apology would weaken their stance.</a:t>
            </a:r>
          </a:p>
          <a:p>
            <a:pPr marL="514350" indent="-514350">
              <a:buFont typeface="+mj-lt"/>
              <a:buAutoNum type="arabicPeriod"/>
            </a:pPr>
            <a:r>
              <a:rPr kumimoji="1" lang="en-US" altLang="ja-JP" dirty="0"/>
              <a:t>Any other option?</a:t>
            </a:r>
            <a:endParaRPr kumimoji="1" lang="ja-JP" altLang="en-US" dirty="0"/>
          </a:p>
        </p:txBody>
      </p:sp>
    </p:spTree>
    <p:extLst>
      <p:ext uri="{BB962C8B-B14F-4D97-AF65-F5344CB8AC3E}">
        <p14:creationId xmlns:p14="http://schemas.microsoft.com/office/powerpoint/2010/main" val="212857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394711" y="423666"/>
            <a:ext cx="6057620" cy="553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900" b="1" dirty="0">
                <a:solidFill>
                  <a:schemeClr val="bg1"/>
                </a:solidFill>
              </a:rPr>
              <a:t>How would your response change if?</a:t>
            </a:r>
          </a:p>
        </p:txBody>
      </p:sp>
      <p:sp>
        <p:nvSpPr>
          <p:cNvPr id="7" name="Content Placeholder 1"/>
          <p:cNvSpPr>
            <a:spLocks noGrp="1"/>
          </p:cNvSpPr>
          <p:nvPr>
            <p:ph idx="1"/>
          </p:nvPr>
        </p:nvSpPr>
        <p:spPr>
          <a:xfrm>
            <a:off x="457200" y="1727947"/>
            <a:ext cx="8229600" cy="4790005"/>
          </a:xfrm>
        </p:spPr>
        <p:txBody>
          <a:bodyPr/>
          <a:lstStyle/>
          <a:p>
            <a:pPr marL="0" indent="0">
              <a:buNone/>
            </a:pPr>
            <a:r>
              <a:rPr kumimoji="1" lang="en-US" altLang="ja-JP" dirty="0"/>
              <a:t>(Consider each separately.)</a:t>
            </a:r>
          </a:p>
          <a:p>
            <a:pPr marL="0" indent="0">
              <a:buNone/>
            </a:pPr>
            <a:endParaRPr kumimoji="1" lang="en-US" altLang="ja-JP" sz="1400" dirty="0"/>
          </a:p>
          <a:p>
            <a:pPr marL="0" indent="0">
              <a:buNone/>
            </a:pPr>
            <a:r>
              <a:rPr kumimoji="1" lang="en-US" altLang="ja-JP" dirty="0"/>
              <a:t>… The wife usually is very careful about her 	responsibilities.</a:t>
            </a:r>
          </a:p>
          <a:p>
            <a:pPr marL="0" indent="0">
              <a:buNone/>
            </a:pPr>
            <a:r>
              <a:rPr kumimoji="1" lang="en-US" altLang="ja-JP" dirty="0"/>
              <a:t>… The husband is generally very caring and 	considerate.</a:t>
            </a:r>
          </a:p>
          <a:p>
            <a:pPr marL="0" indent="0">
              <a:buNone/>
            </a:pPr>
            <a:r>
              <a:rPr kumimoji="1" lang="en-US" altLang="ja-JP" dirty="0"/>
              <a:t>… You have on occasion acted like this Nasir!</a:t>
            </a:r>
          </a:p>
          <a:p>
            <a:endParaRPr kumimoji="1"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769660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460232" y="402715"/>
            <a:ext cx="527019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Guidance from Friday Sermon</a:t>
            </a:r>
          </a:p>
        </p:txBody>
      </p:sp>
      <p:sp>
        <p:nvSpPr>
          <p:cNvPr id="3" name="TextBox 2"/>
          <p:cNvSpPr txBox="1"/>
          <p:nvPr/>
        </p:nvSpPr>
        <p:spPr>
          <a:xfrm>
            <a:off x="2326078" y="1886225"/>
            <a:ext cx="184666" cy="369332"/>
          </a:xfrm>
          <a:prstGeom prst="rect">
            <a:avLst/>
          </a:prstGeom>
          <a:noFill/>
        </p:spPr>
        <p:txBody>
          <a:bodyPr wrap="none" rtlCol="0">
            <a:spAutoFit/>
          </a:bodyPr>
          <a:lstStyle/>
          <a:p>
            <a:endParaRPr kumimoji="1" lang="ja-JP" altLang="en-US" dirty="0"/>
          </a:p>
        </p:txBody>
      </p:sp>
      <p:sp>
        <p:nvSpPr>
          <p:cNvPr id="6" name="Rectangle 5"/>
          <p:cNvSpPr/>
          <p:nvPr/>
        </p:nvSpPr>
        <p:spPr>
          <a:xfrm>
            <a:off x="-16804" y="1404425"/>
            <a:ext cx="9160804" cy="3477875"/>
          </a:xfrm>
          <a:prstGeom prst="rect">
            <a:avLst/>
          </a:prstGeom>
        </p:spPr>
        <p:txBody>
          <a:bodyPr wrap="square">
            <a:spAutoFit/>
          </a:bodyPr>
          <a:lstStyle/>
          <a:p>
            <a:pPr marL="342900" indent="-342900">
              <a:buFont typeface="Arial" panose="020B0604020202020204" pitchFamily="34" charset="0"/>
              <a:buChar char="•"/>
            </a:pPr>
            <a:r>
              <a:rPr lang="en-US" altLang="ja-JP" sz="2000" dirty="0"/>
              <a:t>Almighty God says: ‘…and speak to men kindly…’ People who are irritable and bad-tempered by nature do not show their petulance at all times… Owing to their nature some people do get inflamed easily. However, if they show remorse and redress the hurt they have caused and also repent, then God states the door to repentance is always open. As for those who disregard this commandment and are needlessly and regularly harsh and do not show any remorse not only lack morals but are also sinful by discounting God’s commandment. Their worship will not avail. God gives hope of forgiveness to those who show anger under the influence of some passion but are later mortified and try and rectify the situation. As for those who are not ashamed and regretful even after coming to their senses, none of their excuses will work before God.</a:t>
            </a:r>
            <a:endParaRPr lang="ja-JP" altLang="en-US" sz="2000" dirty="0"/>
          </a:p>
        </p:txBody>
      </p:sp>
      <p:sp>
        <p:nvSpPr>
          <p:cNvPr id="7" name="Rectangle 6"/>
          <p:cNvSpPr/>
          <p:nvPr/>
        </p:nvSpPr>
        <p:spPr>
          <a:xfrm>
            <a:off x="-16804" y="4818840"/>
            <a:ext cx="9165078" cy="1015663"/>
          </a:xfrm>
          <a:prstGeom prst="rect">
            <a:avLst/>
          </a:prstGeom>
        </p:spPr>
        <p:txBody>
          <a:bodyPr wrap="square">
            <a:spAutoFit/>
          </a:bodyPr>
          <a:lstStyle/>
          <a:p>
            <a:pPr marL="342900" indent="-342900">
              <a:buFont typeface="Arial" panose="020B0604020202020204" pitchFamily="34" charset="0"/>
              <a:buChar char="•"/>
            </a:pPr>
            <a:r>
              <a:rPr lang="en-US" sz="2000" dirty="0"/>
              <a:t>The Promised Messiah </a:t>
            </a:r>
            <a:r>
              <a:rPr lang="en-US" dirty="0"/>
              <a:t>(may peace be on him) </a:t>
            </a:r>
            <a:r>
              <a:rPr lang="en-US" sz="2000" dirty="0"/>
              <a:t>said that excessive anger leads one to lose their faith. He also said that the beauty of Islam is in high morals, suppressing needless anger and promoting forgiveness.</a:t>
            </a:r>
          </a:p>
        </p:txBody>
      </p:sp>
    </p:spTree>
    <p:extLst>
      <p:ext uri="{BB962C8B-B14F-4D97-AF65-F5344CB8AC3E}">
        <p14:creationId xmlns:p14="http://schemas.microsoft.com/office/powerpoint/2010/main" val="2241935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normAutofit/>
          </a:bodyPr>
          <a:lstStyle/>
          <a:p>
            <a:r>
              <a:rPr kumimoji="1" lang="en-US" altLang="ja-JP" sz="2800" dirty="0"/>
              <a:t>Ways to control one’s anger.</a:t>
            </a:r>
          </a:p>
          <a:p>
            <a:r>
              <a:rPr kumimoji="1" lang="en-US" altLang="ja-JP" sz="2800" dirty="0"/>
              <a:t>Ask your family to share instances where you had hurt their feelings by being angry.</a:t>
            </a:r>
          </a:p>
          <a:p>
            <a:r>
              <a:rPr kumimoji="1" lang="en-US" altLang="ja-JP" sz="2800" dirty="0"/>
              <a:t>Make a family pledge to avoid anger and be the first to apologize.</a:t>
            </a:r>
          </a:p>
          <a:p>
            <a:r>
              <a:rPr kumimoji="1" lang="en-US" altLang="ja-JP" sz="2800" dirty="0"/>
              <a:t>Think of ways to appreciate the family members who bring a positive change.</a:t>
            </a:r>
          </a:p>
          <a:p>
            <a:endParaRPr kumimoji="1" lang="ja-JP" altLang="en-US" sz="2800" dirty="0"/>
          </a:p>
        </p:txBody>
      </p:sp>
      <p:sp>
        <p:nvSpPr>
          <p:cNvPr id="5" name="TextBox 6"/>
          <p:cNvSpPr txBox="1"/>
          <p:nvPr/>
        </p:nvSpPr>
        <p:spPr>
          <a:xfrm>
            <a:off x="3584433" y="406009"/>
            <a:ext cx="5233599"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a:solidFill>
                  <a:schemeClr val="bg1"/>
                </a:solidFill>
              </a:rPr>
              <a:t>What to discuss with your family?</a:t>
            </a:r>
          </a:p>
        </p:txBody>
      </p:sp>
      <p:sp>
        <p:nvSpPr>
          <p:cNvPr id="7" name="TextBox 6"/>
          <p:cNvSpPr txBox="1">
            <a:spLocks noChangeArrowheads="1"/>
          </p:cNvSpPr>
          <p:nvPr/>
        </p:nvSpPr>
        <p:spPr bwMode="auto">
          <a:xfrm>
            <a:off x="621475" y="5158925"/>
            <a:ext cx="7727950" cy="1015663"/>
          </a:xfrm>
          <a:prstGeom prst="rect">
            <a:avLst/>
          </a:prstGeom>
          <a:noFill/>
          <a:ln w="9525">
            <a:noFill/>
            <a:miter lim="800000"/>
            <a:headEnd/>
            <a:tailEnd/>
          </a:ln>
        </p:spPr>
        <p:txBody>
          <a:bodyPr>
            <a:spAutoFit/>
          </a:bodyPr>
          <a:lstStyle/>
          <a:p>
            <a:r>
              <a:rPr lang="en-US" sz="2000" b="1" dirty="0">
                <a:solidFill>
                  <a:srgbClr val="FF0000"/>
                </a:solidFill>
                <a:latin typeface="Calibri" pitchFamily="34" charset="0"/>
              </a:rPr>
              <a:t>Tips to engage youth in conversation: </a:t>
            </a:r>
            <a:r>
              <a:rPr lang="en-US" sz="2000" b="1" dirty="0">
                <a:latin typeface="Calibri" pitchFamily="34" charset="0"/>
              </a:rPr>
              <a:t>(1) Give them more talking time, and (2) use examples from Huzoor’s </a:t>
            </a:r>
            <a:r>
              <a:rPr lang="en-US" sz="1600" b="1" dirty="0">
                <a:latin typeface="Calibri" pitchFamily="34" charset="0"/>
              </a:rPr>
              <a:t>(may Allah be his helper) </a:t>
            </a:r>
            <a:r>
              <a:rPr lang="en-US" sz="2000" b="1" dirty="0">
                <a:latin typeface="Calibri" pitchFamily="34" charset="0"/>
              </a:rPr>
              <a:t>sermon to make a point.</a:t>
            </a:r>
          </a:p>
        </p:txBody>
      </p:sp>
    </p:spTree>
    <p:extLst>
      <p:ext uri="{BB962C8B-B14F-4D97-AF65-F5344CB8AC3E}">
        <p14:creationId xmlns:p14="http://schemas.microsoft.com/office/powerpoint/2010/main" val="3496692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78460" y="374379"/>
            <a:ext cx="1931747" cy="646331"/>
          </a:xfrm>
          <a:prstGeom prst="rect">
            <a:avLst/>
          </a:prstGeom>
          <a:noFill/>
        </p:spPr>
        <p:txBody>
          <a:bodyPr wrap="none" rtlCol="0">
            <a:spAutoFit/>
          </a:bodyPr>
          <a:lstStyle/>
          <a:p>
            <a:r>
              <a:rPr lang="en-US" sz="3600" b="1" dirty="0">
                <a:solidFill>
                  <a:schemeClr val="bg1"/>
                </a:solidFill>
              </a:rPr>
              <a:t>To-do list</a:t>
            </a:r>
          </a:p>
        </p:txBody>
      </p:sp>
      <p:sp>
        <p:nvSpPr>
          <p:cNvPr id="2" name="Content Placeholder 1"/>
          <p:cNvSpPr>
            <a:spLocks noGrp="1"/>
          </p:cNvSpPr>
          <p:nvPr>
            <p:ph idx="1"/>
          </p:nvPr>
        </p:nvSpPr>
        <p:spPr/>
        <p:txBody>
          <a:bodyPr/>
          <a:lstStyle/>
          <a:p>
            <a:r>
              <a:rPr kumimoji="1" lang="en-US" altLang="ja-JP" dirty="0"/>
              <a:t>Apologize to your wife for the times you have been angry with her.</a:t>
            </a:r>
          </a:p>
          <a:p>
            <a:r>
              <a:rPr kumimoji="1" lang="en-US" altLang="ja-JP" dirty="0"/>
              <a:t>Concentrate on the meaning of “Love for all and hatred for none” and make it a part of your life.</a:t>
            </a:r>
          </a:p>
          <a:p>
            <a:r>
              <a:rPr kumimoji="1" lang="en-US" altLang="ja-JP" dirty="0"/>
              <a:t>Think of someone who you may not be “getting along with” and try to improve the relationship.</a:t>
            </a:r>
          </a:p>
        </p:txBody>
      </p:sp>
    </p:spTree>
    <p:extLst>
      <p:ext uri="{BB962C8B-B14F-4D97-AF65-F5344CB8AC3E}">
        <p14:creationId xmlns:p14="http://schemas.microsoft.com/office/powerpoint/2010/main" val="339678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767230" y="394843"/>
            <a:ext cx="2608930" cy="606642"/>
          </a:xfrm>
        </p:spPr>
        <p:txBody>
          <a:bodyPr>
            <a:noAutofit/>
          </a:bodyPr>
          <a:lstStyle/>
          <a:p>
            <a:r>
              <a:rPr lang="en-US" sz="3200" b="1" dirty="0">
                <a:solidFill>
                  <a:schemeClr val="bg1"/>
                </a:solidFill>
                <a:latin typeface="+mn-lt"/>
              </a:rPr>
              <a:t>AGENDA</a:t>
            </a:r>
          </a:p>
        </p:txBody>
      </p:sp>
      <p:sp>
        <p:nvSpPr>
          <p:cNvPr id="5" name="Content Placeholder 2"/>
          <p:cNvSpPr txBox="1">
            <a:spLocks/>
          </p:cNvSpPr>
          <p:nvPr/>
        </p:nvSpPr>
        <p:spPr>
          <a:xfrm>
            <a:off x="527193" y="1623046"/>
            <a:ext cx="8480074" cy="4351338"/>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r>
              <a:rPr lang="en-US" dirty="0"/>
              <a:t>Recitation of the Holy Qur’an (Verses 2:84, 3:135)		</a:t>
            </a:r>
          </a:p>
          <a:p>
            <a:r>
              <a:rPr lang="en-US" dirty="0"/>
              <a:t>Pledge</a:t>
            </a:r>
          </a:p>
          <a:p>
            <a:r>
              <a:rPr lang="en-US" altLang="ja-JP" dirty="0"/>
              <a:t>Did you know?</a:t>
            </a:r>
            <a:endParaRPr lang="en-US" dirty="0"/>
          </a:p>
          <a:p>
            <a:r>
              <a:rPr lang="en-US" dirty="0"/>
              <a:t>Sermon of the month: Worship, Anger-Management and Forgiveness (October 10, 2014)</a:t>
            </a:r>
          </a:p>
          <a:p>
            <a:r>
              <a:rPr lang="en-US" dirty="0"/>
              <a:t>Health Tip</a:t>
            </a:r>
          </a:p>
          <a:p>
            <a:r>
              <a:rPr lang="en-US" dirty="0"/>
              <a:t>Reminders/announcements			</a:t>
            </a:r>
          </a:p>
          <a:p>
            <a:r>
              <a:rPr lang="en-US" dirty="0" err="1"/>
              <a:t>Du’a</a:t>
            </a:r>
            <a:endParaRPr lang="en-US" dirty="0"/>
          </a:p>
          <a:p>
            <a:pPr marL="0" indent="0">
              <a:buFont typeface="Arial"/>
              <a:buNone/>
            </a:pPr>
            <a:r>
              <a:rPr lang="en-US" dirty="0"/>
              <a:t>								</a:t>
            </a:r>
          </a:p>
        </p:txBody>
      </p:sp>
    </p:spTree>
    <p:extLst>
      <p:ext uri="{BB962C8B-B14F-4D97-AF65-F5344CB8AC3E}">
        <p14:creationId xmlns:p14="http://schemas.microsoft.com/office/powerpoint/2010/main" val="685888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869222" cy="584776"/>
          </a:xfrm>
          <a:prstGeom prst="rect">
            <a:avLst/>
          </a:prstGeom>
          <a:noFill/>
        </p:spPr>
        <p:txBody>
          <a:bodyPr wrap="none" rtlCol="0">
            <a:spAutoFit/>
          </a:bodyPr>
          <a:lstStyle/>
          <a:p>
            <a:r>
              <a:rPr lang="en-US" sz="3200" b="1" dirty="0">
                <a:solidFill>
                  <a:schemeClr val="bg1"/>
                </a:solidFill>
              </a:rPr>
              <a:t>Health tip</a:t>
            </a:r>
          </a:p>
        </p:txBody>
      </p:sp>
      <p:sp>
        <p:nvSpPr>
          <p:cNvPr id="2" name="TextBox 1"/>
          <p:cNvSpPr txBox="1"/>
          <p:nvPr/>
        </p:nvSpPr>
        <p:spPr>
          <a:xfrm>
            <a:off x="3318226" y="984305"/>
            <a:ext cx="3181530" cy="707886"/>
          </a:xfrm>
          <a:prstGeom prst="rect">
            <a:avLst/>
          </a:prstGeom>
          <a:noFill/>
        </p:spPr>
        <p:txBody>
          <a:bodyPr wrap="none" rtlCol="0">
            <a:spAutoFit/>
          </a:bodyPr>
          <a:lstStyle/>
          <a:p>
            <a:pPr algn="ctr"/>
            <a:r>
              <a:rPr kumimoji="1" lang="en-US" altLang="ja-JP" sz="2000" b="1" dirty="0"/>
              <a:t>Cold and Flu</a:t>
            </a:r>
          </a:p>
          <a:p>
            <a:pPr algn="ctr"/>
            <a:r>
              <a:rPr kumimoji="1" lang="en-US" altLang="ja-JP" sz="2000" b="1" dirty="0"/>
              <a:t>(Diseases caused by viruses)</a:t>
            </a:r>
            <a:endParaRPr kumimoji="1" lang="ja-JP" altLang="en-US" sz="2000" b="1" dirty="0"/>
          </a:p>
        </p:txBody>
      </p:sp>
      <p:sp>
        <p:nvSpPr>
          <p:cNvPr id="7" name="TextBox 6"/>
          <p:cNvSpPr txBox="1"/>
          <p:nvPr/>
        </p:nvSpPr>
        <p:spPr>
          <a:xfrm>
            <a:off x="6273402" y="5831476"/>
            <a:ext cx="2870598" cy="338554"/>
          </a:xfrm>
          <a:prstGeom prst="rect">
            <a:avLst/>
          </a:prstGeom>
          <a:noFill/>
        </p:spPr>
        <p:txBody>
          <a:bodyPr wrap="none" rtlCol="0">
            <a:spAutoFit/>
          </a:bodyPr>
          <a:lstStyle/>
          <a:p>
            <a:r>
              <a:rPr kumimoji="1" lang="en-US" altLang="ja-JP" sz="1600" dirty="0"/>
              <a:t>CDC: Centers for disease control</a:t>
            </a:r>
            <a:endParaRPr kumimoji="1" lang="ja-JP" altLang="en-US" sz="1600" dirty="0"/>
          </a:p>
        </p:txBody>
      </p:sp>
      <p:pic>
        <p:nvPicPr>
          <p:cNvPr id="11" name="Picture 10" descr="flexslider-take-acti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9" y="1876346"/>
            <a:ext cx="9144000" cy="3740191"/>
          </a:xfrm>
          <a:prstGeom prst="rect">
            <a:avLst/>
          </a:prstGeom>
        </p:spPr>
      </p:pic>
    </p:spTree>
    <p:extLst>
      <p:ext uri="{BB962C8B-B14F-4D97-AF65-F5344CB8AC3E}">
        <p14:creationId xmlns:p14="http://schemas.microsoft.com/office/powerpoint/2010/main" val="1166245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869222" cy="584776"/>
          </a:xfrm>
          <a:prstGeom prst="rect">
            <a:avLst/>
          </a:prstGeom>
          <a:noFill/>
        </p:spPr>
        <p:txBody>
          <a:bodyPr wrap="none" rtlCol="0">
            <a:spAutoFit/>
          </a:bodyPr>
          <a:lstStyle/>
          <a:p>
            <a:r>
              <a:rPr lang="en-US" sz="3200" b="1" dirty="0">
                <a:solidFill>
                  <a:schemeClr val="bg1"/>
                </a:solidFill>
              </a:rPr>
              <a:t>Health tip</a:t>
            </a:r>
          </a:p>
        </p:txBody>
      </p:sp>
      <p:sp>
        <p:nvSpPr>
          <p:cNvPr id="2" name="TextBox 1"/>
          <p:cNvSpPr txBox="1"/>
          <p:nvPr/>
        </p:nvSpPr>
        <p:spPr>
          <a:xfrm>
            <a:off x="3318226" y="984305"/>
            <a:ext cx="3181530" cy="707886"/>
          </a:xfrm>
          <a:prstGeom prst="rect">
            <a:avLst/>
          </a:prstGeom>
          <a:noFill/>
        </p:spPr>
        <p:txBody>
          <a:bodyPr wrap="none" rtlCol="0">
            <a:spAutoFit/>
          </a:bodyPr>
          <a:lstStyle/>
          <a:p>
            <a:pPr algn="ctr"/>
            <a:r>
              <a:rPr kumimoji="1" lang="en-US" altLang="ja-JP" sz="2000" b="1" dirty="0"/>
              <a:t>Cold and Flu</a:t>
            </a:r>
          </a:p>
          <a:p>
            <a:pPr algn="ctr"/>
            <a:r>
              <a:rPr kumimoji="1" lang="en-US" altLang="ja-JP" sz="2000" b="1" dirty="0"/>
              <a:t>(Diseases caused by viruses)</a:t>
            </a:r>
            <a:endParaRPr kumimoji="1" lang="ja-JP" altLang="en-US" sz="2000" b="1" dirty="0"/>
          </a:p>
        </p:txBody>
      </p:sp>
      <p:sp>
        <p:nvSpPr>
          <p:cNvPr id="9" name="Rectangle 8"/>
          <p:cNvSpPr/>
          <p:nvPr/>
        </p:nvSpPr>
        <p:spPr>
          <a:xfrm>
            <a:off x="0" y="1588115"/>
            <a:ext cx="9144000" cy="2862323"/>
          </a:xfrm>
          <a:prstGeom prst="rect">
            <a:avLst/>
          </a:prstGeom>
        </p:spPr>
        <p:txBody>
          <a:bodyPr wrap="square">
            <a:spAutoFit/>
          </a:bodyPr>
          <a:lstStyle/>
          <a:p>
            <a:r>
              <a:rPr lang="en-US" altLang="ja-JP" dirty="0"/>
              <a:t>	Most people get colds in the winter and spring, but it is possible to get a cold any time of the year.</a:t>
            </a:r>
          </a:p>
          <a:p>
            <a:r>
              <a:rPr lang="en-US" altLang="ja-JP" dirty="0"/>
              <a:t> 	Symptoms usually include sore throat, runny nose, coughing, sneezing, watery eyes, headaches and body aches.</a:t>
            </a:r>
          </a:p>
          <a:p>
            <a:r>
              <a:rPr lang="en-US" altLang="ja-JP" dirty="0"/>
              <a:t>	Most people recover within about 7-10 days. However, people with weakened immune systems, asthma, or conditions that affect the lungs and breathing passages may develop serious illness, such as pneumonia.</a:t>
            </a:r>
          </a:p>
          <a:p>
            <a:r>
              <a:rPr lang="en-US" altLang="ja-JP" dirty="0"/>
              <a:t>	Common colds are the main reason that children miss school and adults miss work. Each year in the United States, millions of people get the common cold. Adults have an average of 2-3 colds per year, and children have even more.</a:t>
            </a:r>
            <a:endParaRPr lang="ja-JP" altLang="en-US" dirty="0"/>
          </a:p>
        </p:txBody>
      </p:sp>
      <p:sp>
        <p:nvSpPr>
          <p:cNvPr id="10" name="Rectangle 9"/>
          <p:cNvSpPr/>
          <p:nvPr/>
        </p:nvSpPr>
        <p:spPr>
          <a:xfrm>
            <a:off x="128877" y="4354765"/>
            <a:ext cx="9015123" cy="1754327"/>
          </a:xfrm>
          <a:prstGeom prst="rect">
            <a:avLst/>
          </a:prstGeom>
        </p:spPr>
        <p:txBody>
          <a:bodyPr wrap="square">
            <a:spAutoFit/>
          </a:bodyPr>
          <a:lstStyle/>
          <a:p>
            <a:r>
              <a:rPr lang="en-US" altLang="ja-JP" dirty="0"/>
              <a:t>	Wash your hands often with soap and water. Wash them for 20 seconds, If soap and water are not available, use an alcohol-based hand sanitizer. Avoid touching your eyes, nose, and mouth with unwashed hands. Viruses that cause colds can enter your body this way and make you sick.</a:t>
            </a:r>
          </a:p>
          <a:p>
            <a:r>
              <a:rPr lang="en-US" altLang="ja-JP" dirty="0"/>
              <a:t>	Stay away from people who are sick.</a:t>
            </a:r>
          </a:p>
          <a:p>
            <a:r>
              <a:rPr lang="en-US" altLang="ja-JP" dirty="0"/>
              <a:t>Note that common antibiotics do not treat common cold.</a:t>
            </a:r>
            <a:endParaRPr lang="ja-JP" altLang="en-US" dirty="0"/>
          </a:p>
        </p:txBody>
      </p:sp>
      <p:sp>
        <p:nvSpPr>
          <p:cNvPr id="7" name="TextBox 6"/>
          <p:cNvSpPr txBox="1"/>
          <p:nvPr/>
        </p:nvSpPr>
        <p:spPr>
          <a:xfrm>
            <a:off x="6273402" y="5831476"/>
            <a:ext cx="2870598" cy="338554"/>
          </a:xfrm>
          <a:prstGeom prst="rect">
            <a:avLst/>
          </a:prstGeom>
          <a:noFill/>
        </p:spPr>
        <p:txBody>
          <a:bodyPr wrap="none" rtlCol="0">
            <a:spAutoFit/>
          </a:bodyPr>
          <a:lstStyle/>
          <a:p>
            <a:r>
              <a:rPr kumimoji="1" lang="en-US" altLang="ja-JP" sz="1600" dirty="0"/>
              <a:t>CDC: Centers for disease control</a:t>
            </a:r>
            <a:endParaRPr kumimoji="1" lang="ja-JP" altLang="en-US" sz="1600" dirty="0"/>
          </a:p>
        </p:txBody>
      </p:sp>
    </p:spTree>
    <p:extLst>
      <p:ext uri="{BB962C8B-B14F-4D97-AF65-F5344CB8AC3E}">
        <p14:creationId xmlns:p14="http://schemas.microsoft.com/office/powerpoint/2010/main" val="3253401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869222" cy="584776"/>
          </a:xfrm>
          <a:prstGeom prst="rect">
            <a:avLst/>
          </a:prstGeom>
          <a:noFill/>
        </p:spPr>
        <p:txBody>
          <a:bodyPr wrap="none" rtlCol="0">
            <a:spAutoFit/>
          </a:bodyPr>
          <a:lstStyle/>
          <a:p>
            <a:r>
              <a:rPr lang="en-US" sz="3200" b="1" dirty="0">
                <a:solidFill>
                  <a:schemeClr val="bg1"/>
                </a:solidFill>
              </a:rPr>
              <a:t>Health tip</a:t>
            </a:r>
          </a:p>
        </p:txBody>
      </p:sp>
      <p:sp>
        <p:nvSpPr>
          <p:cNvPr id="6" name="Rectangle 5"/>
          <p:cNvSpPr/>
          <p:nvPr/>
        </p:nvSpPr>
        <p:spPr>
          <a:xfrm>
            <a:off x="0" y="1607670"/>
            <a:ext cx="9144000" cy="923330"/>
          </a:xfrm>
          <a:prstGeom prst="rect">
            <a:avLst/>
          </a:prstGeom>
        </p:spPr>
        <p:txBody>
          <a:bodyPr wrap="square">
            <a:spAutoFit/>
          </a:bodyPr>
          <a:lstStyle/>
          <a:p>
            <a:r>
              <a:rPr lang="en-US" altLang="ja-JP" dirty="0"/>
              <a:t>	</a:t>
            </a:r>
            <a:r>
              <a:rPr lang="en-US" altLang="ja-JP" b="1" dirty="0"/>
              <a:t>Flu</a:t>
            </a:r>
            <a:r>
              <a:rPr lang="en-US" altLang="ja-JP" dirty="0"/>
              <a:t> is a contagious respiratory illness caused by influenza viruses that infect the nose, throat, and sometimes the lungs. It can cause mild to severe illness, and at times can lead to death. The best way to prevent flu is by getting a flu </a:t>
            </a:r>
            <a:r>
              <a:rPr lang="en-US" altLang="ja-JP" u="sng" dirty="0">
                <a:hlinkClick r:id="rId2"/>
              </a:rPr>
              <a:t>vaccine each year</a:t>
            </a:r>
            <a:r>
              <a:rPr lang="en-US" altLang="ja-JP" u="sng" dirty="0"/>
              <a:t>.</a:t>
            </a:r>
            <a:endParaRPr lang="ja-JP" altLang="en-US" dirty="0"/>
          </a:p>
        </p:txBody>
      </p:sp>
      <p:sp>
        <p:nvSpPr>
          <p:cNvPr id="7" name="Rectangle 6"/>
          <p:cNvSpPr/>
          <p:nvPr/>
        </p:nvSpPr>
        <p:spPr>
          <a:xfrm>
            <a:off x="0" y="2496186"/>
            <a:ext cx="9144000" cy="923330"/>
          </a:xfrm>
          <a:prstGeom prst="rect">
            <a:avLst/>
          </a:prstGeom>
        </p:spPr>
        <p:txBody>
          <a:bodyPr wrap="square">
            <a:spAutoFit/>
          </a:bodyPr>
          <a:lstStyle/>
          <a:p>
            <a:r>
              <a:rPr lang="en-US" altLang="ja-JP" dirty="0"/>
              <a:t>	Symptoms include fever, cough, sore throat, runny or stuffy nose, body aches, headache, chills, fatigue, sometimes diarrhea and vomiting. It’s important to note that not everyone with flu will have a fever.</a:t>
            </a:r>
            <a:endParaRPr lang="ja-JP" altLang="en-US" dirty="0"/>
          </a:p>
        </p:txBody>
      </p:sp>
      <p:sp>
        <p:nvSpPr>
          <p:cNvPr id="11" name="Rectangle 10"/>
          <p:cNvSpPr/>
          <p:nvPr/>
        </p:nvSpPr>
        <p:spPr>
          <a:xfrm>
            <a:off x="0" y="3299160"/>
            <a:ext cx="9144000" cy="1200329"/>
          </a:xfrm>
          <a:prstGeom prst="rect">
            <a:avLst/>
          </a:prstGeom>
        </p:spPr>
        <p:txBody>
          <a:bodyPr wrap="square">
            <a:spAutoFit/>
          </a:bodyPr>
          <a:lstStyle/>
          <a:p>
            <a:r>
              <a:rPr lang="en-US" altLang="ja-JP" dirty="0"/>
              <a:t>	Most experts believe that flu viruses spread mainly by tiny droplets made when people with flu cough, sneeze or talk. These droplets can land in the mouths or noses of people who are nearby. Less often, a person might get flu by touching a surface or object that has flu virus on it and then touching their own mouth, nose or possibly their eyes.</a:t>
            </a:r>
            <a:endParaRPr lang="ja-JP" altLang="en-US" dirty="0"/>
          </a:p>
        </p:txBody>
      </p:sp>
      <p:sp>
        <p:nvSpPr>
          <p:cNvPr id="12" name="Rectangle 11"/>
          <p:cNvSpPr/>
          <p:nvPr/>
        </p:nvSpPr>
        <p:spPr>
          <a:xfrm>
            <a:off x="0" y="4429138"/>
            <a:ext cx="9144000" cy="1477328"/>
          </a:xfrm>
          <a:prstGeom prst="rect">
            <a:avLst/>
          </a:prstGeom>
        </p:spPr>
        <p:txBody>
          <a:bodyPr wrap="square">
            <a:spAutoFit/>
          </a:bodyPr>
          <a:lstStyle/>
          <a:p>
            <a:r>
              <a:rPr lang="en-US" altLang="ja-JP" dirty="0"/>
              <a:t>	You may be able to pass on flu to someone else before you know you are sick, as well as while you are sick.</a:t>
            </a:r>
          </a:p>
          <a:p>
            <a:r>
              <a:rPr lang="en-US" altLang="ja-JP" dirty="0"/>
              <a:t>	People with flu are most contagious in the first 3-4 days after their illness begins.</a:t>
            </a:r>
          </a:p>
          <a:p>
            <a:r>
              <a:rPr lang="en-US" altLang="ja-JP" dirty="0"/>
              <a:t>Some otherwise healthy adults may be able to infect others beginning 1 day before symptoms develop and up to 5 to 7 days after becoming sick.</a:t>
            </a:r>
          </a:p>
        </p:txBody>
      </p:sp>
      <p:sp>
        <p:nvSpPr>
          <p:cNvPr id="13" name="TextBox 12"/>
          <p:cNvSpPr txBox="1"/>
          <p:nvPr/>
        </p:nvSpPr>
        <p:spPr>
          <a:xfrm>
            <a:off x="5798565" y="5802621"/>
            <a:ext cx="2870598" cy="338554"/>
          </a:xfrm>
          <a:prstGeom prst="rect">
            <a:avLst/>
          </a:prstGeom>
          <a:noFill/>
        </p:spPr>
        <p:txBody>
          <a:bodyPr wrap="none" rtlCol="0">
            <a:spAutoFit/>
          </a:bodyPr>
          <a:lstStyle/>
          <a:p>
            <a:r>
              <a:rPr kumimoji="1" lang="en-US" altLang="ja-JP" sz="1600" dirty="0"/>
              <a:t>CDC: Centers for disease control</a:t>
            </a:r>
            <a:endParaRPr kumimoji="1" lang="ja-JP" altLang="en-US" sz="1600" dirty="0"/>
          </a:p>
        </p:txBody>
      </p:sp>
      <p:sp>
        <p:nvSpPr>
          <p:cNvPr id="14" name="TextBox 13"/>
          <p:cNvSpPr txBox="1"/>
          <p:nvPr/>
        </p:nvSpPr>
        <p:spPr>
          <a:xfrm>
            <a:off x="3267932" y="984305"/>
            <a:ext cx="3181530" cy="707886"/>
          </a:xfrm>
          <a:prstGeom prst="rect">
            <a:avLst/>
          </a:prstGeom>
          <a:noFill/>
        </p:spPr>
        <p:txBody>
          <a:bodyPr wrap="none" rtlCol="0">
            <a:spAutoFit/>
          </a:bodyPr>
          <a:lstStyle/>
          <a:p>
            <a:pPr algn="ctr"/>
            <a:r>
              <a:rPr kumimoji="1" lang="en-US" altLang="ja-JP" sz="2000" b="1" dirty="0"/>
              <a:t>Cold and Flu</a:t>
            </a:r>
          </a:p>
          <a:p>
            <a:pPr algn="ctr"/>
            <a:r>
              <a:rPr kumimoji="1" lang="en-US" altLang="ja-JP" sz="2000" b="1" dirty="0"/>
              <a:t>(Diseases caused by viruses)</a:t>
            </a:r>
            <a:endParaRPr kumimoji="1" lang="ja-JP" altLang="en-US" sz="2000" b="1" dirty="0"/>
          </a:p>
        </p:txBody>
      </p:sp>
    </p:spTree>
    <p:extLst>
      <p:ext uri="{BB962C8B-B14F-4D97-AF65-F5344CB8AC3E}">
        <p14:creationId xmlns:p14="http://schemas.microsoft.com/office/powerpoint/2010/main" val="3406373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70013"/>
            <a:ext cx="7886700" cy="4351337"/>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en-US" sz="3600" b="1" dirty="0"/>
              <a:t>Reminders/Announcements</a:t>
            </a:r>
            <a:endParaRPr lang="en-US" sz="3600" dirty="0"/>
          </a:p>
          <a:p>
            <a:pPr marL="0" indent="0" algn="ctr" eaLnBrk="1" fontAlgn="auto" hangingPunct="1">
              <a:spcAft>
                <a:spcPts val="0"/>
              </a:spcAft>
              <a:buFont typeface="Arial" panose="020B0604020202020204" pitchFamily="34" charset="0"/>
              <a:buNone/>
              <a:defRPr/>
            </a:pPr>
            <a:r>
              <a:rPr lang="en-US" sz="3600" b="1" dirty="0" err="1"/>
              <a:t>Du’a</a:t>
            </a:r>
            <a:endParaRPr lang="en-US" sz="3600" b="1" dirty="0"/>
          </a:p>
          <a:p>
            <a:pPr marL="0" indent="0" algn="ctr" eaLnBrk="1" fontAlgn="auto" hangingPunct="1">
              <a:spcAft>
                <a:spcPts val="0"/>
              </a:spcAft>
              <a:buFont typeface="Arial" panose="020B0604020202020204" pitchFamily="34" charset="0"/>
              <a:buNone/>
              <a:defRPr/>
            </a:pPr>
            <a:endParaRPr lang="en-US" sz="3600" b="1" dirty="0"/>
          </a:p>
          <a:p>
            <a:pPr marL="0" indent="0" algn="ctr" eaLnBrk="1" fontAlgn="auto" hangingPunct="1">
              <a:spcAft>
                <a:spcPts val="0"/>
              </a:spcAft>
              <a:buFont typeface="Arial" panose="020B0604020202020204" pitchFamily="34" charset="0"/>
              <a:buNone/>
              <a:defRPr/>
            </a:pPr>
            <a:r>
              <a:rPr lang="en-US" sz="3600" b="1" dirty="0" err="1"/>
              <a:t>Jazakumullah</a:t>
            </a:r>
            <a:r>
              <a:rPr lang="en-US" sz="3600" b="1" dirty="0"/>
              <a:t> for Participating!</a:t>
            </a:r>
          </a:p>
          <a:p>
            <a:pPr marL="0" indent="0" algn="ctr" eaLnBrk="1" fontAlgn="auto" hangingPunct="1">
              <a:spcAft>
                <a:spcPts val="0"/>
              </a:spcAft>
              <a:buFont typeface="Arial" panose="020B0604020202020204" pitchFamily="34" charset="0"/>
              <a:buNone/>
              <a:defRPr/>
            </a:pPr>
            <a:endParaRPr lang="en-US" sz="3600" b="1" dirty="0"/>
          </a:p>
          <a:p>
            <a:pPr marL="0" indent="0" algn="ctr" eaLnBrk="1" fontAlgn="auto" hangingPunct="1">
              <a:spcAft>
                <a:spcPts val="0"/>
              </a:spcAft>
              <a:buFont typeface="Arial" panose="020B0604020202020204" pitchFamily="34" charset="0"/>
              <a:buNone/>
              <a:defRPr/>
            </a:pPr>
            <a:r>
              <a:rPr lang="en-US" sz="3600" b="1" dirty="0">
                <a:solidFill>
                  <a:srgbClr val="FF0000"/>
                </a:solidFill>
              </a:rPr>
              <a:t>If you enjoyed it, please convey to those brothers who are not here today!</a:t>
            </a:r>
          </a:p>
        </p:txBody>
      </p:sp>
      <p:sp>
        <p:nvSpPr>
          <p:cNvPr id="2" name="TextBox 1"/>
          <p:cNvSpPr txBox="1"/>
          <p:nvPr/>
        </p:nvSpPr>
        <p:spPr>
          <a:xfrm>
            <a:off x="4730751" y="397418"/>
            <a:ext cx="2624036" cy="584776"/>
          </a:xfrm>
          <a:prstGeom prst="rect">
            <a:avLst/>
          </a:prstGeom>
          <a:noFill/>
        </p:spPr>
        <p:txBody>
          <a:bodyPr wrap="none" rtlCol="0">
            <a:spAutoFit/>
          </a:bodyPr>
          <a:lstStyle/>
          <a:p>
            <a:r>
              <a:rPr lang="en-US" altLang="ja-JP" sz="3200" b="1" dirty="0">
                <a:solidFill>
                  <a:schemeClr val="bg1"/>
                </a:solidFill>
              </a:rPr>
              <a:t>That’s all folks</a:t>
            </a:r>
            <a:endParaRPr kumimoji="1" lang="ja-JP" altLang="en-US" sz="3200" b="1" dirty="0">
              <a:solidFill>
                <a:schemeClr val="bg1"/>
              </a:solidFill>
            </a:endParaRPr>
          </a:p>
        </p:txBody>
      </p:sp>
    </p:spTree>
    <p:extLst>
      <p:ext uri="{BB962C8B-B14F-4D97-AF65-F5344CB8AC3E}">
        <p14:creationId xmlns:p14="http://schemas.microsoft.com/office/powerpoint/2010/main" val="401454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2526" y="470858"/>
            <a:ext cx="5152172" cy="584776"/>
          </a:xfrm>
          <a:prstGeom prst="rect">
            <a:avLst/>
          </a:prstGeom>
          <a:noFill/>
        </p:spPr>
        <p:txBody>
          <a:bodyPr wrap="none" rtlCol="0">
            <a:spAutoFit/>
          </a:bodyPr>
          <a:lstStyle/>
          <a:p>
            <a:r>
              <a:rPr kumimoji="1" lang="en-US" altLang="ja-JP" sz="3200" b="1" dirty="0">
                <a:solidFill>
                  <a:srgbClr val="FFFFFF"/>
                </a:solidFill>
              </a:rPr>
              <a:t>Recitation of the Holy Qur’an</a:t>
            </a:r>
            <a:endParaRPr kumimoji="1" lang="ja-JP" altLang="en-US" sz="3200" b="1" dirty="0">
              <a:solidFill>
                <a:srgbClr val="FFFFFF"/>
              </a:solidFill>
            </a:endParaRPr>
          </a:p>
        </p:txBody>
      </p:sp>
      <p:sp>
        <p:nvSpPr>
          <p:cNvPr id="5" name="Title 3"/>
          <p:cNvSpPr txBox="1">
            <a:spLocks/>
          </p:cNvSpPr>
          <p:nvPr/>
        </p:nvSpPr>
        <p:spPr>
          <a:xfrm>
            <a:off x="121376" y="1257300"/>
            <a:ext cx="4542745" cy="275463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sz="2200" b="1" dirty="0"/>
              <a:t>[2:84] </a:t>
            </a:r>
            <a:r>
              <a:rPr lang="en-US" sz="2200" dirty="0">
                <a:latin typeface="+mn-lt"/>
              </a:rPr>
              <a:t>And remember the time when We took a covenant from the children of Israel: ‘You shall worship nothing but Allah and show kindness to parents and to kindred and orphans and the poor, and speak to men kindly and observe Prayer, and pay the Zakat;’ then you turned away in aversion, except a few of you.</a:t>
            </a:r>
            <a:endParaRPr lang="ja-JP" altLang="en-US" sz="2200" b="1" dirty="0">
              <a:latin typeface="+mn-lt"/>
            </a:endParaRPr>
          </a:p>
        </p:txBody>
      </p:sp>
      <p:sp>
        <p:nvSpPr>
          <p:cNvPr id="9" name="Title 3"/>
          <p:cNvSpPr txBox="1">
            <a:spLocks/>
          </p:cNvSpPr>
          <p:nvPr/>
        </p:nvSpPr>
        <p:spPr>
          <a:xfrm>
            <a:off x="125186" y="4274926"/>
            <a:ext cx="4732564" cy="145604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sz="2200" b="1" dirty="0"/>
              <a:t>[3:135] </a:t>
            </a:r>
            <a:r>
              <a:rPr lang="en-US" sz="2200" dirty="0">
                <a:latin typeface="+mn-lt"/>
              </a:rPr>
              <a:t>Those who spend in prosperity and adversity, and those who suppress anger and pardon men; and Allah loves those who do good</a:t>
            </a:r>
            <a:endParaRPr lang="ja-JP" altLang="en-US" sz="2200" b="1" dirty="0">
              <a:latin typeface="+mn-lt"/>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017769" y="1183226"/>
            <a:ext cx="3832576" cy="319381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7769" y="4498982"/>
            <a:ext cx="3835368" cy="163394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475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4778507" y="414154"/>
            <a:ext cx="2405626" cy="584776"/>
          </a:xfrm>
          <a:prstGeom prst="rect">
            <a:avLst/>
          </a:prstGeom>
          <a:noFill/>
          <a:ln w="9525">
            <a:noFill/>
            <a:miter lim="800000"/>
            <a:headEnd/>
            <a:tailEnd/>
          </a:ln>
        </p:spPr>
        <p:txBody>
          <a:bodyPr wrap="none">
            <a:spAutoFit/>
          </a:bodyPr>
          <a:lstStyle/>
          <a:p>
            <a:r>
              <a:rPr lang="en-US" sz="3200" b="1" dirty="0" err="1">
                <a:solidFill>
                  <a:schemeClr val="bg1"/>
                </a:solidFill>
                <a:latin typeface="Calibri" pitchFamily="34" charset="0"/>
              </a:rPr>
              <a:t>Ansar</a:t>
            </a:r>
            <a:r>
              <a:rPr lang="en-US" sz="3200" b="1" dirty="0">
                <a:solidFill>
                  <a:schemeClr val="bg1"/>
                </a:solidFill>
                <a:latin typeface="Calibri" pitchFamily="34" charset="0"/>
              </a:rPr>
              <a:t> Pledge</a:t>
            </a:r>
          </a:p>
        </p:txBody>
      </p:sp>
      <p:pic>
        <p:nvPicPr>
          <p:cNvPr id="7" name="Picture 6"/>
          <p:cNvPicPr/>
          <p:nvPr/>
        </p:nvPicPr>
        <p:blipFill>
          <a:blip r:embed="rId2" cstate="print"/>
          <a:srcRect/>
          <a:stretch>
            <a:fillRect/>
          </a:stretch>
        </p:blipFill>
        <p:spPr bwMode="auto">
          <a:xfrm>
            <a:off x="5491398" y="1152310"/>
            <a:ext cx="3127861" cy="1657913"/>
          </a:xfrm>
          <a:prstGeom prst="rect">
            <a:avLst/>
          </a:prstGeom>
          <a:noFill/>
          <a:ln w="9525">
            <a:noFill/>
            <a:miter lim="800000"/>
            <a:headEnd/>
            <a:tailEnd/>
          </a:ln>
        </p:spPr>
      </p:pic>
      <p:sp>
        <p:nvSpPr>
          <p:cNvPr id="9" name="Rectangle 8"/>
          <p:cNvSpPr/>
          <p:nvPr/>
        </p:nvSpPr>
        <p:spPr>
          <a:xfrm>
            <a:off x="317490" y="1332940"/>
            <a:ext cx="4950489" cy="1446550"/>
          </a:xfrm>
          <a:prstGeom prst="rect">
            <a:avLst/>
          </a:prstGeom>
        </p:spPr>
        <p:txBody>
          <a:bodyPr wrap="square">
            <a:spAutoFit/>
          </a:bodyPr>
          <a:lstStyle/>
          <a:p>
            <a:r>
              <a:rPr lang="en-US" sz="2000" i="1" dirty="0">
                <a:solidFill>
                  <a:srgbClr val="FF0000"/>
                </a:solidFill>
                <a:latin typeface="+mn-lt"/>
              </a:rPr>
              <a:t>Say this part three times:</a:t>
            </a:r>
          </a:p>
          <a:p>
            <a:endParaRPr lang="it-IT" sz="800" i="1" dirty="0">
              <a:latin typeface="+mn-lt"/>
            </a:endParaRPr>
          </a:p>
          <a:p>
            <a:r>
              <a:rPr lang="it-IT" sz="2000" i="1" dirty="0">
                <a:latin typeface="+mn-lt"/>
              </a:rPr>
              <a:t>Ash-hadu • alla ilaha • illallahu • wahdahu • la sharika lahu • wa ash-hadu • anna Muhammadan • ‘abduhu • wa rasuluh</a:t>
            </a:r>
            <a:endParaRPr lang="en-US" sz="2000" dirty="0">
              <a:latin typeface="+mn-lt"/>
            </a:endParaRPr>
          </a:p>
        </p:txBody>
      </p:sp>
      <p:sp>
        <p:nvSpPr>
          <p:cNvPr id="10" name="Rectangle 9"/>
          <p:cNvSpPr/>
          <p:nvPr/>
        </p:nvSpPr>
        <p:spPr>
          <a:xfrm>
            <a:off x="188142" y="2929969"/>
            <a:ext cx="8830920" cy="3293209"/>
          </a:xfrm>
          <a:prstGeom prst="rect">
            <a:avLst/>
          </a:prstGeom>
        </p:spPr>
        <p:txBody>
          <a:bodyPr wrap="square">
            <a:spAutoFit/>
          </a:bodyPr>
          <a:lstStyle/>
          <a:p>
            <a:r>
              <a:rPr lang="en-US" sz="2000" i="1" dirty="0">
                <a:solidFill>
                  <a:srgbClr val="FF0000"/>
                </a:solidFill>
                <a:latin typeface="+mn-lt"/>
              </a:rPr>
              <a:t>Say this part once:</a:t>
            </a:r>
          </a:p>
          <a:p>
            <a:r>
              <a:rPr lang="en-US" sz="2000" dirty="0">
                <a:latin typeface="+mn-lt"/>
              </a:rPr>
              <a:t>I bear witness • that there is none worthy of worship • except Allah. • He is One • (and) has no partner, • and I bear witness • that Muhammad (peace be upon him) • is His servant • and messenger.</a:t>
            </a:r>
          </a:p>
          <a:p>
            <a:endParaRPr lang="en-US" sz="800" i="1" dirty="0">
              <a:latin typeface="+mn-lt"/>
            </a:endParaRPr>
          </a:p>
          <a:p>
            <a:r>
              <a:rPr lang="en-US" sz="2000" i="1" dirty="0">
                <a:solidFill>
                  <a:srgbClr val="FF0000"/>
                </a:solidFill>
                <a:latin typeface="+mn-lt"/>
              </a:rPr>
              <a:t>Say this part once:</a:t>
            </a:r>
          </a:p>
          <a:p>
            <a:r>
              <a:rPr lang="en-US" sz="2000" dirty="0">
                <a:latin typeface="+mn-lt"/>
              </a:rPr>
              <a:t>I solemnly pledge • that I shall endeavor • throughout my life </a:t>
            </a:r>
            <a:r>
              <a:rPr lang="en-US" sz="2000" i="1" dirty="0">
                <a:latin typeface="+mn-lt"/>
              </a:rPr>
              <a:t>•</a:t>
            </a:r>
            <a:r>
              <a:rPr lang="en-US" sz="2000" dirty="0">
                <a:latin typeface="+mn-lt"/>
              </a:rPr>
              <a:t> for the propagation </a:t>
            </a:r>
            <a:r>
              <a:rPr lang="en-US" sz="2000" i="1" dirty="0">
                <a:latin typeface="+mn-lt"/>
              </a:rPr>
              <a:t>•</a:t>
            </a:r>
            <a:r>
              <a:rPr lang="en-US" sz="2000" dirty="0">
                <a:latin typeface="+mn-lt"/>
              </a:rPr>
              <a:t> and consolidation </a:t>
            </a:r>
            <a:r>
              <a:rPr lang="en-US" sz="2000" i="1" dirty="0">
                <a:latin typeface="+mn-lt"/>
              </a:rPr>
              <a:t>•</a:t>
            </a:r>
            <a:r>
              <a:rPr lang="en-US" sz="2000" dirty="0">
                <a:latin typeface="+mn-lt"/>
              </a:rPr>
              <a:t> of Ahmadiyyat in Islam,</a:t>
            </a:r>
            <a:r>
              <a:rPr lang="en-US" sz="2000" i="1" dirty="0">
                <a:latin typeface="+mn-lt"/>
              </a:rPr>
              <a:t> • </a:t>
            </a:r>
            <a:r>
              <a:rPr lang="en-US" sz="2000" dirty="0">
                <a:latin typeface="+mn-lt"/>
              </a:rPr>
              <a:t>and shall stand guard </a:t>
            </a:r>
            <a:r>
              <a:rPr lang="en-US" sz="2000" i="1" dirty="0">
                <a:latin typeface="+mn-lt"/>
              </a:rPr>
              <a:t>•</a:t>
            </a:r>
            <a:r>
              <a:rPr lang="en-US" sz="2000" dirty="0">
                <a:latin typeface="+mn-lt"/>
              </a:rPr>
              <a:t> in defense of </a:t>
            </a:r>
            <a:r>
              <a:rPr lang="en-US" sz="2000" i="1" dirty="0">
                <a:latin typeface="+mn-lt"/>
              </a:rPr>
              <a:t>•</a:t>
            </a:r>
            <a:r>
              <a:rPr lang="en-US" sz="2000" dirty="0">
                <a:latin typeface="+mn-lt"/>
              </a:rPr>
              <a:t> the institution of Khilafat. </a:t>
            </a:r>
            <a:r>
              <a:rPr lang="en-US" sz="2000" i="1" dirty="0">
                <a:latin typeface="+mn-lt"/>
              </a:rPr>
              <a:t>•</a:t>
            </a:r>
            <a:r>
              <a:rPr lang="en-US" sz="2000" dirty="0">
                <a:latin typeface="+mn-lt"/>
              </a:rPr>
              <a:t> I shall not hesitate </a:t>
            </a:r>
            <a:r>
              <a:rPr lang="en-US" sz="2000" i="1" dirty="0">
                <a:latin typeface="+mn-lt"/>
              </a:rPr>
              <a:t>•</a:t>
            </a:r>
            <a:r>
              <a:rPr lang="en-US" sz="2000" dirty="0">
                <a:latin typeface="+mn-lt"/>
              </a:rPr>
              <a:t> to offer any sacrifice </a:t>
            </a:r>
            <a:r>
              <a:rPr lang="en-US" sz="2000" i="1" dirty="0">
                <a:latin typeface="+mn-lt"/>
              </a:rPr>
              <a:t>•</a:t>
            </a:r>
            <a:r>
              <a:rPr lang="en-US" sz="2000" dirty="0">
                <a:latin typeface="+mn-lt"/>
              </a:rPr>
              <a:t> in this regard.</a:t>
            </a:r>
            <a:r>
              <a:rPr lang="en-US" sz="2000" i="1" dirty="0">
                <a:latin typeface="+mn-lt"/>
              </a:rPr>
              <a:t> </a:t>
            </a:r>
            <a:r>
              <a:rPr lang="en-US" sz="2000" dirty="0">
                <a:latin typeface="+mn-lt"/>
              </a:rPr>
              <a:t>•</a:t>
            </a:r>
            <a:r>
              <a:rPr lang="en-US" sz="2000" i="1" dirty="0">
                <a:latin typeface="+mn-lt"/>
              </a:rPr>
              <a:t> </a:t>
            </a:r>
            <a:r>
              <a:rPr lang="en-US" sz="2000" dirty="0">
                <a:latin typeface="+mn-lt"/>
              </a:rPr>
              <a:t>Moreover, </a:t>
            </a:r>
            <a:r>
              <a:rPr lang="en-US" sz="2000" i="1" dirty="0">
                <a:latin typeface="+mn-lt"/>
              </a:rPr>
              <a:t>•</a:t>
            </a:r>
            <a:r>
              <a:rPr lang="en-US" sz="2000" dirty="0">
                <a:latin typeface="+mn-lt"/>
              </a:rPr>
              <a:t> I shall exhort my children </a:t>
            </a:r>
            <a:r>
              <a:rPr lang="en-US" sz="2000" i="1" dirty="0">
                <a:latin typeface="+mn-lt"/>
              </a:rPr>
              <a:t>•</a:t>
            </a:r>
            <a:r>
              <a:rPr lang="en-US" sz="2000" dirty="0">
                <a:latin typeface="+mn-lt"/>
              </a:rPr>
              <a:t> to always remain dedicated </a:t>
            </a:r>
            <a:r>
              <a:rPr lang="en-US" sz="2000" i="1" dirty="0">
                <a:latin typeface="+mn-lt"/>
              </a:rPr>
              <a:t>•</a:t>
            </a:r>
            <a:r>
              <a:rPr lang="en-US" sz="2000" dirty="0">
                <a:latin typeface="+mn-lt"/>
              </a:rPr>
              <a:t> and devoted </a:t>
            </a:r>
            <a:r>
              <a:rPr lang="en-US" sz="2000" i="1" dirty="0">
                <a:latin typeface="+mn-lt"/>
              </a:rPr>
              <a:t>•</a:t>
            </a:r>
            <a:r>
              <a:rPr lang="en-US" sz="2000" dirty="0">
                <a:latin typeface="+mn-lt"/>
              </a:rPr>
              <a:t> to Khilafat. </a:t>
            </a:r>
            <a:r>
              <a:rPr lang="en-US" sz="2000" i="1" dirty="0">
                <a:latin typeface="+mn-lt"/>
              </a:rPr>
              <a:t>• Insha’allah</a:t>
            </a:r>
            <a:r>
              <a:rPr lang="en-US" sz="2000" dirty="0">
                <a:latin typeface="+mn-lt"/>
              </a:rPr>
              <a:t>.</a:t>
            </a:r>
          </a:p>
        </p:txBody>
      </p:sp>
    </p:spTree>
    <p:extLst>
      <p:ext uri="{BB962C8B-B14F-4D97-AF65-F5344CB8AC3E}">
        <p14:creationId xmlns:p14="http://schemas.microsoft.com/office/powerpoint/2010/main" val="3782902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673483" y="374379"/>
            <a:ext cx="2718813" cy="584776"/>
          </a:xfrm>
          <a:prstGeom prst="rect">
            <a:avLst/>
          </a:prstGeom>
          <a:noFill/>
        </p:spPr>
        <p:txBody>
          <a:bodyPr wrap="none" rtlCol="0">
            <a:spAutoFit/>
          </a:bodyPr>
          <a:lstStyle/>
          <a:p>
            <a:r>
              <a:rPr lang="en-US" sz="3200" b="1" dirty="0">
                <a:solidFill>
                  <a:schemeClr val="bg1"/>
                </a:solidFill>
              </a:rPr>
              <a:t>Did you know?</a:t>
            </a:r>
          </a:p>
        </p:txBody>
      </p:sp>
      <p:sp>
        <p:nvSpPr>
          <p:cNvPr id="5" name="Content Placeholder 2"/>
          <p:cNvSpPr>
            <a:spLocks noGrp="1"/>
          </p:cNvSpPr>
          <p:nvPr>
            <p:ph idx="1"/>
          </p:nvPr>
        </p:nvSpPr>
        <p:spPr>
          <a:xfrm>
            <a:off x="684417" y="1826547"/>
            <a:ext cx="8229600" cy="4525963"/>
          </a:xfrm>
        </p:spPr>
        <p:txBody>
          <a:bodyPr/>
          <a:lstStyle/>
          <a:p>
            <a:r>
              <a:rPr kumimoji="1" lang="en-US" altLang="ja-JP" dirty="0"/>
              <a:t>What are </a:t>
            </a:r>
            <a:r>
              <a:rPr kumimoji="1" lang="en-US" altLang="ja-JP" dirty="0" err="1"/>
              <a:t>Roohani</a:t>
            </a:r>
            <a:r>
              <a:rPr kumimoji="1" lang="en-US" altLang="ja-JP" dirty="0"/>
              <a:t> </a:t>
            </a:r>
            <a:r>
              <a:rPr kumimoji="1" lang="en-US" altLang="ja-JP" dirty="0" err="1"/>
              <a:t>Khazain</a:t>
            </a:r>
            <a:r>
              <a:rPr lang="en-US" altLang="ja-JP" dirty="0"/>
              <a:t>?</a:t>
            </a:r>
          </a:p>
          <a:p>
            <a:r>
              <a:rPr kumimoji="1" lang="en-US" altLang="ja-JP" dirty="0"/>
              <a:t>What are </a:t>
            </a:r>
            <a:r>
              <a:rPr kumimoji="1" lang="en-US" altLang="ja-JP" dirty="0" err="1"/>
              <a:t>Malfoozat</a:t>
            </a:r>
            <a:r>
              <a:rPr kumimoji="1" lang="en-US" altLang="ja-JP" dirty="0"/>
              <a:t>?</a:t>
            </a:r>
          </a:p>
          <a:p>
            <a:r>
              <a:rPr lang="en-US" altLang="ja-JP" dirty="0"/>
              <a:t>What is </a:t>
            </a:r>
            <a:r>
              <a:rPr lang="en-US" altLang="ja-JP" dirty="0" err="1"/>
              <a:t>Tazkirah</a:t>
            </a:r>
            <a:r>
              <a:rPr lang="en-US" altLang="ja-JP" dirty="0"/>
              <a:t>?</a:t>
            </a:r>
          </a:p>
          <a:p>
            <a:r>
              <a:rPr kumimoji="1" lang="en-US" altLang="ja-JP" dirty="0"/>
              <a:t>What is </a:t>
            </a:r>
            <a:r>
              <a:rPr kumimoji="1" lang="en-US" altLang="ja-JP" dirty="0" err="1"/>
              <a:t>Durre</a:t>
            </a:r>
            <a:r>
              <a:rPr kumimoji="1" lang="en-US" altLang="ja-JP" dirty="0"/>
              <a:t> Sameen</a:t>
            </a:r>
            <a:r>
              <a:rPr lang="en-US" altLang="ja-JP" dirty="0"/>
              <a:t>?</a:t>
            </a:r>
          </a:p>
          <a:p>
            <a:r>
              <a:rPr kumimoji="1" lang="en-US" altLang="ja-JP" dirty="0"/>
              <a:t>What is </a:t>
            </a:r>
            <a:r>
              <a:rPr kumimoji="1" lang="en-US" altLang="ja-JP" dirty="0" err="1"/>
              <a:t>Durre</a:t>
            </a:r>
            <a:r>
              <a:rPr kumimoji="1" lang="en-US" altLang="ja-JP" dirty="0"/>
              <a:t> </a:t>
            </a:r>
            <a:r>
              <a:rPr kumimoji="1" lang="en-US" altLang="ja-JP" dirty="0" err="1"/>
              <a:t>Maknoon</a:t>
            </a:r>
            <a:r>
              <a:rPr kumimoji="1" lang="en-US" altLang="ja-JP" dirty="0"/>
              <a:t>?</a:t>
            </a:r>
          </a:p>
        </p:txBody>
      </p:sp>
    </p:spTree>
    <p:extLst>
      <p:ext uri="{BB962C8B-B14F-4D97-AF65-F5344CB8AC3E}">
        <p14:creationId xmlns:p14="http://schemas.microsoft.com/office/powerpoint/2010/main" val="364266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40233" y="374379"/>
            <a:ext cx="1639191" cy="584776"/>
          </a:xfrm>
          <a:prstGeom prst="rect">
            <a:avLst/>
          </a:prstGeom>
          <a:noFill/>
        </p:spPr>
        <p:txBody>
          <a:bodyPr wrap="none" rtlCol="0">
            <a:spAutoFit/>
          </a:bodyPr>
          <a:lstStyle/>
          <a:p>
            <a:r>
              <a:rPr lang="en-US" sz="3200" b="1" dirty="0">
                <a:solidFill>
                  <a:schemeClr val="bg1"/>
                </a:solidFill>
              </a:rPr>
              <a:t>Answers</a:t>
            </a:r>
          </a:p>
        </p:txBody>
      </p:sp>
      <p:sp>
        <p:nvSpPr>
          <p:cNvPr id="5" name="Content Placeholder 2"/>
          <p:cNvSpPr>
            <a:spLocks noGrp="1"/>
          </p:cNvSpPr>
          <p:nvPr>
            <p:ph idx="1"/>
          </p:nvPr>
        </p:nvSpPr>
        <p:spPr>
          <a:xfrm>
            <a:off x="457199" y="1600200"/>
            <a:ext cx="8417293" cy="4525963"/>
          </a:xfrm>
        </p:spPr>
        <p:txBody>
          <a:bodyPr>
            <a:normAutofit fontScale="85000" lnSpcReduction="10000"/>
          </a:bodyPr>
          <a:lstStyle/>
          <a:p>
            <a:r>
              <a:rPr lang="en-US" altLang="ja-JP" dirty="0" err="1"/>
              <a:t>Roohani</a:t>
            </a:r>
            <a:r>
              <a:rPr lang="en-US" altLang="ja-JP" dirty="0"/>
              <a:t> </a:t>
            </a:r>
            <a:r>
              <a:rPr lang="en-US" altLang="ja-JP" dirty="0" err="1"/>
              <a:t>Khazain</a:t>
            </a:r>
            <a:r>
              <a:rPr lang="en-US" altLang="ja-JP" dirty="0"/>
              <a:t> </a:t>
            </a:r>
            <a:r>
              <a:rPr lang="en-US" altLang="ja-JP" sz="2400" dirty="0"/>
              <a:t>(spiritual treasures) </a:t>
            </a:r>
            <a:r>
              <a:rPr lang="en-US" altLang="ja-JP" dirty="0"/>
              <a:t>is the collection of all the books written by the Promised Messiah </a:t>
            </a:r>
            <a:r>
              <a:rPr lang="en-US" altLang="ja-JP" sz="2400" dirty="0"/>
              <a:t>(may peace be on him).</a:t>
            </a:r>
          </a:p>
          <a:p>
            <a:r>
              <a:rPr kumimoji="1" lang="en-US" altLang="ja-JP" dirty="0" err="1"/>
              <a:t>Malfoozat</a:t>
            </a:r>
            <a:r>
              <a:rPr kumimoji="1" lang="en-US" altLang="ja-JP" dirty="0"/>
              <a:t> are collection of the spoken words of the Promised Messiah </a:t>
            </a:r>
            <a:r>
              <a:rPr kumimoji="1" lang="en-US" altLang="ja-JP" sz="2600" dirty="0"/>
              <a:t>(may peace be on him)</a:t>
            </a:r>
            <a:r>
              <a:rPr lang="en-US" altLang="ja-JP" sz="2800" dirty="0"/>
              <a:t>.</a:t>
            </a:r>
            <a:endParaRPr kumimoji="1" lang="en-US" altLang="ja-JP" sz="2600" dirty="0"/>
          </a:p>
          <a:p>
            <a:r>
              <a:rPr lang="en-US" altLang="ja-JP" dirty="0" err="1"/>
              <a:t>Tazkirah</a:t>
            </a:r>
            <a:r>
              <a:rPr lang="en-US" altLang="ja-JP" dirty="0"/>
              <a:t> is compilation of the revelations, visions and true dreams of the Promised Messiah </a:t>
            </a:r>
            <a:r>
              <a:rPr lang="en-US" altLang="ja-JP" sz="2600" dirty="0"/>
              <a:t>(may peace be on him)</a:t>
            </a:r>
            <a:r>
              <a:rPr lang="en-US" altLang="ja-JP" sz="2800" dirty="0"/>
              <a:t>.</a:t>
            </a:r>
            <a:endParaRPr lang="en-US" altLang="ja-JP" sz="2600" dirty="0"/>
          </a:p>
          <a:p>
            <a:r>
              <a:rPr kumimoji="1" lang="en-US" altLang="ja-JP" dirty="0" err="1"/>
              <a:t>Durre</a:t>
            </a:r>
            <a:r>
              <a:rPr kumimoji="1" lang="en-US" altLang="ja-JP" dirty="0"/>
              <a:t> Sameen is the book of the poetry of the Promised Messiah </a:t>
            </a:r>
            <a:r>
              <a:rPr kumimoji="1" lang="en-US" altLang="ja-JP" sz="2400" dirty="0"/>
              <a:t>(may peace be on him) </a:t>
            </a:r>
            <a:r>
              <a:rPr kumimoji="1" lang="en-US" altLang="ja-JP" dirty="0"/>
              <a:t>in Urdu and Persian</a:t>
            </a:r>
            <a:r>
              <a:rPr lang="en-US" altLang="ja-JP" dirty="0"/>
              <a:t>.</a:t>
            </a:r>
            <a:endParaRPr kumimoji="1" lang="en-US" altLang="ja-JP" dirty="0"/>
          </a:p>
          <a:p>
            <a:r>
              <a:rPr lang="en-US" altLang="ja-JP" dirty="0" err="1"/>
              <a:t>Durre</a:t>
            </a:r>
            <a:r>
              <a:rPr lang="en-US" altLang="ja-JP" dirty="0"/>
              <a:t> </a:t>
            </a:r>
            <a:r>
              <a:rPr lang="en-US" altLang="ja-JP" dirty="0" err="1"/>
              <a:t>Maknoon</a:t>
            </a:r>
            <a:r>
              <a:rPr lang="en-US" altLang="ja-JP" dirty="0"/>
              <a:t> is the book of poetry of Promised Messiah </a:t>
            </a:r>
            <a:r>
              <a:rPr lang="en-US" altLang="ja-JP" sz="2400" dirty="0"/>
              <a:t>(may peace be on him) </a:t>
            </a:r>
            <a:r>
              <a:rPr lang="en-US" altLang="ja-JP" dirty="0"/>
              <a:t>in Persian before his claim.</a:t>
            </a:r>
            <a:endParaRPr kumimoji="1" lang="ja-JP" altLang="en-US" dirty="0"/>
          </a:p>
        </p:txBody>
      </p:sp>
    </p:spTree>
    <p:extLst>
      <p:ext uri="{BB962C8B-B14F-4D97-AF65-F5344CB8AC3E}">
        <p14:creationId xmlns:p14="http://schemas.microsoft.com/office/powerpoint/2010/main" val="273230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15686" y="1395866"/>
            <a:ext cx="8229600" cy="438444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altLang="ja-JP" b="1">
                <a:latin typeface="+mn-lt"/>
              </a:rPr>
              <a:t>Worship, Anger-Management </a:t>
            </a:r>
            <a:br>
              <a:rPr lang="en-US" altLang="ja-JP" b="1">
                <a:latin typeface="+mn-lt"/>
              </a:rPr>
            </a:br>
            <a:r>
              <a:rPr lang="en-US" altLang="ja-JP" b="1">
                <a:latin typeface="+mn-lt"/>
              </a:rPr>
              <a:t>and Forgiveness</a:t>
            </a:r>
            <a:br>
              <a:rPr lang="en-US" altLang="ja-JP" b="1">
                <a:latin typeface="+mn-lt"/>
              </a:rPr>
            </a:br>
            <a:r>
              <a:rPr lang="en-US" sz="3200" b="1">
                <a:solidFill>
                  <a:srgbClr val="000000"/>
                </a:solidFill>
                <a:latin typeface="+mn-lt"/>
              </a:rPr>
              <a:t>Friday Sermon, October 10, 2014</a:t>
            </a:r>
            <a:br>
              <a:rPr lang="en-US" sz="3200" b="1">
                <a:latin typeface="+mn-lt"/>
              </a:rPr>
            </a:br>
            <a:endParaRPr kumimoji="1" lang="ja-JP" altLang="en-US" sz="3200" b="1" dirty="0">
              <a:latin typeface="+mn-lt"/>
            </a:endParaRPr>
          </a:p>
        </p:txBody>
      </p:sp>
    </p:spTree>
    <p:extLst>
      <p:ext uri="{BB962C8B-B14F-4D97-AF65-F5344CB8AC3E}">
        <p14:creationId xmlns:p14="http://schemas.microsoft.com/office/powerpoint/2010/main" val="290298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096559" y="402715"/>
            <a:ext cx="418115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Synopsis of the Sermon</a:t>
            </a:r>
          </a:p>
        </p:txBody>
      </p:sp>
      <p:sp>
        <p:nvSpPr>
          <p:cNvPr id="6" name="Title 3"/>
          <p:cNvSpPr txBox="1">
            <a:spLocks/>
          </p:cNvSpPr>
          <p:nvPr/>
        </p:nvSpPr>
        <p:spPr>
          <a:xfrm>
            <a:off x="37008" y="1363712"/>
            <a:ext cx="9106992" cy="4760232"/>
          </a:xfrm>
          <a:prstGeom prst="rect">
            <a:avLst/>
          </a:prstGeom>
        </p:spPr>
        <p:txBody>
          <a:bodyPr vert="horz" lIns="91440" tIns="45720" rIns="91440" bIns="45720" rtlCol="0" anchor="t">
            <a:normAutofit fontScale="8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defRPr/>
            </a:pPr>
            <a:r>
              <a:rPr lang="en-US" sz="2400" dirty="0">
                <a:latin typeface="+mn-lt"/>
                <a:cs typeface="Arial" panose="020B0604020202020204" pitchFamily="34" charset="0"/>
              </a:rPr>
              <a:t>1.	God has drawn the attention of true believers towards becoming a worshiper of God and adopting high morals. Salat is the mandatory form of worship. One must live his lives with total honesty, truthfulness and humility.</a:t>
            </a:r>
            <a:br>
              <a:rPr lang="en-US" sz="2400" dirty="0">
                <a:latin typeface="+mn-lt"/>
                <a:cs typeface="Arial" panose="020B0604020202020204" pitchFamily="34" charset="0"/>
              </a:rPr>
            </a:br>
            <a:r>
              <a:rPr lang="en-US" sz="2400" dirty="0">
                <a:latin typeface="+mn-lt"/>
                <a:cs typeface="Arial" panose="020B0604020202020204" pitchFamily="34" charset="0"/>
              </a:rPr>
              <a:t>2.	It is impossible to be a true believer and discourteous, which is borne out of arrogance. Also falsehood is extremely detrimental to one’s faith and morality. </a:t>
            </a:r>
            <a:br>
              <a:rPr lang="en-US" sz="2400" dirty="0">
                <a:latin typeface="+mn-lt"/>
                <a:cs typeface="Arial" panose="020B0604020202020204" pitchFamily="34" charset="0"/>
              </a:rPr>
            </a:br>
            <a:r>
              <a:rPr lang="en-US" sz="2400" dirty="0">
                <a:latin typeface="+mn-lt"/>
                <a:cs typeface="Arial" panose="020B0604020202020204" pitchFamily="34" charset="0"/>
              </a:rPr>
              <a:t>3.	God commands us to suppress our anger, treat others with courtesy, not be obstinate about our mistakes and try and pay the dues of mankind.</a:t>
            </a:r>
            <a:br>
              <a:rPr lang="en-US" sz="2400" dirty="0">
                <a:latin typeface="+mn-lt"/>
                <a:cs typeface="Arial" panose="020B0604020202020204" pitchFamily="34" charset="0"/>
              </a:rPr>
            </a:br>
            <a:r>
              <a:rPr lang="en-US" sz="2400" dirty="0">
                <a:latin typeface="+mn-lt"/>
                <a:cs typeface="Arial" panose="020B0604020202020204" pitchFamily="34" charset="0"/>
              </a:rPr>
              <a:t>4.	Islam requires us to suppress needless anger and to promote forgiveness.</a:t>
            </a:r>
            <a:br>
              <a:rPr lang="en-US" sz="2400" dirty="0">
                <a:latin typeface="+mn-lt"/>
                <a:cs typeface="Arial" panose="020B0604020202020204" pitchFamily="34" charset="0"/>
              </a:rPr>
            </a:br>
            <a:r>
              <a:rPr lang="en-US" sz="2400" dirty="0">
                <a:latin typeface="+mn-lt"/>
                <a:cs typeface="Arial" panose="020B0604020202020204" pitchFamily="34" charset="0"/>
              </a:rPr>
              <a:t>5.	The Promised Messiah </a:t>
            </a:r>
            <a:r>
              <a:rPr lang="en-US" sz="1900" dirty="0">
                <a:latin typeface="+mn-lt"/>
                <a:cs typeface="Arial" panose="020B0604020202020204" pitchFamily="34" charset="0"/>
              </a:rPr>
              <a:t>(may </a:t>
            </a:r>
            <a:r>
              <a:rPr lang="en-US" altLang="ja-JP" sz="1900" dirty="0"/>
              <a:t>peace be on him</a:t>
            </a:r>
            <a:r>
              <a:rPr lang="en-US" sz="1900" dirty="0">
                <a:latin typeface="+mn-lt"/>
                <a:cs typeface="Arial" panose="020B0604020202020204" pitchFamily="34" charset="0"/>
              </a:rPr>
              <a:t>) </a:t>
            </a:r>
            <a:r>
              <a:rPr lang="en-US" sz="2400" dirty="0">
                <a:latin typeface="+mn-lt"/>
                <a:cs typeface="Arial" panose="020B0604020202020204" pitchFamily="34" charset="0"/>
              </a:rPr>
              <a:t>said: ‘Two factors lead a person to a state of frenzy; when he thinks ill of others and when his anger becomes excessive. Thus, it is essential that one should avoid thinking ill of others and also avoid anger!’</a:t>
            </a:r>
            <a:br>
              <a:rPr lang="en-US" sz="2400" dirty="0">
                <a:latin typeface="+mn-lt"/>
                <a:cs typeface="Arial" panose="020B0604020202020204" pitchFamily="34" charset="0"/>
              </a:rPr>
            </a:br>
            <a:r>
              <a:rPr lang="en-US" sz="2400" dirty="0">
                <a:latin typeface="+mn-lt"/>
                <a:cs typeface="Arial" panose="020B0604020202020204" pitchFamily="34" charset="0"/>
              </a:rPr>
              <a:t>6.	Anger should only be channeled for reformation purposes and not to feed one’s ego. Due to human frailties, it may not be possible for a person to always maintain the highest of the moral standards and keep the pace of spiritual development at its peak. However, if they show remorse and repent and make amends, the door to repentance is always open.</a:t>
            </a:r>
            <a:endParaRPr lang="en-US" sz="2000" dirty="0">
              <a:latin typeface="+mn-lt"/>
              <a:cs typeface="Arial" panose="020B0604020202020204" pitchFamily="34" charset="0"/>
            </a:endParaRPr>
          </a:p>
        </p:txBody>
      </p:sp>
    </p:spTree>
    <p:extLst>
      <p:ext uri="{BB962C8B-B14F-4D97-AF65-F5344CB8AC3E}">
        <p14:creationId xmlns:p14="http://schemas.microsoft.com/office/powerpoint/2010/main" val="66802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873199" y="370057"/>
            <a:ext cx="5027386" cy="58477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Open Discussion Question</a:t>
            </a:r>
          </a:p>
        </p:txBody>
      </p:sp>
      <p:sp>
        <p:nvSpPr>
          <p:cNvPr id="6" name="Title 1"/>
          <p:cNvSpPr txBox="1">
            <a:spLocks/>
          </p:cNvSpPr>
          <p:nvPr/>
        </p:nvSpPr>
        <p:spPr>
          <a:xfrm>
            <a:off x="734249" y="2573384"/>
            <a:ext cx="7886700" cy="85779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en-US" sz="3600" b="1" dirty="0">
                <a:solidFill>
                  <a:srgbClr val="000000"/>
                </a:solidFill>
                <a:latin typeface="+mn-lt"/>
              </a:rPr>
              <a:t>As a Nasir, which aspect of this Friday sermon, can I benefit the most from?</a:t>
            </a:r>
          </a:p>
        </p:txBody>
      </p:sp>
      <p:sp>
        <p:nvSpPr>
          <p:cNvPr id="7" name="TextBox 6"/>
          <p:cNvSpPr txBox="1"/>
          <p:nvPr/>
        </p:nvSpPr>
        <p:spPr>
          <a:xfrm>
            <a:off x="1908410" y="4170322"/>
            <a:ext cx="4734110" cy="707886"/>
          </a:xfrm>
          <a:prstGeom prst="rect">
            <a:avLst/>
          </a:prstGeom>
          <a:noFill/>
        </p:spPr>
        <p:txBody>
          <a:bodyPr wrap="square" rtlCol="0">
            <a:spAutoFit/>
          </a:bodyPr>
          <a:lstStyle/>
          <a:p>
            <a:pPr algn="ctr"/>
            <a:r>
              <a:rPr lang="en-US" sz="4000" dirty="0">
                <a:solidFill>
                  <a:srgbClr val="FF0000"/>
                </a:solidFill>
              </a:rPr>
              <a:t>Share your thoughts!</a:t>
            </a:r>
          </a:p>
        </p:txBody>
      </p:sp>
    </p:spTree>
    <p:extLst>
      <p:ext uri="{BB962C8B-B14F-4D97-AF65-F5344CB8AC3E}">
        <p14:creationId xmlns:p14="http://schemas.microsoft.com/office/powerpoint/2010/main" val="3649047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8902</TotalTime>
  <Words>1224</Words>
  <Application>Microsoft Office PowerPoint</Application>
  <PresentationFormat>On-screen Show (4:3)</PresentationFormat>
  <Paragraphs>121</Paragraphs>
  <Slides>23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Majlis Ansarullah Monthly Meeting</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Imran Hayee</dc:creator>
  <cp:lastModifiedBy>Rafi Malik</cp:lastModifiedBy>
  <cp:revision>99</cp:revision>
  <dcterms:created xsi:type="dcterms:W3CDTF">2018-12-22T05:03:11Z</dcterms:created>
  <dcterms:modified xsi:type="dcterms:W3CDTF">2019-02-17T21:14:14Z</dcterms:modified>
</cp:coreProperties>
</file>