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7" r:id="rId2"/>
    <p:sldId id="259" r:id="rId3"/>
    <p:sldId id="260" r:id="rId4"/>
    <p:sldId id="261" r:id="rId5"/>
    <p:sldId id="275" r:id="rId6"/>
    <p:sldId id="282" r:id="rId7"/>
    <p:sldId id="262" r:id="rId8"/>
    <p:sldId id="263" r:id="rId9"/>
    <p:sldId id="264" r:id="rId10"/>
    <p:sldId id="265" r:id="rId11"/>
    <p:sldId id="266" r:id="rId12"/>
    <p:sldId id="267" r:id="rId13"/>
    <p:sldId id="268" r:id="rId14"/>
    <p:sldId id="286" r:id="rId15"/>
    <p:sldId id="287" r:id="rId16"/>
    <p:sldId id="288" r:id="rId17"/>
    <p:sldId id="273" r:id="rId18"/>
    <p:sldId id="281" r:id="rId19"/>
    <p:sldId id="274" r:id="rId20"/>
    <p:sldId id="289" r:id="rId21"/>
    <p:sldId id="278" r:id="rId22"/>
    <p:sldId id="292" r:id="rId23"/>
    <p:sldId id="27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82"/>
    <p:restoredTop sz="93817" autoAdjust="0"/>
  </p:normalViewPr>
  <p:slideViewPr>
    <p:cSldViewPr snapToGrid="0" snapToObjects="1">
      <p:cViewPr varScale="1">
        <p:scale>
          <a:sx n="117" d="100"/>
          <a:sy n="117" d="100"/>
        </p:scale>
        <p:origin x="319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A7B020-5FB9-AB42-AD76-5C505709097D}" type="datetimeFigureOut">
              <a:rPr lang="en-US" smtClean="0"/>
              <a:t>2/17/2019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1FC96-399F-5A4D-95C4-C00A880B13C2}" type="slidenum">
              <a:rPr lang="en-US" smtClean="0"/>
              <a:t>‹#›</a:t>
            </a:fld>
            <a:endParaRPr lang="en-US"/>
          </a:p>
        </p:txBody>
      </p:sp>
    </p:spTree>
    <p:extLst>
      <p:ext uri="{BB962C8B-B14F-4D97-AF65-F5344CB8AC3E}">
        <p14:creationId xmlns:p14="http://schemas.microsoft.com/office/powerpoint/2010/main" val="31604358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Changed date</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C800EB-C2B1-4728-B32A-FFD69E606193}" type="slidenum">
              <a:rPr lang="en-US"/>
              <a:pPr fontAlgn="base">
                <a:spcBef>
                  <a:spcPct val="0"/>
                </a:spcBef>
                <a:spcAft>
                  <a:spcPct val="0"/>
                </a:spcAft>
                <a:defRPr/>
              </a:pPr>
              <a:t>1</a:t>
            </a:fld>
            <a:endParaRPr lang="en-US"/>
          </a:p>
        </p:txBody>
      </p:sp>
    </p:spTree>
    <p:extLst>
      <p:ext uri="{BB962C8B-B14F-4D97-AF65-F5344CB8AC3E}">
        <p14:creationId xmlns:p14="http://schemas.microsoft.com/office/powerpoint/2010/main" val="4048165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8A1FC96-399F-5A4D-95C4-C00A880B13C2}" type="slidenum">
              <a:rPr lang="en-US" smtClean="0"/>
              <a:t>10</a:t>
            </a:fld>
            <a:endParaRPr lang="en-US"/>
          </a:p>
        </p:txBody>
      </p:sp>
    </p:spTree>
    <p:extLst>
      <p:ext uri="{BB962C8B-B14F-4D97-AF65-F5344CB8AC3E}">
        <p14:creationId xmlns:p14="http://schemas.microsoft.com/office/powerpoint/2010/main" val="3325242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A1FC96-399F-5A4D-95C4-C00A880B13C2}" type="slidenum">
              <a:rPr lang="en-US" smtClean="0"/>
              <a:t>14</a:t>
            </a:fld>
            <a:endParaRPr lang="en-US"/>
          </a:p>
        </p:txBody>
      </p:sp>
    </p:spTree>
    <p:extLst>
      <p:ext uri="{BB962C8B-B14F-4D97-AF65-F5344CB8AC3E}">
        <p14:creationId xmlns:p14="http://schemas.microsoft.com/office/powerpoint/2010/main" val="3845327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097533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93245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680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24494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445915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036963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1D5600-623F-2D42-9CAD-95B6B270E3DA}" type="datetimeFigureOut">
              <a:rPr lang="en-US" smtClean="0"/>
              <a:t>2/17/2019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408377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1D5600-623F-2D42-9CAD-95B6B270E3DA}" type="datetimeFigureOut">
              <a:rPr lang="en-US" smtClean="0"/>
              <a:t>2/17/2019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34028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D5600-623F-2D42-9CAD-95B6B270E3DA}" type="datetimeFigureOut">
              <a:rPr lang="en-US" smtClean="0"/>
              <a:t>2/17/2019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36594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04044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50031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D5600-623F-2D42-9CAD-95B6B270E3DA}" type="datetimeFigureOut">
              <a:rPr lang="en-US" smtClean="0"/>
              <a:t>2/17/2019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B03DD-26C6-634D-8606-ECE65BE9B2E7}" type="slidenum">
              <a:rPr lang="en-US" smtClean="0"/>
              <a:t>‹#›</a:t>
            </a:fld>
            <a:endParaRPr lang="en-US"/>
          </a:p>
        </p:txBody>
      </p:sp>
    </p:spTree>
    <p:extLst>
      <p:ext uri="{BB962C8B-B14F-4D97-AF65-F5344CB8AC3E}">
        <p14:creationId xmlns:p14="http://schemas.microsoft.com/office/powerpoint/2010/main" val="3091955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685800" y="1109663"/>
            <a:ext cx="7772400" cy="2387600"/>
          </a:xfrm>
        </p:spPr>
        <p:txBody>
          <a:bodyPr/>
          <a:lstStyle/>
          <a:p>
            <a:pPr eaLnBrk="1" hangingPunct="1"/>
            <a:r>
              <a:rPr lang="en-US" b="1" dirty="0"/>
              <a:t>Majlis Ansarullah</a:t>
            </a:r>
            <a:br>
              <a:rPr lang="en-US" b="1" dirty="0"/>
            </a:br>
            <a:r>
              <a:rPr lang="en-US" b="1" dirty="0"/>
              <a:t>Monthly Meeting</a:t>
            </a:r>
          </a:p>
        </p:txBody>
      </p:sp>
      <p:sp>
        <p:nvSpPr>
          <p:cNvPr id="20482" name="Subtitle 2"/>
          <p:cNvSpPr>
            <a:spLocks noGrp="1"/>
          </p:cNvSpPr>
          <p:nvPr>
            <p:ph type="subTitle" idx="1"/>
          </p:nvPr>
        </p:nvSpPr>
        <p:spPr/>
        <p:txBody>
          <a:bodyPr/>
          <a:lstStyle/>
          <a:p>
            <a:pPr eaLnBrk="1" hangingPunct="1"/>
            <a:r>
              <a:rPr lang="en-US" b="1" dirty="0"/>
              <a:t>November 2019</a:t>
            </a:r>
          </a:p>
        </p:txBody>
      </p:sp>
      <p:sp>
        <p:nvSpPr>
          <p:cNvPr id="20483" name="TextBox 3"/>
          <p:cNvSpPr txBox="1">
            <a:spLocks noChangeArrowheads="1"/>
          </p:cNvSpPr>
          <p:nvPr/>
        </p:nvSpPr>
        <p:spPr bwMode="auto">
          <a:xfrm>
            <a:off x="3622675" y="5716588"/>
            <a:ext cx="5521325" cy="461962"/>
          </a:xfrm>
          <a:prstGeom prst="rect">
            <a:avLst/>
          </a:prstGeom>
          <a:noFill/>
          <a:ln w="9525">
            <a:noFill/>
            <a:miter lim="800000"/>
            <a:headEnd/>
            <a:tailEnd/>
          </a:ln>
        </p:spPr>
        <p:txBody>
          <a:bodyPr>
            <a:spAutoFit/>
          </a:bodyPr>
          <a:lstStyle/>
          <a:p>
            <a:pPr algn="r"/>
            <a:r>
              <a:rPr lang="en-US" sz="1200">
                <a:latin typeface="Calibri" pitchFamily="34" charset="0"/>
              </a:rPr>
              <a:t>This slide deck contains images licensed for the purpose of this presentation only.  </a:t>
            </a:r>
          </a:p>
          <a:p>
            <a:pPr algn="r"/>
            <a:r>
              <a:rPr lang="en-US" sz="1200">
                <a:latin typeface="Calibri" pitchFamily="34" charset="0"/>
              </a:rPr>
              <a:t>No one is permitted to use the images for any other use, without prior permission.</a:t>
            </a:r>
          </a:p>
        </p:txBody>
      </p:sp>
    </p:spTree>
    <p:extLst>
      <p:ext uri="{BB962C8B-B14F-4D97-AF65-F5344CB8AC3E}">
        <p14:creationId xmlns:p14="http://schemas.microsoft.com/office/powerpoint/2010/main" val="2286823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5070443" y="402715"/>
            <a:ext cx="1947769"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Scenario 1</a:t>
            </a:r>
          </a:p>
        </p:txBody>
      </p:sp>
      <p:sp>
        <p:nvSpPr>
          <p:cNvPr id="7" name="Content Placeholder 6"/>
          <p:cNvSpPr>
            <a:spLocks noGrp="1"/>
          </p:cNvSpPr>
          <p:nvPr>
            <p:ph idx="1"/>
          </p:nvPr>
        </p:nvSpPr>
        <p:spPr>
          <a:xfrm>
            <a:off x="457200" y="1188450"/>
            <a:ext cx="3922477" cy="4937714"/>
          </a:xfrm>
        </p:spPr>
        <p:txBody>
          <a:bodyPr>
            <a:normAutofit fontScale="85000" lnSpcReduction="10000"/>
          </a:bodyPr>
          <a:lstStyle/>
          <a:p>
            <a:pPr marL="0" indent="0">
              <a:buNone/>
            </a:pPr>
            <a:r>
              <a:rPr kumimoji="1" lang="en-US" altLang="ja-JP" dirty="0"/>
              <a:t>A Nasir is an officeholder in the Jama’at. Za’im sahib approached him for an office in Ansar amila which he accepted. The national Tarbiyat department had now requested him to participate in the team for translation work. He has a very busy profession and has two pre-teen sons. His wife wants him to decrease his Jama’at work!</a:t>
            </a:r>
            <a:endParaRPr kumimoji="1" lang="ja-JP" altLang="en-US" dirty="0"/>
          </a:p>
        </p:txBody>
      </p:sp>
      <p:pic>
        <p:nvPicPr>
          <p:cNvPr id="2" name="Picture 1" descr="Juggling act.jpg.pdf"/>
          <p:cNvPicPr>
            <a:picLocks noChangeAspect="1"/>
          </p:cNvPicPr>
          <p:nvPr/>
        </p:nvPicPr>
        <p:blipFill rotWithShape="1">
          <a:blip r:embed="rId3">
            <a:extLst>
              <a:ext uri="{28A0092B-C50C-407E-A947-70E740481C1C}">
                <a14:useLocalDpi xmlns:a14="http://schemas.microsoft.com/office/drawing/2010/main" val="0"/>
              </a:ext>
            </a:extLst>
          </a:blip>
          <a:srcRect l="13277" t="13924" r="8379" b="11146"/>
          <a:stretch/>
        </p:blipFill>
        <p:spPr>
          <a:xfrm>
            <a:off x="4509927" y="857250"/>
            <a:ext cx="4634073" cy="5735666"/>
          </a:xfrm>
          <a:prstGeom prst="rect">
            <a:avLst/>
          </a:prstGeom>
        </p:spPr>
      </p:pic>
    </p:spTree>
    <p:extLst>
      <p:ext uri="{BB962C8B-B14F-4D97-AF65-F5344CB8AC3E}">
        <p14:creationId xmlns:p14="http://schemas.microsoft.com/office/powerpoint/2010/main" val="631001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4096559" y="402715"/>
            <a:ext cx="4526752" cy="5847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How would you respond?</a:t>
            </a:r>
          </a:p>
        </p:txBody>
      </p:sp>
      <p:sp>
        <p:nvSpPr>
          <p:cNvPr id="2" name="Content Placeholder 1"/>
          <p:cNvSpPr>
            <a:spLocks noGrp="1"/>
          </p:cNvSpPr>
          <p:nvPr>
            <p:ph idx="1"/>
          </p:nvPr>
        </p:nvSpPr>
        <p:spPr>
          <a:xfrm>
            <a:off x="457200" y="1449302"/>
            <a:ext cx="8229600" cy="4525963"/>
          </a:xfrm>
        </p:spPr>
        <p:txBody>
          <a:bodyPr>
            <a:normAutofit fontScale="92500" lnSpcReduction="10000"/>
          </a:bodyPr>
          <a:lstStyle/>
          <a:p>
            <a:r>
              <a:rPr kumimoji="1" lang="en-US" altLang="ja-JP" dirty="0"/>
              <a:t>He should participate in the Tarbiyat team and tell his wife that there is blessing in Jama’at work and we should give precedence to our faith over worldly matters.</a:t>
            </a:r>
          </a:p>
          <a:p>
            <a:r>
              <a:rPr kumimoji="1" lang="en-US" altLang="ja-JP" dirty="0"/>
              <a:t>He should excuse from participating as he is also responsible for his wife and upbringing of his children.</a:t>
            </a:r>
          </a:p>
          <a:p>
            <a:r>
              <a:rPr kumimoji="1" lang="en-US" altLang="ja-JP" dirty="0"/>
              <a:t>He should accept the national Tarbiyat team assignment but excuse from Ansar work.</a:t>
            </a:r>
          </a:p>
          <a:p>
            <a:r>
              <a:rPr kumimoji="1" lang="en-US" altLang="ja-JP" dirty="0"/>
              <a:t>Any other response?</a:t>
            </a:r>
            <a:endParaRPr kumimoji="1" lang="ja-JP" altLang="en-US" dirty="0"/>
          </a:p>
        </p:txBody>
      </p:sp>
    </p:spTree>
    <p:extLst>
      <p:ext uri="{BB962C8B-B14F-4D97-AF65-F5344CB8AC3E}">
        <p14:creationId xmlns:p14="http://schemas.microsoft.com/office/powerpoint/2010/main" val="152024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330675" y="402715"/>
            <a:ext cx="5936049" cy="55399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dirty="0">
                <a:solidFill>
                  <a:schemeClr val="bg1"/>
                </a:solidFill>
              </a:rPr>
              <a:t>How would your response change if?</a:t>
            </a:r>
          </a:p>
        </p:txBody>
      </p:sp>
      <p:sp>
        <p:nvSpPr>
          <p:cNvPr id="2" name="Content Placeholder 1"/>
          <p:cNvSpPr>
            <a:spLocks noGrp="1"/>
          </p:cNvSpPr>
          <p:nvPr>
            <p:ph idx="1"/>
          </p:nvPr>
        </p:nvSpPr>
        <p:spPr/>
        <p:txBody>
          <a:bodyPr/>
          <a:lstStyle/>
          <a:p>
            <a:pPr marL="0" indent="0">
              <a:buNone/>
            </a:pPr>
            <a:r>
              <a:rPr kumimoji="1" lang="en-US" altLang="ja-JP" dirty="0"/>
              <a:t>(Consider each separately.)</a:t>
            </a:r>
          </a:p>
          <a:p>
            <a:pPr marL="0" indent="0">
              <a:buNone/>
            </a:pPr>
            <a:endParaRPr kumimoji="1" lang="en-US" altLang="ja-JP" sz="1400" dirty="0"/>
          </a:p>
          <a:p>
            <a:pPr marL="0" indent="0">
              <a:buNone/>
            </a:pPr>
            <a:r>
              <a:rPr kumimoji="1" lang="en-US" altLang="ja-JP" dirty="0"/>
              <a:t>… The Nasir has grown up children.</a:t>
            </a:r>
          </a:p>
          <a:p>
            <a:pPr marL="0" indent="0">
              <a:buNone/>
            </a:pPr>
            <a:r>
              <a:rPr kumimoji="1" lang="en-US" altLang="ja-JP" dirty="0"/>
              <a:t>… His wife is busy with Lajna offices.</a:t>
            </a:r>
          </a:p>
          <a:p>
            <a:pPr marL="0" indent="0">
              <a:buNone/>
            </a:pPr>
            <a:r>
              <a:rPr kumimoji="1" lang="en-US" altLang="ja-JP" dirty="0"/>
              <a:t>… Both his wife and children allowed him to take 	on the new responsibility.</a:t>
            </a:r>
          </a:p>
          <a:p>
            <a:pPr marL="0" indent="0">
              <a:buNone/>
            </a:pPr>
            <a:r>
              <a:rPr kumimoji="1" lang="en-US" altLang="ja-JP" dirty="0"/>
              <a:t>… He has recently been diagnosed with high 	blood pressure.</a:t>
            </a:r>
          </a:p>
        </p:txBody>
      </p:sp>
    </p:spTree>
    <p:extLst>
      <p:ext uri="{BB962C8B-B14F-4D97-AF65-F5344CB8AC3E}">
        <p14:creationId xmlns:p14="http://schemas.microsoft.com/office/powerpoint/2010/main" val="2318150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736727" y="445597"/>
            <a:ext cx="527019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Guidance from Friday Sermon</a:t>
            </a:r>
          </a:p>
        </p:txBody>
      </p:sp>
      <p:sp>
        <p:nvSpPr>
          <p:cNvPr id="2" name="Rectangle 1"/>
          <p:cNvSpPr/>
          <p:nvPr/>
        </p:nvSpPr>
        <p:spPr>
          <a:xfrm>
            <a:off x="276615" y="1395807"/>
            <a:ext cx="8730305" cy="4154983"/>
          </a:xfrm>
          <a:prstGeom prst="rect">
            <a:avLst/>
          </a:prstGeom>
        </p:spPr>
        <p:txBody>
          <a:bodyPr wrap="square">
            <a:spAutoFit/>
          </a:bodyPr>
          <a:lstStyle/>
          <a:p>
            <a:r>
              <a:rPr lang="en-US" altLang="ja-JP" sz="2400" dirty="0"/>
              <a:t>We are fortunate as </a:t>
            </a:r>
            <a:r>
              <a:rPr lang="en-US" altLang="ja-JP" sz="2400" dirty="0" err="1"/>
              <a:t>Ahmadis</a:t>
            </a:r>
            <a:r>
              <a:rPr lang="en-US" altLang="ja-JP" sz="2400" dirty="0"/>
              <a:t>, that the Promised Messiah </a:t>
            </a:r>
            <a:r>
              <a:rPr lang="en-US" altLang="ja-JP" dirty="0"/>
              <a:t>(peace be on him)</a:t>
            </a:r>
            <a:r>
              <a:rPr lang="en-US" altLang="ja-JP" sz="2400" dirty="0"/>
              <a:t> saved us from these issues and guided us to follow the blessed model of the Holy Prophet </a:t>
            </a:r>
            <a:r>
              <a:rPr lang="en-US" altLang="ja-JP" dirty="0"/>
              <a:t>(peace and blessings of Allah be on him) </a:t>
            </a:r>
            <a:r>
              <a:rPr lang="en-US" altLang="ja-JP" sz="2400" dirty="0"/>
              <a:t>who of course taught moderation in everything. He taught that most certainly worship of God is most important; it is the objective of our creation. However, one's own self also has rights as does one’s wife and neighbors. In order to fulfill these rights we have to employ three kinds of resources. Firstly prayer and worship of God, secondly control one’s emotions and ponder over human psychology, thirdly to be honest in one's employment or profession and seek knowledge of world sciences.</a:t>
            </a:r>
          </a:p>
        </p:txBody>
      </p:sp>
    </p:spTree>
    <p:extLst>
      <p:ext uri="{BB962C8B-B14F-4D97-AF65-F5344CB8AC3E}">
        <p14:creationId xmlns:p14="http://schemas.microsoft.com/office/powerpoint/2010/main" val="294207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5313643" y="402715"/>
            <a:ext cx="1947769"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Scenario 2</a:t>
            </a:r>
          </a:p>
        </p:txBody>
      </p:sp>
      <p:sp>
        <p:nvSpPr>
          <p:cNvPr id="4" name="Content Placeholder 3"/>
          <p:cNvSpPr>
            <a:spLocks noGrp="1"/>
          </p:cNvSpPr>
          <p:nvPr>
            <p:ph idx="1"/>
          </p:nvPr>
        </p:nvSpPr>
        <p:spPr>
          <a:xfrm>
            <a:off x="223259" y="1139608"/>
            <a:ext cx="3955039" cy="4986555"/>
          </a:xfrm>
        </p:spPr>
        <p:txBody>
          <a:bodyPr>
            <a:normAutofit fontScale="85000" lnSpcReduction="20000"/>
          </a:bodyPr>
          <a:lstStyle/>
          <a:p>
            <a:pPr marL="0" indent="0">
              <a:buNone/>
            </a:pPr>
            <a:r>
              <a:rPr kumimoji="1" lang="en-US" altLang="ja-JP" dirty="0"/>
              <a:t>A Nasir’s son opened up at dinner table. He argued that the developed countries have achieved tremendous material success and are thriving. Muslim countries keep talking about faith and worship but don’t seem to get anywhere? The Nasir started scratching his head thinking about a response. Help this Nasir come up with a best response.</a:t>
            </a:r>
          </a:p>
        </p:txBody>
      </p:sp>
      <p:pic>
        <p:nvPicPr>
          <p:cNvPr id="2" name="Picture 1" descr="Dinner talk.jpg.pdf"/>
          <p:cNvPicPr>
            <a:picLocks noChangeAspect="1"/>
          </p:cNvPicPr>
          <p:nvPr/>
        </p:nvPicPr>
        <p:blipFill rotWithShape="1">
          <a:blip r:embed="rId3">
            <a:extLst>
              <a:ext uri="{28A0092B-C50C-407E-A947-70E740481C1C}">
                <a14:useLocalDpi xmlns:a14="http://schemas.microsoft.com/office/drawing/2010/main" val="0"/>
              </a:ext>
            </a:extLst>
          </a:blip>
          <a:srcRect t="14400" b="16438"/>
          <a:stretch/>
        </p:blipFill>
        <p:spPr>
          <a:xfrm>
            <a:off x="4178298" y="1139608"/>
            <a:ext cx="4965702" cy="4444473"/>
          </a:xfrm>
          <a:prstGeom prst="rect">
            <a:avLst/>
          </a:prstGeom>
        </p:spPr>
      </p:pic>
    </p:spTree>
    <p:extLst>
      <p:ext uri="{BB962C8B-B14F-4D97-AF65-F5344CB8AC3E}">
        <p14:creationId xmlns:p14="http://schemas.microsoft.com/office/powerpoint/2010/main" val="3178646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834780" y="435013"/>
            <a:ext cx="4662238" cy="5847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Choose the best response.</a:t>
            </a:r>
          </a:p>
        </p:txBody>
      </p:sp>
      <p:sp>
        <p:nvSpPr>
          <p:cNvPr id="2" name="Content Placeholder 1"/>
          <p:cNvSpPr>
            <a:spLocks noGrp="1"/>
          </p:cNvSpPr>
          <p:nvPr>
            <p:ph idx="1"/>
          </p:nvPr>
        </p:nvSpPr>
        <p:spPr>
          <a:xfrm>
            <a:off x="457200" y="1436728"/>
            <a:ext cx="8229600" cy="4525963"/>
          </a:xfrm>
        </p:spPr>
        <p:txBody>
          <a:bodyPr>
            <a:normAutofit fontScale="92500"/>
          </a:bodyPr>
          <a:lstStyle/>
          <a:p>
            <a:r>
              <a:rPr kumimoji="1" lang="en-US" altLang="ja-JP" dirty="0"/>
              <a:t>The material success is temporary and it will be destroyed.</a:t>
            </a:r>
          </a:p>
          <a:p>
            <a:r>
              <a:rPr kumimoji="1" lang="en-US" altLang="ja-JP" dirty="0"/>
              <a:t>Material success is of no use unless you have faith and good morals.</a:t>
            </a:r>
          </a:p>
          <a:p>
            <a:r>
              <a:rPr kumimoji="1" lang="en-US" altLang="ja-JP" dirty="0"/>
              <a:t>True faith in God leads to spirituality which improves morals and good morals help achieve material success.</a:t>
            </a:r>
          </a:p>
          <a:p>
            <a:r>
              <a:rPr kumimoji="1" lang="en-US" altLang="ja-JP" dirty="0"/>
              <a:t>Morality is very subjective </a:t>
            </a:r>
            <a:r>
              <a:rPr kumimoji="1" lang="en-US" altLang="ja-JP"/>
              <a:t>and does </a:t>
            </a:r>
            <a:r>
              <a:rPr kumimoji="1" lang="en-US" altLang="ja-JP" dirty="0"/>
              <a:t>not influence material success one way or the other.</a:t>
            </a:r>
          </a:p>
        </p:txBody>
      </p:sp>
    </p:spTree>
    <p:extLst>
      <p:ext uri="{BB962C8B-B14F-4D97-AF65-F5344CB8AC3E}">
        <p14:creationId xmlns:p14="http://schemas.microsoft.com/office/powerpoint/2010/main" val="769660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395368" y="432935"/>
            <a:ext cx="5376985" cy="5847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Respond to counter questions.</a:t>
            </a:r>
          </a:p>
        </p:txBody>
      </p:sp>
      <p:sp>
        <p:nvSpPr>
          <p:cNvPr id="2" name="Content Placeholder 1"/>
          <p:cNvSpPr>
            <a:spLocks noGrp="1"/>
          </p:cNvSpPr>
          <p:nvPr>
            <p:ph idx="1"/>
          </p:nvPr>
        </p:nvSpPr>
        <p:spPr/>
        <p:txBody>
          <a:bodyPr/>
          <a:lstStyle/>
          <a:p>
            <a:r>
              <a:rPr kumimoji="1" lang="en-US" altLang="ja-JP" dirty="0"/>
              <a:t>Why are the Muslim nations failing in material progress?</a:t>
            </a:r>
          </a:p>
          <a:p>
            <a:r>
              <a:rPr kumimoji="1" lang="en-US" altLang="ja-JP" dirty="0"/>
              <a:t>Is morality a requirement for material progress?</a:t>
            </a:r>
          </a:p>
          <a:p>
            <a:r>
              <a:rPr kumimoji="1" lang="en-US" altLang="ja-JP" dirty="0"/>
              <a:t>How did we learn true morals?</a:t>
            </a:r>
          </a:p>
          <a:p>
            <a:endParaRPr kumimoji="1" lang="ja-JP" altLang="en-US" dirty="0"/>
          </a:p>
        </p:txBody>
      </p:sp>
    </p:spTree>
    <p:extLst>
      <p:ext uri="{BB962C8B-B14F-4D97-AF65-F5344CB8AC3E}">
        <p14:creationId xmlns:p14="http://schemas.microsoft.com/office/powerpoint/2010/main" val="212857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460232" y="402715"/>
            <a:ext cx="527019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Guidance from Friday Sermon</a:t>
            </a:r>
          </a:p>
        </p:txBody>
      </p:sp>
      <p:sp>
        <p:nvSpPr>
          <p:cNvPr id="3" name="Rectangle 2"/>
          <p:cNvSpPr/>
          <p:nvPr/>
        </p:nvSpPr>
        <p:spPr>
          <a:xfrm>
            <a:off x="0" y="1534130"/>
            <a:ext cx="9144000" cy="4093428"/>
          </a:xfrm>
          <a:prstGeom prst="rect">
            <a:avLst/>
          </a:prstGeom>
        </p:spPr>
        <p:txBody>
          <a:bodyPr wrap="square">
            <a:spAutoFit/>
          </a:bodyPr>
          <a:lstStyle/>
          <a:p>
            <a:r>
              <a:rPr lang="en-US" altLang="ja-JP" sz="2000" dirty="0"/>
              <a:t>The Western world gave precedence to worldly matters over faith but at least they succeeded in attaining their worldly goals even if through wrong means. The Promised Messiah (peace be on him) was sent for the reformation of both these extremes. It is at such times that God sends His people to the world who keep things in perspective and employ faith in faith's context, morality in its context, and worldly matters are dealt with in their context. On the face </a:t>
            </a:r>
            <a:r>
              <a:rPr lang="en-US" altLang="ja-JP" sz="2000"/>
              <a:t>of it, </a:t>
            </a:r>
            <a:r>
              <a:rPr lang="en-US" altLang="ja-JP" sz="2000" dirty="0"/>
              <a:t>God’s people bring spiritual message but the three aspects are correlated. Excellence in spirituality definitely leads to reformation of morals, and good morals definitely lead to better material conditions. However, it is not necessary that a person who has material gains will also be moral or that one who has good morals will also be spiritual. God wishes to bring man closer to Him. For this He has made moral reformation and material success conditional to spirituality or being religious. God says that a true believer is granted all kinds of success.</a:t>
            </a:r>
            <a:endParaRPr lang="ja-JP" altLang="en-US" sz="2000" dirty="0"/>
          </a:p>
        </p:txBody>
      </p:sp>
    </p:spTree>
    <p:extLst>
      <p:ext uri="{BB962C8B-B14F-4D97-AF65-F5344CB8AC3E}">
        <p14:creationId xmlns:p14="http://schemas.microsoft.com/office/powerpoint/2010/main" val="2241935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584433" y="406009"/>
            <a:ext cx="5233599"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a:solidFill>
                  <a:schemeClr val="bg1"/>
                </a:solidFill>
              </a:rPr>
              <a:t>What to discuss with your family?</a:t>
            </a:r>
          </a:p>
        </p:txBody>
      </p:sp>
      <p:sp>
        <p:nvSpPr>
          <p:cNvPr id="7" name="TextBox 6"/>
          <p:cNvSpPr txBox="1">
            <a:spLocks noChangeArrowheads="1"/>
          </p:cNvSpPr>
          <p:nvPr/>
        </p:nvSpPr>
        <p:spPr bwMode="auto">
          <a:xfrm>
            <a:off x="621475" y="5158925"/>
            <a:ext cx="7727950" cy="1015663"/>
          </a:xfrm>
          <a:prstGeom prst="rect">
            <a:avLst/>
          </a:prstGeom>
          <a:noFill/>
          <a:ln w="9525">
            <a:noFill/>
            <a:miter lim="800000"/>
            <a:headEnd/>
            <a:tailEnd/>
          </a:ln>
        </p:spPr>
        <p:txBody>
          <a:bodyPr>
            <a:spAutoFit/>
          </a:bodyPr>
          <a:lstStyle/>
          <a:p>
            <a:r>
              <a:rPr lang="en-US" sz="2000" b="1" dirty="0">
                <a:solidFill>
                  <a:srgbClr val="FF0000"/>
                </a:solidFill>
                <a:latin typeface="Calibri" pitchFamily="34" charset="0"/>
              </a:rPr>
              <a:t>Tips to engage youth in conversation: </a:t>
            </a:r>
            <a:r>
              <a:rPr lang="en-US" sz="2000" b="1" dirty="0">
                <a:latin typeface="Calibri" pitchFamily="34" charset="0"/>
              </a:rPr>
              <a:t>(1) Give them more talking time, and (2) use examples from Huzoor’s </a:t>
            </a:r>
            <a:r>
              <a:rPr lang="en-US" sz="1600" b="1" dirty="0">
                <a:latin typeface="Calibri" pitchFamily="34" charset="0"/>
              </a:rPr>
              <a:t>(may Allah be his helper) </a:t>
            </a:r>
            <a:r>
              <a:rPr lang="en-US" sz="2000" b="1" dirty="0">
                <a:latin typeface="Calibri" pitchFamily="34" charset="0"/>
              </a:rPr>
              <a:t>sermon to make a point.</a:t>
            </a:r>
          </a:p>
        </p:txBody>
      </p:sp>
      <p:sp>
        <p:nvSpPr>
          <p:cNvPr id="2" name="Content Placeholder 1"/>
          <p:cNvSpPr>
            <a:spLocks noGrp="1"/>
          </p:cNvSpPr>
          <p:nvPr>
            <p:ph idx="1"/>
          </p:nvPr>
        </p:nvSpPr>
        <p:spPr>
          <a:xfrm>
            <a:off x="457200" y="1600201"/>
            <a:ext cx="8229600" cy="3429000"/>
          </a:xfrm>
        </p:spPr>
        <p:txBody>
          <a:bodyPr/>
          <a:lstStyle/>
          <a:p>
            <a:r>
              <a:rPr kumimoji="1" lang="en-US" altLang="ja-JP" dirty="0"/>
              <a:t>How our faith in Allah the Almighty can lead to true spirituality.</a:t>
            </a:r>
          </a:p>
          <a:p>
            <a:r>
              <a:rPr kumimoji="1" lang="en-US" altLang="ja-JP" dirty="0"/>
              <a:t>Importance of always sticking with high morals even when faced with hate.</a:t>
            </a:r>
          </a:p>
          <a:p>
            <a:r>
              <a:rPr kumimoji="1" lang="en-US" altLang="ja-JP" dirty="0"/>
              <a:t>Seek honest opinion from your wife and children if you are fulfilling their rights?</a:t>
            </a:r>
            <a:endParaRPr kumimoji="1" lang="ja-JP" altLang="en-US" dirty="0"/>
          </a:p>
        </p:txBody>
      </p:sp>
    </p:spTree>
    <p:extLst>
      <p:ext uri="{BB962C8B-B14F-4D97-AF65-F5344CB8AC3E}">
        <p14:creationId xmlns:p14="http://schemas.microsoft.com/office/powerpoint/2010/main" val="3496692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178460" y="374379"/>
            <a:ext cx="1931747" cy="646331"/>
          </a:xfrm>
          <a:prstGeom prst="rect">
            <a:avLst/>
          </a:prstGeom>
          <a:noFill/>
        </p:spPr>
        <p:txBody>
          <a:bodyPr wrap="none" rtlCol="0">
            <a:spAutoFit/>
          </a:bodyPr>
          <a:lstStyle/>
          <a:p>
            <a:r>
              <a:rPr lang="en-US" sz="3600" b="1" dirty="0">
                <a:solidFill>
                  <a:schemeClr val="bg1"/>
                </a:solidFill>
              </a:rPr>
              <a:t>To-do list</a:t>
            </a:r>
          </a:p>
        </p:txBody>
      </p:sp>
      <p:sp>
        <p:nvSpPr>
          <p:cNvPr id="3" name="Content Placeholder 2"/>
          <p:cNvSpPr>
            <a:spLocks noGrp="1"/>
          </p:cNvSpPr>
          <p:nvPr>
            <p:ph idx="1"/>
          </p:nvPr>
        </p:nvSpPr>
        <p:spPr>
          <a:xfrm>
            <a:off x="451757" y="1600200"/>
            <a:ext cx="8229600" cy="4525963"/>
          </a:xfrm>
        </p:spPr>
        <p:txBody>
          <a:bodyPr/>
          <a:lstStyle/>
          <a:p>
            <a:r>
              <a:rPr kumimoji="1" lang="en-US" altLang="ja-JP" dirty="0"/>
              <a:t>Ask yourself a question “Am I practicing exemplary morals?” Think of ways of improvement.</a:t>
            </a:r>
          </a:p>
          <a:p>
            <a:r>
              <a:rPr kumimoji="1" lang="en-US" altLang="ja-JP" dirty="0"/>
              <a:t>Read a book on the life of the Holy Prophet </a:t>
            </a:r>
            <a:r>
              <a:rPr kumimoji="1" lang="en-US" altLang="ja-JP" sz="2400" dirty="0"/>
              <a:t>(peace and blessings of Allah be on him) </a:t>
            </a:r>
            <a:r>
              <a:rPr kumimoji="1" lang="en-US" altLang="ja-JP" dirty="0"/>
              <a:t>to learn how he manifested the highest levels of spirituality and morality, e.g. Life of Muhammad.</a:t>
            </a:r>
          </a:p>
          <a:p>
            <a:endParaRPr kumimoji="1" lang="en-US" altLang="ja-JP" dirty="0"/>
          </a:p>
          <a:p>
            <a:endParaRPr kumimoji="1" lang="ja-JP" altLang="en-US" dirty="0"/>
          </a:p>
        </p:txBody>
      </p:sp>
    </p:spTree>
    <p:extLst>
      <p:ext uri="{BB962C8B-B14F-4D97-AF65-F5344CB8AC3E}">
        <p14:creationId xmlns:p14="http://schemas.microsoft.com/office/powerpoint/2010/main" val="339678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767230" y="394843"/>
            <a:ext cx="2608930" cy="606642"/>
          </a:xfrm>
        </p:spPr>
        <p:txBody>
          <a:bodyPr>
            <a:noAutofit/>
          </a:bodyPr>
          <a:lstStyle/>
          <a:p>
            <a:r>
              <a:rPr lang="en-US" sz="3200" b="1" dirty="0">
                <a:solidFill>
                  <a:schemeClr val="bg1"/>
                </a:solidFill>
                <a:latin typeface="+mn-lt"/>
              </a:rPr>
              <a:t>AGENDA</a:t>
            </a:r>
          </a:p>
        </p:txBody>
      </p:sp>
      <p:sp>
        <p:nvSpPr>
          <p:cNvPr id="5" name="Content Placeholder 2"/>
          <p:cNvSpPr txBox="1">
            <a:spLocks/>
          </p:cNvSpPr>
          <p:nvPr/>
        </p:nvSpPr>
        <p:spPr>
          <a:xfrm>
            <a:off x="527193" y="1824243"/>
            <a:ext cx="8480074" cy="4351338"/>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r>
              <a:rPr lang="en-US" dirty="0"/>
              <a:t>Recitation of the Holy Qur’an (Verses 18:106, 24:40 )		</a:t>
            </a:r>
          </a:p>
          <a:p>
            <a:r>
              <a:rPr lang="en-US" dirty="0"/>
              <a:t>Pledge</a:t>
            </a:r>
          </a:p>
          <a:p>
            <a:r>
              <a:rPr lang="en-US" altLang="ja-JP" dirty="0"/>
              <a:t>Did you know?</a:t>
            </a:r>
            <a:endParaRPr lang="en-US" dirty="0"/>
          </a:p>
          <a:p>
            <a:r>
              <a:rPr lang="en-US" dirty="0"/>
              <a:t>Sermon of the month: Religion, morality and material success (April 24, 2015)</a:t>
            </a:r>
          </a:p>
          <a:p>
            <a:r>
              <a:rPr lang="en-US" dirty="0"/>
              <a:t>Health Tip</a:t>
            </a:r>
          </a:p>
          <a:p>
            <a:r>
              <a:rPr lang="en-US" dirty="0"/>
              <a:t>Reminders/announcements			</a:t>
            </a:r>
          </a:p>
          <a:p>
            <a:r>
              <a:rPr lang="en-US" dirty="0" err="1"/>
              <a:t>Du’a</a:t>
            </a:r>
            <a:endParaRPr lang="en-US" dirty="0"/>
          </a:p>
          <a:p>
            <a:pPr marL="0" indent="0">
              <a:buFont typeface="Arial"/>
              <a:buNone/>
            </a:pPr>
            <a:r>
              <a:rPr lang="en-US" dirty="0"/>
              <a:t>								</a:t>
            </a:r>
          </a:p>
        </p:txBody>
      </p:sp>
    </p:spTree>
    <p:extLst>
      <p:ext uri="{BB962C8B-B14F-4D97-AF65-F5344CB8AC3E}">
        <p14:creationId xmlns:p14="http://schemas.microsoft.com/office/powerpoint/2010/main" val="685888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05461" y="374379"/>
            <a:ext cx="1869222" cy="584776"/>
          </a:xfrm>
          <a:prstGeom prst="rect">
            <a:avLst/>
          </a:prstGeom>
          <a:noFill/>
        </p:spPr>
        <p:txBody>
          <a:bodyPr wrap="none" rtlCol="0">
            <a:spAutoFit/>
          </a:bodyPr>
          <a:lstStyle/>
          <a:p>
            <a:r>
              <a:rPr lang="en-US" sz="3200" b="1" dirty="0">
                <a:solidFill>
                  <a:schemeClr val="bg1"/>
                </a:solidFill>
              </a:rPr>
              <a:t>Health tip</a:t>
            </a:r>
          </a:p>
        </p:txBody>
      </p:sp>
      <p:pic>
        <p:nvPicPr>
          <p:cNvPr id="2" name="Picture 1" descr="lead_720_40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06177"/>
            <a:ext cx="9144000" cy="5143500"/>
          </a:xfrm>
          <a:prstGeom prst="rect">
            <a:avLst/>
          </a:prstGeom>
        </p:spPr>
      </p:pic>
      <p:sp>
        <p:nvSpPr>
          <p:cNvPr id="7" name="TextBox 6"/>
          <p:cNvSpPr txBox="1"/>
          <p:nvPr/>
        </p:nvSpPr>
        <p:spPr>
          <a:xfrm>
            <a:off x="7372655" y="5809734"/>
            <a:ext cx="1694206" cy="369332"/>
          </a:xfrm>
          <a:prstGeom prst="rect">
            <a:avLst/>
          </a:prstGeom>
          <a:noFill/>
        </p:spPr>
        <p:txBody>
          <a:bodyPr wrap="none" rtlCol="0">
            <a:spAutoFit/>
          </a:bodyPr>
          <a:lstStyle/>
          <a:p>
            <a:r>
              <a:rPr kumimoji="1" lang="en-US" altLang="ja-JP" dirty="0" err="1"/>
              <a:t>Theatlantic.com</a:t>
            </a:r>
            <a:r>
              <a:rPr kumimoji="1" lang="en-US" altLang="ja-JP" dirty="0"/>
              <a:t> </a:t>
            </a:r>
            <a:endParaRPr kumimoji="1" lang="ja-JP" altLang="en-US" dirty="0"/>
          </a:p>
        </p:txBody>
      </p:sp>
      <p:sp>
        <p:nvSpPr>
          <p:cNvPr id="9" name="TextBox 8"/>
          <p:cNvSpPr txBox="1"/>
          <p:nvPr/>
        </p:nvSpPr>
        <p:spPr>
          <a:xfrm>
            <a:off x="3225829" y="1072641"/>
            <a:ext cx="3212388" cy="830997"/>
          </a:xfrm>
          <a:prstGeom prst="rect">
            <a:avLst/>
          </a:prstGeom>
          <a:noFill/>
        </p:spPr>
        <p:txBody>
          <a:bodyPr wrap="none" rtlCol="0">
            <a:spAutoFit/>
          </a:bodyPr>
          <a:lstStyle/>
          <a:p>
            <a:pPr algn="ctr"/>
            <a:r>
              <a:rPr kumimoji="1" lang="en-US" altLang="ja-JP" sz="2400" b="1" dirty="0"/>
              <a:t>Disorders of the mood</a:t>
            </a:r>
          </a:p>
          <a:p>
            <a:pPr algn="ctr"/>
            <a:r>
              <a:rPr kumimoji="1" lang="en-US" altLang="ja-JP" sz="2400" b="1" dirty="0"/>
              <a:t>Depression and Anxiety</a:t>
            </a:r>
            <a:endParaRPr kumimoji="1" lang="ja-JP" altLang="en-US" sz="2400" b="1" dirty="0"/>
          </a:p>
        </p:txBody>
      </p:sp>
    </p:spTree>
    <p:extLst>
      <p:ext uri="{BB962C8B-B14F-4D97-AF65-F5344CB8AC3E}">
        <p14:creationId xmlns:p14="http://schemas.microsoft.com/office/powerpoint/2010/main" val="1166245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05461" y="374379"/>
            <a:ext cx="1869222" cy="584776"/>
          </a:xfrm>
          <a:prstGeom prst="rect">
            <a:avLst/>
          </a:prstGeom>
          <a:noFill/>
        </p:spPr>
        <p:txBody>
          <a:bodyPr wrap="none" rtlCol="0">
            <a:spAutoFit/>
          </a:bodyPr>
          <a:lstStyle/>
          <a:p>
            <a:r>
              <a:rPr lang="en-US" sz="3200" b="1" dirty="0">
                <a:solidFill>
                  <a:schemeClr val="bg1"/>
                </a:solidFill>
              </a:rPr>
              <a:t>Health tip</a:t>
            </a:r>
          </a:p>
        </p:txBody>
      </p:sp>
      <p:sp>
        <p:nvSpPr>
          <p:cNvPr id="3" name="TextBox 2"/>
          <p:cNvSpPr txBox="1"/>
          <p:nvPr/>
        </p:nvSpPr>
        <p:spPr>
          <a:xfrm>
            <a:off x="3225829" y="1072641"/>
            <a:ext cx="3212388" cy="830997"/>
          </a:xfrm>
          <a:prstGeom prst="rect">
            <a:avLst/>
          </a:prstGeom>
          <a:noFill/>
        </p:spPr>
        <p:txBody>
          <a:bodyPr wrap="none" rtlCol="0">
            <a:spAutoFit/>
          </a:bodyPr>
          <a:lstStyle/>
          <a:p>
            <a:pPr algn="ctr"/>
            <a:r>
              <a:rPr kumimoji="1" lang="en-US" altLang="ja-JP" sz="2400" b="1" dirty="0"/>
              <a:t>Disorders of the mood</a:t>
            </a:r>
          </a:p>
          <a:p>
            <a:pPr algn="ctr"/>
            <a:r>
              <a:rPr kumimoji="1" lang="en-US" altLang="ja-JP" sz="2400" b="1" dirty="0"/>
              <a:t>Depression and Anxiety</a:t>
            </a:r>
            <a:endParaRPr kumimoji="1" lang="ja-JP" altLang="en-US" sz="2400" b="1" dirty="0"/>
          </a:p>
        </p:txBody>
      </p:sp>
      <p:sp>
        <p:nvSpPr>
          <p:cNvPr id="6" name="Rectangle 5"/>
          <p:cNvSpPr/>
          <p:nvPr/>
        </p:nvSpPr>
        <p:spPr>
          <a:xfrm>
            <a:off x="125734" y="1903638"/>
            <a:ext cx="9018266" cy="1200329"/>
          </a:xfrm>
          <a:prstGeom prst="rect">
            <a:avLst/>
          </a:prstGeom>
        </p:spPr>
        <p:txBody>
          <a:bodyPr wrap="square">
            <a:spAutoFit/>
          </a:bodyPr>
          <a:lstStyle/>
          <a:p>
            <a:r>
              <a:rPr lang="en-US" altLang="ja-JP" dirty="0"/>
              <a:t>	It is normal for someone’s mood to change, depending on the situation. However, to be diagnosed with a mood disorder, symptoms must be present for several weeks or longer. Mood disorders can cause changes in your behavior and can affect your ability to deal with routine activities, such as work or school. </a:t>
            </a:r>
            <a:endParaRPr lang="ja-JP" altLang="en-US" dirty="0"/>
          </a:p>
        </p:txBody>
      </p:sp>
      <p:sp>
        <p:nvSpPr>
          <p:cNvPr id="9" name="Rectangle 8"/>
          <p:cNvSpPr/>
          <p:nvPr/>
        </p:nvSpPr>
        <p:spPr>
          <a:xfrm>
            <a:off x="125734" y="3103967"/>
            <a:ext cx="9018266" cy="1477328"/>
          </a:xfrm>
          <a:prstGeom prst="rect">
            <a:avLst/>
          </a:prstGeom>
        </p:spPr>
        <p:txBody>
          <a:bodyPr wrap="square">
            <a:spAutoFit/>
          </a:bodyPr>
          <a:lstStyle/>
          <a:p>
            <a:r>
              <a:rPr lang="en-US" altLang="ja-JP" dirty="0"/>
              <a:t>	</a:t>
            </a:r>
            <a:r>
              <a:rPr lang="en-US" altLang="ja-JP" u="sng" dirty="0"/>
              <a:t>Depression</a:t>
            </a:r>
            <a:r>
              <a:rPr lang="en-US" altLang="ja-JP" dirty="0"/>
              <a:t> is a common mental disorder. Grief or sadness is a typical response to a traumatic life event or crisis, such as the death of a spouse or family member, loss of a job, or a major illness. However, when the depression continues to be present even when stressful events are over or there is no apparent cause, physicians would then classify the depression as clinical or major depression.</a:t>
            </a:r>
            <a:endParaRPr lang="ja-JP" altLang="en-US" dirty="0"/>
          </a:p>
        </p:txBody>
      </p:sp>
      <p:sp>
        <p:nvSpPr>
          <p:cNvPr id="10" name="Rectangle 9"/>
          <p:cNvSpPr/>
          <p:nvPr/>
        </p:nvSpPr>
        <p:spPr>
          <a:xfrm>
            <a:off x="125734" y="4581295"/>
            <a:ext cx="9018266" cy="1200329"/>
          </a:xfrm>
          <a:prstGeom prst="rect">
            <a:avLst/>
          </a:prstGeom>
        </p:spPr>
        <p:txBody>
          <a:bodyPr wrap="square">
            <a:spAutoFit/>
          </a:bodyPr>
          <a:lstStyle/>
          <a:p>
            <a:r>
              <a:rPr lang="en-US" altLang="ja-JP" dirty="0"/>
              <a:t>	Risk factors: Family history, previous diagnosis of a mood disorder, trauma, stress or major life changes, physical illness or use of certain medications, major diseases such as cancer, diabetes, Parkinson’s disease and heart disease, and brain structure and function.</a:t>
            </a:r>
          </a:p>
          <a:p>
            <a:r>
              <a:rPr lang="en-US" altLang="ja-JP" dirty="0"/>
              <a:t>Depression can be treated with medications and psychotherapy (talk therapy).</a:t>
            </a:r>
            <a:endParaRPr lang="ja-JP" altLang="en-US" dirty="0"/>
          </a:p>
        </p:txBody>
      </p:sp>
      <p:sp>
        <p:nvSpPr>
          <p:cNvPr id="11" name="TextBox 10"/>
          <p:cNvSpPr txBox="1"/>
          <p:nvPr/>
        </p:nvSpPr>
        <p:spPr>
          <a:xfrm>
            <a:off x="7459464" y="5781624"/>
            <a:ext cx="1653856" cy="369332"/>
          </a:xfrm>
          <a:prstGeom prst="rect">
            <a:avLst/>
          </a:prstGeom>
          <a:noFill/>
        </p:spPr>
        <p:txBody>
          <a:bodyPr wrap="none" rtlCol="0">
            <a:spAutoFit/>
          </a:bodyPr>
          <a:lstStyle/>
          <a:p>
            <a:r>
              <a:rPr kumimoji="1" lang="en-US" altLang="ja-JP" dirty="0"/>
              <a:t>Cleveland Clinic</a:t>
            </a:r>
            <a:endParaRPr kumimoji="1" lang="ja-JP" altLang="en-US" dirty="0"/>
          </a:p>
        </p:txBody>
      </p:sp>
    </p:spTree>
    <p:extLst>
      <p:ext uri="{BB962C8B-B14F-4D97-AF65-F5344CB8AC3E}">
        <p14:creationId xmlns:p14="http://schemas.microsoft.com/office/powerpoint/2010/main" val="690405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05461" y="374379"/>
            <a:ext cx="1869222" cy="584776"/>
          </a:xfrm>
          <a:prstGeom prst="rect">
            <a:avLst/>
          </a:prstGeom>
          <a:noFill/>
        </p:spPr>
        <p:txBody>
          <a:bodyPr wrap="none" rtlCol="0">
            <a:spAutoFit/>
          </a:bodyPr>
          <a:lstStyle/>
          <a:p>
            <a:r>
              <a:rPr lang="en-US" sz="3200" b="1" dirty="0">
                <a:solidFill>
                  <a:schemeClr val="bg1"/>
                </a:solidFill>
              </a:rPr>
              <a:t>Health tip</a:t>
            </a:r>
          </a:p>
        </p:txBody>
      </p:sp>
      <p:sp>
        <p:nvSpPr>
          <p:cNvPr id="3" name="TextBox 2"/>
          <p:cNvSpPr txBox="1"/>
          <p:nvPr/>
        </p:nvSpPr>
        <p:spPr>
          <a:xfrm>
            <a:off x="3225829" y="1000660"/>
            <a:ext cx="3212388" cy="830997"/>
          </a:xfrm>
          <a:prstGeom prst="rect">
            <a:avLst/>
          </a:prstGeom>
          <a:noFill/>
        </p:spPr>
        <p:txBody>
          <a:bodyPr wrap="none" rtlCol="0">
            <a:spAutoFit/>
          </a:bodyPr>
          <a:lstStyle/>
          <a:p>
            <a:pPr algn="ctr"/>
            <a:r>
              <a:rPr kumimoji="1" lang="en-US" altLang="ja-JP" sz="2400" b="1" dirty="0"/>
              <a:t>Disorders of the mood</a:t>
            </a:r>
          </a:p>
          <a:p>
            <a:pPr algn="ctr"/>
            <a:r>
              <a:rPr kumimoji="1" lang="en-US" altLang="ja-JP" sz="2400" b="1" dirty="0"/>
              <a:t>Depression and Anxiety</a:t>
            </a:r>
            <a:endParaRPr kumimoji="1" lang="ja-JP" altLang="en-US" sz="2400" b="1" dirty="0"/>
          </a:p>
        </p:txBody>
      </p:sp>
      <p:sp>
        <p:nvSpPr>
          <p:cNvPr id="2" name="Rectangle 1"/>
          <p:cNvSpPr/>
          <p:nvPr/>
        </p:nvSpPr>
        <p:spPr>
          <a:xfrm>
            <a:off x="0" y="1854926"/>
            <a:ext cx="9144000" cy="2308324"/>
          </a:xfrm>
          <a:prstGeom prst="rect">
            <a:avLst/>
          </a:prstGeom>
        </p:spPr>
        <p:txBody>
          <a:bodyPr wrap="square">
            <a:spAutoFit/>
          </a:bodyPr>
          <a:lstStyle/>
          <a:p>
            <a:r>
              <a:rPr lang="en-US" altLang="ja-JP" dirty="0"/>
              <a:t>	</a:t>
            </a:r>
            <a:r>
              <a:rPr lang="en-US" altLang="ja-JP" u="sng" dirty="0"/>
              <a:t>Anxiety</a:t>
            </a:r>
            <a:r>
              <a:rPr lang="en-US" altLang="ja-JP" dirty="0"/>
              <a:t> is a normal human emotion. Many people feel anxious, or nervous, when faced with a problem at work, or before taking a test or making an important decision. Anxiety disorders, however, are different. They can cause such distress that it interferes with a person's ability to lead a normal life.</a:t>
            </a:r>
          </a:p>
          <a:p>
            <a:r>
              <a:rPr lang="en-US" altLang="ja-JP" dirty="0"/>
              <a:t>	Anxiety disorders affect 40 million adult Americans (about 1 in 8). It is most common mental illness in US.</a:t>
            </a:r>
          </a:p>
          <a:p>
            <a:r>
              <a:rPr lang="en-US" altLang="ja-JP" dirty="0"/>
              <a:t>	There are different types of anxiety disorders including panic disorders, post traumatic stress disorder (PTSD), phobias, social anxiety and generalized anxiety disorders.</a:t>
            </a:r>
            <a:endParaRPr lang="ja-JP" altLang="en-US" dirty="0"/>
          </a:p>
        </p:txBody>
      </p:sp>
      <p:sp>
        <p:nvSpPr>
          <p:cNvPr id="4" name="Rectangle 3"/>
          <p:cNvSpPr/>
          <p:nvPr/>
        </p:nvSpPr>
        <p:spPr>
          <a:xfrm>
            <a:off x="0" y="4115849"/>
            <a:ext cx="8791160" cy="2031325"/>
          </a:xfrm>
          <a:prstGeom prst="rect">
            <a:avLst/>
          </a:prstGeom>
        </p:spPr>
        <p:txBody>
          <a:bodyPr wrap="square">
            <a:spAutoFit/>
          </a:bodyPr>
          <a:lstStyle/>
          <a:p>
            <a:r>
              <a:rPr lang="en-US" altLang="ja-JP" dirty="0"/>
              <a:t>	Symptoms: Feelings of panic, fear and uneasiness, uncontrollable obsessive thoughts, repeated thoughts or flashbacks of traumatic experiences, nightmares, ritualistic behaviors, such as repeated hand washing, problems sleeping, cold or sweaty hands, shortness of breath, palpitations, inability to be still and calm, dry mouth, numbness or tingling in the hands or feet, nausea and muscle tension.</a:t>
            </a:r>
          </a:p>
          <a:p>
            <a:endParaRPr lang="en-US" altLang="ja-JP" dirty="0"/>
          </a:p>
          <a:p>
            <a:r>
              <a:rPr lang="en-US" altLang="ja-JP" dirty="0"/>
              <a:t>	Anxiety disorders are treatable with medications and talk therapy.</a:t>
            </a:r>
            <a:endParaRPr lang="ja-JP" altLang="en-US" dirty="0"/>
          </a:p>
        </p:txBody>
      </p:sp>
      <p:sp>
        <p:nvSpPr>
          <p:cNvPr id="11" name="TextBox 10"/>
          <p:cNvSpPr txBox="1"/>
          <p:nvPr/>
        </p:nvSpPr>
        <p:spPr>
          <a:xfrm>
            <a:off x="7459464" y="5781624"/>
            <a:ext cx="1653856" cy="369332"/>
          </a:xfrm>
          <a:prstGeom prst="rect">
            <a:avLst/>
          </a:prstGeom>
          <a:noFill/>
        </p:spPr>
        <p:txBody>
          <a:bodyPr wrap="none" rtlCol="0">
            <a:spAutoFit/>
          </a:bodyPr>
          <a:lstStyle/>
          <a:p>
            <a:r>
              <a:rPr kumimoji="1" lang="en-US" altLang="ja-JP" dirty="0"/>
              <a:t>Cleveland Clinic</a:t>
            </a:r>
            <a:endParaRPr kumimoji="1" lang="ja-JP" altLang="en-US" dirty="0"/>
          </a:p>
        </p:txBody>
      </p:sp>
    </p:spTree>
    <p:extLst>
      <p:ext uri="{BB962C8B-B14F-4D97-AF65-F5344CB8AC3E}">
        <p14:creationId xmlns:p14="http://schemas.microsoft.com/office/powerpoint/2010/main" val="1069248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70013"/>
            <a:ext cx="7886700" cy="4351337"/>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en-US" sz="3600" b="1" dirty="0"/>
              <a:t>Reminders/Announcements</a:t>
            </a:r>
            <a:endParaRPr lang="en-US" sz="3600" dirty="0"/>
          </a:p>
          <a:p>
            <a:pPr marL="0" indent="0" algn="ctr" eaLnBrk="1" fontAlgn="auto" hangingPunct="1">
              <a:spcAft>
                <a:spcPts val="0"/>
              </a:spcAft>
              <a:buFont typeface="Arial" panose="020B0604020202020204" pitchFamily="34" charset="0"/>
              <a:buNone/>
              <a:defRPr/>
            </a:pPr>
            <a:r>
              <a:rPr lang="en-US" sz="3600" b="1" dirty="0"/>
              <a:t>Dua</a:t>
            </a:r>
          </a:p>
          <a:p>
            <a:pPr marL="0" indent="0" algn="ctr" eaLnBrk="1" fontAlgn="auto" hangingPunct="1">
              <a:spcAft>
                <a:spcPts val="0"/>
              </a:spcAft>
              <a:buFont typeface="Arial" panose="020B0604020202020204" pitchFamily="34" charset="0"/>
              <a:buNone/>
              <a:defRPr/>
            </a:pPr>
            <a:endParaRPr lang="en-US" sz="3600" b="1" dirty="0"/>
          </a:p>
          <a:p>
            <a:pPr marL="0" indent="0" algn="ctr" eaLnBrk="1" fontAlgn="auto" hangingPunct="1">
              <a:spcAft>
                <a:spcPts val="0"/>
              </a:spcAft>
              <a:buFont typeface="Arial" panose="020B0604020202020204" pitchFamily="34" charset="0"/>
              <a:buNone/>
              <a:defRPr/>
            </a:pPr>
            <a:r>
              <a:rPr lang="en-US" sz="3600" b="1" dirty="0"/>
              <a:t>Jazakumullah for Participating!</a:t>
            </a:r>
          </a:p>
          <a:p>
            <a:pPr marL="0" indent="0" algn="ctr" eaLnBrk="1" fontAlgn="auto" hangingPunct="1">
              <a:spcAft>
                <a:spcPts val="0"/>
              </a:spcAft>
              <a:buFont typeface="Arial" panose="020B0604020202020204" pitchFamily="34" charset="0"/>
              <a:buNone/>
              <a:defRPr/>
            </a:pPr>
            <a:endParaRPr lang="en-US" sz="3600" b="1" dirty="0"/>
          </a:p>
          <a:p>
            <a:pPr marL="0" indent="0" algn="ctr" eaLnBrk="1" fontAlgn="auto" hangingPunct="1">
              <a:spcAft>
                <a:spcPts val="0"/>
              </a:spcAft>
              <a:buFont typeface="Arial" panose="020B0604020202020204" pitchFamily="34" charset="0"/>
              <a:buNone/>
              <a:defRPr/>
            </a:pPr>
            <a:r>
              <a:rPr lang="en-US" sz="3600" b="1" dirty="0">
                <a:solidFill>
                  <a:srgbClr val="FF0000"/>
                </a:solidFill>
              </a:rPr>
              <a:t>If you enjoyed it, please convey to those brothers who are not here today!</a:t>
            </a:r>
          </a:p>
        </p:txBody>
      </p:sp>
      <p:sp>
        <p:nvSpPr>
          <p:cNvPr id="2" name="TextBox 1"/>
          <p:cNvSpPr txBox="1"/>
          <p:nvPr/>
        </p:nvSpPr>
        <p:spPr>
          <a:xfrm>
            <a:off x="4730751" y="397418"/>
            <a:ext cx="2624036" cy="584776"/>
          </a:xfrm>
          <a:prstGeom prst="rect">
            <a:avLst/>
          </a:prstGeom>
          <a:noFill/>
        </p:spPr>
        <p:txBody>
          <a:bodyPr wrap="none" rtlCol="0">
            <a:spAutoFit/>
          </a:bodyPr>
          <a:lstStyle/>
          <a:p>
            <a:r>
              <a:rPr lang="en-US" altLang="ja-JP" sz="3200" b="1" dirty="0">
                <a:solidFill>
                  <a:schemeClr val="bg1"/>
                </a:solidFill>
              </a:rPr>
              <a:t>That’s all folks</a:t>
            </a:r>
            <a:endParaRPr kumimoji="1" lang="ja-JP" altLang="en-US" sz="3200" b="1" dirty="0">
              <a:solidFill>
                <a:schemeClr val="bg1"/>
              </a:solidFill>
            </a:endParaRPr>
          </a:p>
        </p:txBody>
      </p:sp>
    </p:spTree>
    <p:extLst>
      <p:ext uri="{BB962C8B-B14F-4D97-AF65-F5344CB8AC3E}">
        <p14:creationId xmlns:p14="http://schemas.microsoft.com/office/powerpoint/2010/main" val="401454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2526" y="470858"/>
            <a:ext cx="5152172" cy="584776"/>
          </a:xfrm>
          <a:prstGeom prst="rect">
            <a:avLst/>
          </a:prstGeom>
          <a:noFill/>
        </p:spPr>
        <p:txBody>
          <a:bodyPr wrap="none" rtlCol="0">
            <a:spAutoFit/>
          </a:bodyPr>
          <a:lstStyle/>
          <a:p>
            <a:r>
              <a:rPr kumimoji="1" lang="en-US" altLang="ja-JP" sz="3200" b="1" dirty="0">
                <a:solidFill>
                  <a:srgbClr val="FFFFFF"/>
                </a:solidFill>
              </a:rPr>
              <a:t>Recitation of the Holy Qur’an</a:t>
            </a:r>
            <a:endParaRPr kumimoji="1" lang="ja-JP" altLang="en-US" sz="3200" b="1" dirty="0">
              <a:solidFill>
                <a:srgbClr val="FFFFFF"/>
              </a:solidFill>
            </a:endParaRPr>
          </a:p>
        </p:txBody>
      </p:sp>
      <p:sp>
        <p:nvSpPr>
          <p:cNvPr id="5" name="Title 3"/>
          <p:cNvSpPr txBox="1">
            <a:spLocks/>
          </p:cNvSpPr>
          <p:nvPr/>
        </p:nvSpPr>
        <p:spPr>
          <a:xfrm>
            <a:off x="121376" y="1257300"/>
            <a:ext cx="4542745" cy="200451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sz="1800" b="1" dirty="0"/>
              <a:t>[18:106] </a:t>
            </a:r>
            <a:r>
              <a:rPr lang="en-US" sz="2000" i="1" dirty="0">
                <a:latin typeface="+mn-lt"/>
              </a:rPr>
              <a:t>The greatest losers are </a:t>
            </a:r>
            <a:r>
              <a:rPr lang="en-US" sz="2000" dirty="0">
                <a:latin typeface="+mn-lt"/>
              </a:rPr>
              <a:t>those who disbelieve in the Signs of their Lord and in the meeting with Him. So their works are vain, and on the Day of Resurrection We shall give them no weight.</a:t>
            </a:r>
            <a:r>
              <a:rPr lang="en-US" sz="2000" b="1" dirty="0">
                <a:latin typeface="+mn-lt"/>
              </a:rPr>
              <a:t> </a:t>
            </a:r>
            <a:endParaRPr lang="ja-JP" altLang="en-US" sz="2000" b="1" dirty="0">
              <a:latin typeface="+mn-lt"/>
            </a:endParaRPr>
          </a:p>
        </p:txBody>
      </p:sp>
      <p:sp>
        <p:nvSpPr>
          <p:cNvPr id="9" name="Title 3"/>
          <p:cNvSpPr txBox="1">
            <a:spLocks/>
          </p:cNvSpPr>
          <p:nvPr/>
        </p:nvSpPr>
        <p:spPr>
          <a:xfrm>
            <a:off x="70594" y="3603009"/>
            <a:ext cx="4636699" cy="2323338"/>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sz="1900" b="1" dirty="0"/>
              <a:t>[24:40] </a:t>
            </a:r>
            <a:r>
              <a:rPr lang="en-US" sz="2200" dirty="0">
                <a:latin typeface="+mn-lt"/>
              </a:rPr>
              <a:t>And as to those who disbelieve, their deeds are like a mirage in a desert. The thirsty one thinks it to be water until, when he comes up to it, he finds it to be nothing. And he finds Allah near him, Who then fully pays him his account; and Allah is swift at reckoning. </a:t>
            </a:r>
            <a:endParaRPr lang="ja-JP" altLang="en-US" sz="2200" dirty="0">
              <a:latin typeface="+mn-lt"/>
            </a:endParaRPr>
          </a:p>
        </p:txBody>
      </p:sp>
      <p:pic>
        <p:nvPicPr>
          <p:cNvPr id="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175" y="1348168"/>
            <a:ext cx="4041648" cy="189091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7827" y="3549476"/>
            <a:ext cx="4044891" cy="245144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125475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4778507" y="414154"/>
            <a:ext cx="2405626" cy="584776"/>
          </a:xfrm>
          <a:prstGeom prst="rect">
            <a:avLst/>
          </a:prstGeom>
          <a:noFill/>
          <a:ln w="9525">
            <a:noFill/>
            <a:miter lim="800000"/>
            <a:headEnd/>
            <a:tailEnd/>
          </a:ln>
        </p:spPr>
        <p:txBody>
          <a:bodyPr wrap="none">
            <a:spAutoFit/>
          </a:bodyPr>
          <a:lstStyle/>
          <a:p>
            <a:r>
              <a:rPr lang="en-US" sz="3200" b="1" dirty="0" err="1">
                <a:solidFill>
                  <a:schemeClr val="bg1"/>
                </a:solidFill>
                <a:latin typeface="Calibri" pitchFamily="34" charset="0"/>
              </a:rPr>
              <a:t>Ansar</a:t>
            </a:r>
            <a:r>
              <a:rPr lang="en-US" sz="3200" b="1" dirty="0">
                <a:solidFill>
                  <a:schemeClr val="bg1"/>
                </a:solidFill>
                <a:latin typeface="Calibri" pitchFamily="34" charset="0"/>
              </a:rPr>
              <a:t> Pledge</a:t>
            </a:r>
          </a:p>
        </p:txBody>
      </p:sp>
      <p:pic>
        <p:nvPicPr>
          <p:cNvPr id="7" name="Picture 6"/>
          <p:cNvPicPr/>
          <p:nvPr/>
        </p:nvPicPr>
        <p:blipFill>
          <a:blip r:embed="rId2" cstate="print"/>
          <a:srcRect/>
          <a:stretch>
            <a:fillRect/>
          </a:stretch>
        </p:blipFill>
        <p:spPr bwMode="auto">
          <a:xfrm>
            <a:off x="5491398" y="1152310"/>
            <a:ext cx="3127861" cy="1657913"/>
          </a:xfrm>
          <a:prstGeom prst="rect">
            <a:avLst/>
          </a:prstGeom>
          <a:noFill/>
          <a:ln w="9525">
            <a:noFill/>
            <a:miter lim="800000"/>
            <a:headEnd/>
            <a:tailEnd/>
          </a:ln>
        </p:spPr>
      </p:pic>
      <p:sp>
        <p:nvSpPr>
          <p:cNvPr id="9" name="Rectangle 8"/>
          <p:cNvSpPr/>
          <p:nvPr/>
        </p:nvSpPr>
        <p:spPr>
          <a:xfrm>
            <a:off x="317490" y="1332940"/>
            <a:ext cx="4950489" cy="1446550"/>
          </a:xfrm>
          <a:prstGeom prst="rect">
            <a:avLst/>
          </a:prstGeom>
        </p:spPr>
        <p:txBody>
          <a:bodyPr wrap="square">
            <a:spAutoFit/>
          </a:bodyPr>
          <a:lstStyle/>
          <a:p>
            <a:r>
              <a:rPr lang="en-US" sz="2000" i="1" dirty="0">
                <a:solidFill>
                  <a:srgbClr val="FF0000"/>
                </a:solidFill>
                <a:latin typeface="+mn-lt"/>
              </a:rPr>
              <a:t>Say this part three times:</a:t>
            </a:r>
          </a:p>
          <a:p>
            <a:endParaRPr lang="it-IT" sz="800" i="1" dirty="0">
              <a:latin typeface="+mn-lt"/>
            </a:endParaRPr>
          </a:p>
          <a:p>
            <a:r>
              <a:rPr lang="it-IT" sz="2000" i="1" dirty="0">
                <a:latin typeface="+mn-lt"/>
              </a:rPr>
              <a:t>Ash-hadu • alla ilaha • illallahu • wahdahu • la sharika lahu • wa ash-hadu • anna Muhammadan • ‘abduhu • wa rasuluh</a:t>
            </a:r>
            <a:endParaRPr lang="en-US" sz="2000" dirty="0">
              <a:latin typeface="+mn-lt"/>
            </a:endParaRPr>
          </a:p>
        </p:txBody>
      </p:sp>
      <p:sp>
        <p:nvSpPr>
          <p:cNvPr id="10" name="Rectangle 9"/>
          <p:cNvSpPr/>
          <p:nvPr/>
        </p:nvSpPr>
        <p:spPr>
          <a:xfrm>
            <a:off x="188142" y="2929969"/>
            <a:ext cx="8830920" cy="3293209"/>
          </a:xfrm>
          <a:prstGeom prst="rect">
            <a:avLst/>
          </a:prstGeom>
        </p:spPr>
        <p:txBody>
          <a:bodyPr wrap="square">
            <a:spAutoFit/>
          </a:bodyPr>
          <a:lstStyle/>
          <a:p>
            <a:r>
              <a:rPr lang="en-US" sz="2000" i="1" dirty="0">
                <a:solidFill>
                  <a:srgbClr val="FF0000"/>
                </a:solidFill>
                <a:latin typeface="+mn-lt"/>
              </a:rPr>
              <a:t>Say this part once:</a:t>
            </a:r>
          </a:p>
          <a:p>
            <a:r>
              <a:rPr lang="en-US" sz="2000" dirty="0">
                <a:latin typeface="+mn-lt"/>
              </a:rPr>
              <a:t>I bear witness • that there is none worthy of worship • except Allah. • He is One • (and) has no partner, • and I bear witness • that Muhammad (peace be upon him) • is His servant • and messenger.</a:t>
            </a:r>
          </a:p>
          <a:p>
            <a:endParaRPr lang="en-US" sz="800" i="1" dirty="0">
              <a:latin typeface="+mn-lt"/>
            </a:endParaRPr>
          </a:p>
          <a:p>
            <a:r>
              <a:rPr lang="en-US" sz="2000" i="1" dirty="0">
                <a:solidFill>
                  <a:srgbClr val="FF0000"/>
                </a:solidFill>
                <a:latin typeface="+mn-lt"/>
              </a:rPr>
              <a:t>Say this part once:</a:t>
            </a:r>
          </a:p>
          <a:p>
            <a:r>
              <a:rPr lang="en-US" sz="2000" dirty="0">
                <a:latin typeface="+mn-lt"/>
              </a:rPr>
              <a:t>I solemnly pledge • that I shall endeavor • throughout my life </a:t>
            </a:r>
            <a:r>
              <a:rPr lang="en-US" sz="2000" i="1" dirty="0">
                <a:latin typeface="+mn-lt"/>
              </a:rPr>
              <a:t>•</a:t>
            </a:r>
            <a:r>
              <a:rPr lang="en-US" sz="2000" dirty="0">
                <a:latin typeface="+mn-lt"/>
              </a:rPr>
              <a:t> for the propagation </a:t>
            </a:r>
            <a:r>
              <a:rPr lang="en-US" sz="2000" i="1" dirty="0">
                <a:latin typeface="+mn-lt"/>
              </a:rPr>
              <a:t>•</a:t>
            </a:r>
            <a:r>
              <a:rPr lang="en-US" sz="2000" dirty="0">
                <a:latin typeface="+mn-lt"/>
              </a:rPr>
              <a:t> and consolidation </a:t>
            </a:r>
            <a:r>
              <a:rPr lang="en-US" sz="2000" i="1" dirty="0">
                <a:latin typeface="+mn-lt"/>
              </a:rPr>
              <a:t>•</a:t>
            </a:r>
            <a:r>
              <a:rPr lang="en-US" sz="2000" dirty="0">
                <a:latin typeface="+mn-lt"/>
              </a:rPr>
              <a:t> of Ahmadiyyat in Islam,</a:t>
            </a:r>
            <a:r>
              <a:rPr lang="en-US" sz="2000" i="1" dirty="0">
                <a:latin typeface="+mn-lt"/>
              </a:rPr>
              <a:t> • </a:t>
            </a:r>
            <a:r>
              <a:rPr lang="en-US" sz="2000" dirty="0">
                <a:latin typeface="+mn-lt"/>
              </a:rPr>
              <a:t>and shall stand guard </a:t>
            </a:r>
            <a:r>
              <a:rPr lang="en-US" sz="2000" i="1" dirty="0">
                <a:latin typeface="+mn-lt"/>
              </a:rPr>
              <a:t>•</a:t>
            </a:r>
            <a:r>
              <a:rPr lang="en-US" sz="2000" dirty="0">
                <a:latin typeface="+mn-lt"/>
              </a:rPr>
              <a:t> in defense of </a:t>
            </a:r>
            <a:r>
              <a:rPr lang="en-US" sz="2000" i="1" dirty="0">
                <a:latin typeface="+mn-lt"/>
              </a:rPr>
              <a:t>•</a:t>
            </a:r>
            <a:r>
              <a:rPr lang="en-US" sz="2000" dirty="0">
                <a:latin typeface="+mn-lt"/>
              </a:rPr>
              <a:t> the institution of Khilafat. </a:t>
            </a:r>
            <a:r>
              <a:rPr lang="en-US" sz="2000" i="1" dirty="0">
                <a:latin typeface="+mn-lt"/>
              </a:rPr>
              <a:t>•</a:t>
            </a:r>
            <a:r>
              <a:rPr lang="en-US" sz="2000" dirty="0">
                <a:latin typeface="+mn-lt"/>
              </a:rPr>
              <a:t> I shall not hesitate </a:t>
            </a:r>
            <a:r>
              <a:rPr lang="en-US" sz="2000" i="1" dirty="0">
                <a:latin typeface="+mn-lt"/>
              </a:rPr>
              <a:t>•</a:t>
            </a:r>
            <a:r>
              <a:rPr lang="en-US" sz="2000" dirty="0">
                <a:latin typeface="+mn-lt"/>
              </a:rPr>
              <a:t> to offer any sacrifice </a:t>
            </a:r>
            <a:r>
              <a:rPr lang="en-US" sz="2000" i="1" dirty="0">
                <a:latin typeface="+mn-lt"/>
              </a:rPr>
              <a:t>•</a:t>
            </a:r>
            <a:r>
              <a:rPr lang="en-US" sz="2000" dirty="0">
                <a:latin typeface="+mn-lt"/>
              </a:rPr>
              <a:t> in this regard.</a:t>
            </a:r>
            <a:r>
              <a:rPr lang="en-US" sz="2000" i="1" dirty="0">
                <a:latin typeface="+mn-lt"/>
              </a:rPr>
              <a:t> </a:t>
            </a:r>
            <a:r>
              <a:rPr lang="en-US" sz="2000" dirty="0">
                <a:latin typeface="+mn-lt"/>
              </a:rPr>
              <a:t>•</a:t>
            </a:r>
            <a:r>
              <a:rPr lang="en-US" sz="2000" i="1" dirty="0">
                <a:latin typeface="+mn-lt"/>
              </a:rPr>
              <a:t> </a:t>
            </a:r>
            <a:r>
              <a:rPr lang="en-US" sz="2000" dirty="0">
                <a:latin typeface="+mn-lt"/>
              </a:rPr>
              <a:t>Moreover, </a:t>
            </a:r>
            <a:r>
              <a:rPr lang="en-US" sz="2000" i="1" dirty="0">
                <a:latin typeface="+mn-lt"/>
              </a:rPr>
              <a:t>•</a:t>
            </a:r>
            <a:r>
              <a:rPr lang="en-US" sz="2000" dirty="0">
                <a:latin typeface="+mn-lt"/>
              </a:rPr>
              <a:t> I shall exhort my children </a:t>
            </a:r>
            <a:r>
              <a:rPr lang="en-US" sz="2000" i="1" dirty="0">
                <a:latin typeface="+mn-lt"/>
              </a:rPr>
              <a:t>•</a:t>
            </a:r>
            <a:r>
              <a:rPr lang="en-US" sz="2000" dirty="0">
                <a:latin typeface="+mn-lt"/>
              </a:rPr>
              <a:t> to always remain dedicated </a:t>
            </a:r>
            <a:r>
              <a:rPr lang="en-US" sz="2000" i="1" dirty="0">
                <a:latin typeface="+mn-lt"/>
              </a:rPr>
              <a:t>•</a:t>
            </a:r>
            <a:r>
              <a:rPr lang="en-US" sz="2000" dirty="0">
                <a:latin typeface="+mn-lt"/>
              </a:rPr>
              <a:t> and devoted </a:t>
            </a:r>
            <a:r>
              <a:rPr lang="en-US" sz="2000" i="1" dirty="0">
                <a:latin typeface="+mn-lt"/>
              </a:rPr>
              <a:t>•</a:t>
            </a:r>
            <a:r>
              <a:rPr lang="en-US" sz="2000" dirty="0">
                <a:latin typeface="+mn-lt"/>
              </a:rPr>
              <a:t> to Khilafat. </a:t>
            </a:r>
            <a:r>
              <a:rPr lang="en-US" sz="2000" i="1" dirty="0">
                <a:latin typeface="+mn-lt"/>
              </a:rPr>
              <a:t>• Insha’allah</a:t>
            </a:r>
            <a:r>
              <a:rPr lang="en-US" sz="2000" dirty="0">
                <a:latin typeface="+mn-lt"/>
              </a:rPr>
              <a:t>.</a:t>
            </a:r>
          </a:p>
        </p:txBody>
      </p:sp>
    </p:spTree>
    <p:extLst>
      <p:ext uri="{BB962C8B-B14F-4D97-AF65-F5344CB8AC3E}">
        <p14:creationId xmlns:p14="http://schemas.microsoft.com/office/powerpoint/2010/main" val="3782902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673483" y="374379"/>
            <a:ext cx="2718813" cy="584776"/>
          </a:xfrm>
          <a:prstGeom prst="rect">
            <a:avLst/>
          </a:prstGeom>
          <a:noFill/>
        </p:spPr>
        <p:txBody>
          <a:bodyPr wrap="none" rtlCol="0">
            <a:spAutoFit/>
          </a:bodyPr>
          <a:lstStyle/>
          <a:p>
            <a:r>
              <a:rPr lang="en-US" sz="3200" b="1" dirty="0">
                <a:solidFill>
                  <a:schemeClr val="bg1"/>
                </a:solidFill>
              </a:rPr>
              <a:t>Did you know?</a:t>
            </a:r>
          </a:p>
        </p:txBody>
      </p:sp>
      <p:sp>
        <p:nvSpPr>
          <p:cNvPr id="2" name="Content Placeholder 1"/>
          <p:cNvSpPr>
            <a:spLocks noGrp="1"/>
          </p:cNvSpPr>
          <p:nvPr>
            <p:ph idx="1"/>
          </p:nvPr>
        </p:nvSpPr>
        <p:spPr/>
        <p:txBody>
          <a:bodyPr/>
          <a:lstStyle/>
          <a:p>
            <a:r>
              <a:rPr kumimoji="1" lang="en-US" altLang="ja-JP" dirty="0"/>
              <a:t>What is Zakat?</a:t>
            </a:r>
          </a:p>
          <a:p>
            <a:r>
              <a:rPr kumimoji="1" lang="en-US" altLang="ja-JP" dirty="0"/>
              <a:t>Is Zakat a form of Chanda?</a:t>
            </a:r>
          </a:p>
          <a:p>
            <a:r>
              <a:rPr kumimoji="1" lang="en-US" altLang="ja-JP" dirty="0"/>
              <a:t>Do I have to pay Zakat on my income?</a:t>
            </a:r>
          </a:p>
          <a:p>
            <a:r>
              <a:rPr kumimoji="1" lang="en-US" altLang="ja-JP" dirty="0"/>
              <a:t>How much Zakat is expected of me?</a:t>
            </a:r>
          </a:p>
          <a:p>
            <a:r>
              <a:rPr kumimoji="1" lang="en-US" altLang="ja-JP" dirty="0"/>
              <a:t>What is </a:t>
            </a:r>
            <a:r>
              <a:rPr kumimoji="1" lang="en-US" altLang="ja-JP" dirty="0" err="1"/>
              <a:t>Nissab</a:t>
            </a:r>
            <a:r>
              <a:rPr kumimoji="1" lang="en-US" altLang="ja-JP" dirty="0"/>
              <a:t>?</a:t>
            </a:r>
          </a:p>
        </p:txBody>
      </p:sp>
    </p:spTree>
    <p:extLst>
      <p:ext uri="{BB962C8B-B14F-4D97-AF65-F5344CB8AC3E}">
        <p14:creationId xmlns:p14="http://schemas.microsoft.com/office/powerpoint/2010/main" val="3642669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40233" y="374379"/>
            <a:ext cx="1639191" cy="584776"/>
          </a:xfrm>
          <a:prstGeom prst="rect">
            <a:avLst/>
          </a:prstGeom>
          <a:noFill/>
        </p:spPr>
        <p:txBody>
          <a:bodyPr wrap="none" rtlCol="0">
            <a:spAutoFit/>
          </a:bodyPr>
          <a:lstStyle/>
          <a:p>
            <a:r>
              <a:rPr lang="en-US" sz="3200" b="1" dirty="0">
                <a:solidFill>
                  <a:schemeClr val="bg1"/>
                </a:solidFill>
              </a:rPr>
              <a:t>Answers</a:t>
            </a:r>
          </a:p>
        </p:txBody>
      </p:sp>
      <p:sp>
        <p:nvSpPr>
          <p:cNvPr id="2" name="Content Placeholder 1"/>
          <p:cNvSpPr>
            <a:spLocks noGrp="1"/>
          </p:cNvSpPr>
          <p:nvPr>
            <p:ph idx="1"/>
          </p:nvPr>
        </p:nvSpPr>
        <p:spPr>
          <a:xfrm>
            <a:off x="457200" y="1373853"/>
            <a:ext cx="8229600" cy="4525963"/>
          </a:xfrm>
        </p:spPr>
        <p:txBody>
          <a:bodyPr/>
          <a:lstStyle/>
          <a:p>
            <a:r>
              <a:rPr kumimoji="1" lang="en-US" altLang="ja-JP" sz="2200" dirty="0"/>
              <a:t>Zakat is one of the pillars of Islam. Literally, it is a means of increasing, cleansing and purifying (in this case applies to wealth and soul).</a:t>
            </a:r>
          </a:p>
          <a:p>
            <a:r>
              <a:rPr kumimoji="1" lang="en-US" altLang="ja-JP" sz="2200" dirty="0"/>
              <a:t>Zakat and Chanda are two entirely different and not interchangeable entities.</a:t>
            </a:r>
          </a:p>
          <a:p>
            <a:r>
              <a:rPr kumimoji="1" lang="en-US" altLang="ja-JP" sz="2200" dirty="0"/>
              <a:t>Zakat is not a tax on income but an amount paid on one’s savings.</a:t>
            </a:r>
          </a:p>
          <a:p>
            <a:r>
              <a:rPr kumimoji="1" lang="en-US" altLang="ja-JP" sz="2200" dirty="0"/>
              <a:t>It is used to serve the poor and needy section of the society</a:t>
            </a:r>
          </a:p>
          <a:p>
            <a:r>
              <a:rPr kumimoji="1" lang="en-US" altLang="ja-JP" sz="2200" dirty="0" err="1"/>
              <a:t>Nissab</a:t>
            </a:r>
            <a:r>
              <a:rPr kumimoji="1" lang="en-US" altLang="ja-JP" sz="2200" dirty="0"/>
              <a:t> is the assessable amount on which Zakat has to be paid (e.g. 620 grams of silver and 87 grams of gold).</a:t>
            </a:r>
          </a:p>
          <a:p>
            <a:endParaRPr kumimoji="1" lang="en-US" altLang="ja-JP" dirty="0"/>
          </a:p>
          <a:p>
            <a:endParaRPr kumimoji="1" lang="ja-JP" altLang="en-US" dirty="0"/>
          </a:p>
        </p:txBody>
      </p:sp>
      <p:sp>
        <p:nvSpPr>
          <p:cNvPr id="3" name="Rectangle 2"/>
          <p:cNvSpPr/>
          <p:nvPr/>
        </p:nvSpPr>
        <p:spPr>
          <a:xfrm>
            <a:off x="457200" y="4862959"/>
            <a:ext cx="7783873" cy="1200329"/>
          </a:xfrm>
          <a:prstGeom prst="rect">
            <a:avLst/>
          </a:prstGeom>
        </p:spPr>
        <p:txBody>
          <a:bodyPr wrap="square">
            <a:spAutoFit/>
          </a:bodyPr>
          <a:lstStyle/>
          <a:p>
            <a:r>
              <a:rPr lang="en-US" altLang="ja-JP" dirty="0"/>
              <a:t>According to the Islamic law, one has to pay 2.5% of one’s cash money, capital, stock and tradeable assets, including jewelry in gold and silver of which one was in possession for one full year, provided that one had more than the assessable limit.</a:t>
            </a:r>
            <a:endParaRPr lang="ja-JP" altLang="en-US" dirty="0"/>
          </a:p>
        </p:txBody>
      </p:sp>
    </p:spTree>
    <p:extLst>
      <p:ext uri="{BB962C8B-B14F-4D97-AF65-F5344CB8AC3E}">
        <p14:creationId xmlns:p14="http://schemas.microsoft.com/office/powerpoint/2010/main" val="2732309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315686" y="1395866"/>
            <a:ext cx="8229600" cy="438444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altLang="ja-JP" b="1">
                <a:latin typeface="+mn-lt"/>
              </a:rPr>
              <a:t>Religion, morality and </a:t>
            </a:r>
            <a:br>
              <a:rPr lang="en-US" altLang="ja-JP" b="1">
                <a:latin typeface="+mn-lt"/>
              </a:rPr>
            </a:br>
            <a:r>
              <a:rPr lang="en-US" altLang="ja-JP" b="1">
                <a:latin typeface="+mn-lt"/>
              </a:rPr>
              <a:t>material success</a:t>
            </a:r>
            <a:br>
              <a:rPr lang="en-US" altLang="ja-JP" b="1">
                <a:latin typeface="+mn-lt"/>
              </a:rPr>
            </a:br>
            <a:r>
              <a:rPr lang="en-US" sz="3200" b="1">
                <a:solidFill>
                  <a:srgbClr val="000000"/>
                </a:solidFill>
                <a:latin typeface="+mn-lt"/>
              </a:rPr>
              <a:t>Friday Sermon, April 24, 2015</a:t>
            </a:r>
            <a:br>
              <a:rPr lang="en-US" sz="3200" b="1">
                <a:latin typeface="+mn-lt"/>
              </a:rPr>
            </a:br>
            <a:endParaRPr kumimoji="1" lang="ja-JP" altLang="en-US" sz="3200" b="1" dirty="0">
              <a:latin typeface="+mn-lt"/>
            </a:endParaRPr>
          </a:p>
        </p:txBody>
      </p:sp>
    </p:spTree>
    <p:extLst>
      <p:ext uri="{BB962C8B-B14F-4D97-AF65-F5344CB8AC3E}">
        <p14:creationId xmlns:p14="http://schemas.microsoft.com/office/powerpoint/2010/main" val="290298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4096559" y="402715"/>
            <a:ext cx="418115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Synopsis of the Sermon</a:t>
            </a:r>
          </a:p>
        </p:txBody>
      </p:sp>
      <p:sp>
        <p:nvSpPr>
          <p:cNvPr id="6" name="Title 3"/>
          <p:cNvSpPr txBox="1">
            <a:spLocks/>
          </p:cNvSpPr>
          <p:nvPr/>
        </p:nvSpPr>
        <p:spPr>
          <a:xfrm>
            <a:off x="9712" y="1422293"/>
            <a:ext cx="9138562" cy="4714226"/>
          </a:xfrm>
          <a:prstGeom prst="rect">
            <a:avLst/>
          </a:prstGeom>
        </p:spPr>
        <p:txBody>
          <a:bodyPr vert="horz" lIns="91440" tIns="45720" rIns="91440" bIns="45720" rtlCol="0" anchor="t">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defRPr/>
            </a:pPr>
            <a:r>
              <a:rPr lang="en-US" sz="2200" dirty="0">
                <a:latin typeface="+mn-lt"/>
                <a:cs typeface="Arial" panose="020B0604020202020204" pitchFamily="34" charset="0"/>
              </a:rPr>
              <a:t>1.	As morals can be taught by secular education, does that leave any need for faith? If this question is asked, some of us may not handle this question very well. As a result, in spite of Islam being a living faith we find many Muslims reject religion and God.</a:t>
            </a:r>
            <a:br>
              <a:rPr lang="en-US" sz="2200" dirty="0">
                <a:latin typeface="+mn-lt"/>
                <a:cs typeface="Arial" panose="020B0604020202020204" pitchFamily="34" charset="0"/>
              </a:rPr>
            </a:br>
            <a:r>
              <a:rPr lang="en-US" sz="2200" dirty="0">
                <a:latin typeface="+mn-lt"/>
                <a:cs typeface="Arial" panose="020B0604020202020204" pitchFamily="34" charset="0"/>
              </a:rPr>
              <a:t>2.	Faith, morality and material progress are the aspects of human life that need to be placed in proper context. Only Islam makes the correlation between spirituality, morality and material success.</a:t>
            </a:r>
            <a:br>
              <a:rPr lang="en-US" sz="2200" dirty="0">
                <a:latin typeface="+mn-lt"/>
                <a:cs typeface="Arial" panose="020B0604020202020204" pitchFamily="34" charset="0"/>
              </a:rPr>
            </a:br>
            <a:r>
              <a:rPr lang="en-US" sz="2200" dirty="0">
                <a:latin typeface="+mn-lt"/>
                <a:cs typeface="Arial" panose="020B0604020202020204" pitchFamily="34" charset="0"/>
              </a:rPr>
              <a:t>3.	The Holy Prophet </a:t>
            </a:r>
            <a:r>
              <a:rPr lang="en-US" sz="2000" dirty="0">
                <a:latin typeface="+mn-lt"/>
                <a:cs typeface="Arial" panose="020B0604020202020204" pitchFamily="34" charset="0"/>
              </a:rPr>
              <a:t>(peace and blessings of Allah be on him) </a:t>
            </a:r>
            <a:r>
              <a:rPr lang="en-US" sz="2200" dirty="0">
                <a:latin typeface="+mn-lt"/>
                <a:cs typeface="Arial" panose="020B0604020202020204" pitchFamily="34" charset="0"/>
              </a:rPr>
              <a:t>was the world reformer for spiritual, moral and material aspects. His blessed life is a composite of them all. The Holy Prophet </a:t>
            </a:r>
            <a:r>
              <a:rPr lang="en-US" sz="2000" dirty="0">
                <a:latin typeface="+mn-lt"/>
                <a:cs typeface="Arial" panose="020B0604020202020204" pitchFamily="34" charset="0"/>
              </a:rPr>
              <a:t>(peace and blessings of Allah be on him) </a:t>
            </a:r>
            <a:r>
              <a:rPr lang="en-US" sz="2200" dirty="0">
                <a:latin typeface="+mn-lt"/>
                <a:cs typeface="Arial" panose="020B0604020202020204" pitchFamily="34" charset="0"/>
              </a:rPr>
              <a:t>said that without prayer man’s faith cannot be perfected. A person, who has attained the perfect faith, cannot be devoid of perfect morals.</a:t>
            </a:r>
            <a:br>
              <a:rPr lang="en-US" sz="2200" dirty="0">
                <a:latin typeface="+mn-lt"/>
                <a:cs typeface="Arial" panose="020B0604020202020204" pitchFamily="34" charset="0"/>
              </a:rPr>
            </a:br>
            <a:r>
              <a:rPr lang="en-US" sz="2200" dirty="0">
                <a:latin typeface="+mn-lt"/>
                <a:cs typeface="Arial" panose="020B0604020202020204" pitchFamily="34" charset="0"/>
              </a:rPr>
              <a:t>4.	With spiritual progress, an improvement in morals is inevitable; and high moral</a:t>
            </a:r>
            <a:br>
              <a:rPr lang="en-US" sz="2200" dirty="0">
                <a:latin typeface="+mn-lt"/>
                <a:cs typeface="Arial" panose="020B0604020202020204" pitchFamily="34" charset="0"/>
              </a:rPr>
            </a:br>
            <a:r>
              <a:rPr lang="en-US" sz="2200" dirty="0">
                <a:latin typeface="+mn-lt"/>
                <a:cs typeface="Arial" panose="020B0604020202020204" pitchFamily="34" charset="0"/>
              </a:rPr>
              <a:t>practices are the key to material progress. On the other hand, worldly success does not always lead to high morals.</a:t>
            </a:r>
            <a:br>
              <a:rPr lang="en-GB" sz="2200" dirty="0">
                <a:latin typeface="+mn-lt"/>
              </a:rPr>
            </a:br>
            <a:r>
              <a:rPr lang="en-GB" sz="2200" dirty="0">
                <a:latin typeface="+mn-lt"/>
              </a:rPr>
              <a:t>5</a:t>
            </a:r>
            <a:r>
              <a:rPr lang="en-US" sz="2200" dirty="0">
                <a:latin typeface="+mn-lt"/>
              </a:rPr>
              <a:t>.	In light of this we all need to reflect as to how we should practice our faith and also inspire our youngsters to practice.</a:t>
            </a:r>
            <a:endParaRPr lang="en-US" sz="2200" dirty="0">
              <a:latin typeface="+mn-lt"/>
              <a:cs typeface="Arial" panose="020B0604020202020204" pitchFamily="34" charset="0"/>
            </a:endParaRPr>
          </a:p>
        </p:txBody>
      </p:sp>
    </p:spTree>
    <p:extLst>
      <p:ext uri="{BB962C8B-B14F-4D97-AF65-F5344CB8AC3E}">
        <p14:creationId xmlns:p14="http://schemas.microsoft.com/office/powerpoint/2010/main" val="66802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873199" y="370057"/>
            <a:ext cx="5027386" cy="58477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Open Discussion Question</a:t>
            </a:r>
          </a:p>
        </p:txBody>
      </p:sp>
      <p:sp>
        <p:nvSpPr>
          <p:cNvPr id="6" name="Title 1"/>
          <p:cNvSpPr txBox="1">
            <a:spLocks/>
          </p:cNvSpPr>
          <p:nvPr/>
        </p:nvSpPr>
        <p:spPr>
          <a:xfrm>
            <a:off x="734249" y="2573384"/>
            <a:ext cx="7886700" cy="85779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en-US" sz="3600" b="1" dirty="0">
                <a:solidFill>
                  <a:srgbClr val="000000"/>
                </a:solidFill>
                <a:latin typeface="+mn-lt"/>
              </a:rPr>
              <a:t>As a Nasir, which aspect of this Friday sermon, can I benefit the most from?</a:t>
            </a:r>
          </a:p>
        </p:txBody>
      </p:sp>
      <p:sp>
        <p:nvSpPr>
          <p:cNvPr id="7" name="TextBox 6"/>
          <p:cNvSpPr txBox="1"/>
          <p:nvPr/>
        </p:nvSpPr>
        <p:spPr>
          <a:xfrm>
            <a:off x="1908410" y="4170322"/>
            <a:ext cx="4734110" cy="707886"/>
          </a:xfrm>
          <a:prstGeom prst="rect">
            <a:avLst/>
          </a:prstGeom>
          <a:noFill/>
        </p:spPr>
        <p:txBody>
          <a:bodyPr wrap="square" rtlCol="0">
            <a:spAutoFit/>
          </a:bodyPr>
          <a:lstStyle/>
          <a:p>
            <a:pPr algn="ctr"/>
            <a:r>
              <a:rPr lang="en-US" sz="4000" dirty="0">
                <a:solidFill>
                  <a:srgbClr val="FF0000"/>
                </a:solidFill>
              </a:rPr>
              <a:t>Share your thoughts!</a:t>
            </a:r>
          </a:p>
        </p:txBody>
      </p:sp>
    </p:spTree>
    <p:extLst>
      <p:ext uri="{BB962C8B-B14F-4D97-AF65-F5344CB8AC3E}">
        <p14:creationId xmlns:p14="http://schemas.microsoft.com/office/powerpoint/2010/main" val="3649047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7069</TotalTime>
  <Words>1427</Words>
  <Application>Microsoft Office PowerPoint</Application>
  <PresentationFormat>On-screen Show (4:3)</PresentationFormat>
  <Paragraphs>114</Paragraphs>
  <Slides>23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ＭＳ Ｐゴシック</vt:lpstr>
      <vt:lpstr>Arial</vt:lpstr>
      <vt:lpstr>Calibri</vt:lpstr>
      <vt:lpstr>Office Theme</vt:lpstr>
      <vt:lpstr>Majlis Ansarullah Monthly Meeting</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UMD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Imran Hayee</dc:creator>
  <cp:lastModifiedBy>Malik, Rafiuddin (Rafi)</cp:lastModifiedBy>
  <cp:revision>101</cp:revision>
  <dcterms:created xsi:type="dcterms:W3CDTF">2018-12-22T05:03:11Z</dcterms:created>
  <dcterms:modified xsi:type="dcterms:W3CDTF">2019-02-17T23:14:56Z</dcterms:modified>
</cp:coreProperties>
</file>