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62" r:id="rId3"/>
    <p:sldId id="258" r:id="rId4"/>
    <p:sldId id="320" r:id="rId5"/>
    <p:sldId id="261" r:id="rId6"/>
    <p:sldId id="348" r:id="rId7"/>
    <p:sldId id="345" r:id="rId8"/>
    <p:sldId id="309" r:id="rId9"/>
    <p:sldId id="259" r:id="rId10"/>
    <p:sldId id="310" r:id="rId11"/>
    <p:sldId id="321" r:id="rId12"/>
    <p:sldId id="323" r:id="rId13"/>
    <p:sldId id="334" r:id="rId14"/>
    <p:sldId id="327" r:id="rId15"/>
    <p:sldId id="325" r:id="rId16"/>
    <p:sldId id="326" r:id="rId17"/>
    <p:sldId id="346" r:id="rId18"/>
    <p:sldId id="356" r:id="rId19"/>
    <p:sldId id="353" r:id="rId20"/>
    <p:sldId id="354" r:id="rId21"/>
    <p:sldId id="315" r:id="rId22"/>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05" autoAdjust="0"/>
    <p:restoredTop sz="94690" autoAdjust="0"/>
  </p:normalViewPr>
  <p:slideViewPr>
    <p:cSldViewPr snapToGrid="0" snapToObjects="1">
      <p:cViewPr varScale="1">
        <p:scale>
          <a:sx n="70" d="100"/>
          <a:sy n="70" d="100"/>
        </p:scale>
        <p:origin x="147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220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7546848-FFB3-DC42-A086-076267184D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18A757DF-EB21-8A43-A4A8-A25232EB28E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993E2F-269E-4847-AADF-4E98BF9B2CF7}" type="datetimeFigureOut">
              <a:rPr lang="en-US" smtClean="0"/>
              <a:t>1/1/2020</a:t>
            </a:fld>
            <a:endParaRPr lang="en-US"/>
          </a:p>
        </p:txBody>
      </p:sp>
      <p:sp>
        <p:nvSpPr>
          <p:cNvPr id="4" name="Footer Placeholder 3">
            <a:extLst>
              <a:ext uri="{FF2B5EF4-FFF2-40B4-BE49-F238E27FC236}">
                <a16:creationId xmlns:a16="http://schemas.microsoft.com/office/drawing/2014/main" xmlns="" id="{80ADC7F6-DB74-4A46-8E72-BE10C78B0C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0401AE6A-DDD3-4F4B-98B3-EC3364D638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9FA422-D8BE-3C47-8CE5-98A5CF601F62}" type="slidenum">
              <a:rPr lang="en-US" smtClean="0"/>
              <a:t>‹#›</a:t>
            </a:fld>
            <a:endParaRPr lang="en-US"/>
          </a:p>
        </p:txBody>
      </p:sp>
    </p:spTree>
    <p:extLst>
      <p:ext uri="{BB962C8B-B14F-4D97-AF65-F5344CB8AC3E}">
        <p14:creationId xmlns:p14="http://schemas.microsoft.com/office/powerpoint/2010/main" val="4212143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D48F47-73DC-3246-8F13-F60729285291}" type="datetimeFigureOut">
              <a:rPr lang="en-US" smtClean="0"/>
              <a:t>1/1/2020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855E6-4BD0-1445-97BE-1E61E68A6868}" type="slidenum">
              <a:rPr lang="en-US" smtClean="0"/>
              <a:t>‹#›</a:t>
            </a:fld>
            <a:endParaRPr lang="en-US" dirty="0"/>
          </a:p>
        </p:txBody>
      </p:sp>
    </p:spTree>
    <p:extLst>
      <p:ext uri="{BB962C8B-B14F-4D97-AF65-F5344CB8AC3E}">
        <p14:creationId xmlns:p14="http://schemas.microsoft.com/office/powerpoint/2010/main" val="3827938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en-US" altLang="ja-JP"/>
              <a:t>Click to edit Master title style</a:t>
            </a:r>
            <a:endParaRPr kumimoji="1"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a:t>Click to edit Master subtitle style</a:t>
            </a:r>
            <a:endParaRPr kumimoji="1" lang="ja-JP" altLang="en-US"/>
          </a:p>
        </p:txBody>
      </p:sp>
      <p:sp>
        <p:nvSpPr>
          <p:cNvPr id="4" name="Date Placeholder 3"/>
          <p:cNvSpPr>
            <a:spLocks noGrp="1"/>
          </p:cNvSpPr>
          <p:nvPr>
            <p:ph type="dt" sz="half" idx="10"/>
          </p:nvPr>
        </p:nvSpPr>
        <p:spPr/>
        <p:txBody>
          <a:bodyPr/>
          <a:lstStyle/>
          <a:p>
            <a:fld id="{982D40A8-0E24-2A48-968B-2C5D3E99322D}" type="datetimeFigureOut">
              <a:rPr kumimoji="1" lang="ja-JP" altLang="en-US" smtClean="0"/>
              <a:t>2020/1/1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D02BD3-D3C1-C04A-B396-550856190DFB}" type="slidenum">
              <a:rPr kumimoji="1" lang="ja-JP" altLang="en-US" smtClean="0"/>
              <a:t>‹#›</a:t>
            </a:fld>
            <a:endParaRPr kumimoji="1" lang="ja-JP" altLang="en-US"/>
          </a:p>
        </p:txBody>
      </p:sp>
    </p:spTree>
    <p:extLst>
      <p:ext uri="{BB962C8B-B14F-4D97-AF65-F5344CB8AC3E}">
        <p14:creationId xmlns:p14="http://schemas.microsoft.com/office/powerpoint/2010/main" val="163685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Vertical Text Placeholder 2"/>
          <p:cNvSpPr>
            <a:spLocks noGrp="1"/>
          </p:cNvSpPr>
          <p:nvPr>
            <p:ph type="body" orient="vert" idx="1"/>
          </p:nvPr>
        </p:nvSpPr>
        <p:spPr/>
        <p:txBody>
          <a:bodyPr vert="eaVert"/>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10"/>
          </p:nvPr>
        </p:nvSpPr>
        <p:spPr/>
        <p:txBody>
          <a:bodyPr/>
          <a:lstStyle/>
          <a:p>
            <a:fld id="{982D40A8-0E24-2A48-968B-2C5D3E99322D}" type="datetimeFigureOut">
              <a:rPr kumimoji="1" lang="ja-JP" altLang="en-US" smtClean="0"/>
              <a:t>2020/1/1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D02BD3-D3C1-C04A-B396-550856190DFB}" type="slidenum">
              <a:rPr kumimoji="1" lang="ja-JP" altLang="en-US" smtClean="0"/>
              <a:t>‹#›</a:t>
            </a:fld>
            <a:endParaRPr kumimoji="1" lang="ja-JP" altLang="en-US"/>
          </a:p>
        </p:txBody>
      </p:sp>
    </p:spTree>
    <p:extLst>
      <p:ext uri="{BB962C8B-B14F-4D97-AF65-F5344CB8AC3E}">
        <p14:creationId xmlns:p14="http://schemas.microsoft.com/office/powerpoint/2010/main" val="1235139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1" lang="en-US" altLang="ja-JP"/>
              <a:t>Click to edit Master title style</a:t>
            </a:r>
            <a:endParaRPr kumimoji="1" lang="ja-JP"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10"/>
          </p:nvPr>
        </p:nvSpPr>
        <p:spPr/>
        <p:txBody>
          <a:bodyPr/>
          <a:lstStyle/>
          <a:p>
            <a:fld id="{982D40A8-0E24-2A48-968B-2C5D3E99322D}" type="datetimeFigureOut">
              <a:rPr kumimoji="1" lang="ja-JP" altLang="en-US" smtClean="0"/>
              <a:t>2020/1/1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D02BD3-D3C1-C04A-B396-550856190DFB}" type="slidenum">
              <a:rPr kumimoji="1" lang="ja-JP" altLang="en-US" smtClean="0"/>
              <a:t>‹#›</a:t>
            </a:fld>
            <a:endParaRPr kumimoji="1" lang="ja-JP" altLang="en-US"/>
          </a:p>
        </p:txBody>
      </p:sp>
    </p:spTree>
    <p:extLst>
      <p:ext uri="{BB962C8B-B14F-4D97-AF65-F5344CB8AC3E}">
        <p14:creationId xmlns:p14="http://schemas.microsoft.com/office/powerpoint/2010/main" val="3824806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Content Placeholder 2"/>
          <p:cNvSpPr>
            <a:spLocks noGrp="1"/>
          </p:cNvSpPr>
          <p:nvPr>
            <p:ph idx="1"/>
          </p:nvPr>
        </p:nvSpPr>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10"/>
          </p:nvPr>
        </p:nvSpPr>
        <p:spPr/>
        <p:txBody>
          <a:bodyPr/>
          <a:lstStyle/>
          <a:p>
            <a:fld id="{982D40A8-0E24-2A48-968B-2C5D3E99322D}" type="datetimeFigureOut">
              <a:rPr kumimoji="1" lang="ja-JP" altLang="en-US" smtClean="0"/>
              <a:t>2020/1/1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D02BD3-D3C1-C04A-B396-550856190DFB}" type="slidenum">
              <a:rPr kumimoji="1" lang="ja-JP" altLang="en-US" smtClean="0"/>
              <a:t>‹#›</a:t>
            </a:fld>
            <a:endParaRPr kumimoji="1" lang="ja-JP" altLang="en-US"/>
          </a:p>
        </p:txBody>
      </p:sp>
    </p:spTree>
    <p:extLst>
      <p:ext uri="{BB962C8B-B14F-4D97-AF65-F5344CB8AC3E}">
        <p14:creationId xmlns:p14="http://schemas.microsoft.com/office/powerpoint/2010/main" val="68452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kumimoji="1" lang="en-US" altLang="ja-JP"/>
              <a:t>Click to edit Master title style</a:t>
            </a:r>
            <a:endParaRPr kumimoji="1" lang="ja-JP"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en-US" altLang="ja-JP"/>
              <a:t>Click to edit Master text styles</a:t>
            </a:r>
          </a:p>
        </p:txBody>
      </p:sp>
      <p:sp>
        <p:nvSpPr>
          <p:cNvPr id="4" name="Date Placeholder 3"/>
          <p:cNvSpPr>
            <a:spLocks noGrp="1"/>
          </p:cNvSpPr>
          <p:nvPr>
            <p:ph type="dt" sz="half" idx="10"/>
          </p:nvPr>
        </p:nvSpPr>
        <p:spPr/>
        <p:txBody>
          <a:bodyPr/>
          <a:lstStyle/>
          <a:p>
            <a:fld id="{982D40A8-0E24-2A48-968B-2C5D3E99322D}" type="datetimeFigureOut">
              <a:rPr kumimoji="1" lang="ja-JP" altLang="en-US" smtClean="0"/>
              <a:t>2020/1/1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D02BD3-D3C1-C04A-B396-550856190DFB}" type="slidenum">
              <a:rPr kumimoji="1" lang="ja-JP" altLang="en-US" smtClean="0"/>
              <a:t>‹#›</a:t>
            </a:fld>
            <a:endParaRPr kumimoji="1" lang="ja-JP" altLang="en-US"/>
          </a:p>
        </p:txBody>
      </p:sp>
    </p:spTree>
    <p:extLst>
      <p:ext uri="{BB962C8B-B14F-4D97-AF65-F5344CB8AC3E}">
        <p14:creationId xmlns:p14="http://schemas.microsoft.com/office/powerpoint/2010/main" val="4130067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5" name="Date Placeholder 4"/>
          <p:cNvSpPr>
            <a:spLocks noGrp="1"/>
          </p:cNvSpPr>
          <p:nvPr>
            <p:ph type="dt" sz="half" idx="10"/>
          </p:nvPr>
        </p:nvSpPr>
        <p:spPr/>
        <p:txBody>
          <a:bodyPr/>
          <a:lstStyle/>
          <a:p>
            <a:fld id="{982D40A8-0E24-2A48-968B-2C5D3E99322D}" type="datetimeFigureOut">
              <a:rPr kumimoji="1" lang="ja-JP" altLang="en-US" smtClean="0"/>
              <a:t>2020/1/1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D02BD3-D3C1-C04A-B396-550856190DFB}" type="slidenum">
              <a:rPr kumimoji="1" lang="ja-JP" altLang="en-US" smtClean="0"/>
              <a:t>‹#›</a:t>
            </a:fld>
            <a:endParaRPr kumimoji="1" lang="ja-JP" altLang="en-US"/>
          </a:p>
        </p:txBody>
      </p:sp>
    </p:spTree>
    <p:extLst>
      <p:ext uri="{BB962C8B-B14F-4D97-AF65-F5344CB8AC3E}">
        <p14:creationId xmlns:p14="http://schemas.microsoft.com/office/powerpoint/2010/main" val="3163494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1" lang="en-US" altLang="ja-JP"/>
              <a:t>Click to edit Master title style</a:t>
            </a:r>
            <a:endParaRPr kumimoji="1" lang="ja-JP"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7" name="Date Placeholder 6"/>
          <p:cNvSpPr>
            <a:spLocks noGrp="1"/>
          </p:cNvSpPr>
          <p:nvPr>
            <p:ph type="dt" sz="half" idx="10"/>
          </p:nvPr>
        </p:nvSpPr>
        <p:spPr/>
        <p:txBody>
          <a:bodyPr/>
          <a:lstStyle/>
          <a:p>
            <a:fld id="{982D40A8-0E24-2A48-968B-2C5D3E99322D}" type="datetimeFigureOut">
              <a:rPr kumimoji="1" lang="ja-JP" altLang="en-US" smtClean="0"/>
              <a:t>2020/1/1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CD02BD3-D3C1-C04A-B396-550856190DFB}" type="slidenum">
              <a:rPr kumimoji="1" lang="ja-JP" altLang="en-US" smtClean="0"/>
              <a:t>‹#›</a:t>
            </a:fld>
            <a:endParaRPr kumimoji="1" lang="ja-JP" altLang="en-US"/>
          </a:p>
        </p:txBody>
      </p:sp>
    </p:spTree>
    <p:extLst>
      <p:ext uri="{BB962C8B-B14F-4D97-AF65-F5344CB8AC3E}">
        <p14:creationId xmlns:p14="http://schemas.microsoft.com/office/powerpoint/2010/main" val="2834847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Date Placeholder 2"/>
          <p:cNvSpPr>
            <a:spLocks noGrp="1"/>
          </p:cNvSpPr>
          <p:nvPr>
            <p:ph type="dt" sz="half" idx="10"/>
          </p:nvPr>
        </p:nvSpPr>
        <p:spPr/>
        <p:txBody>
          <a:bodyPr/>
          <a:lstStyle/>
          <a:p>
            <a:fld id="{982D40A8-0E24-2A48-968B-2C5D3E99322D}" type="datetimeFigureOut">
              <a:rPr kumimoji="1" lang="ja-JP" altLang="en-US" smtClean="0"/>
              <a:t>2020/1/1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CD02BD3-D3C1-C04A-B396-550856190DFB}" type="slidenum">
              <a:rPr kumimoji="1" lang="ja-JP" altLang="en-US" smtClean="0"/>
              <a:t>‹#›</a:t>
            </a:fld>
            <a:endParaRPr kumimoji="1" lang="ja-JP" altLang="en-US"/>
          </a:p>
        </p:txBody>
      </p:sp>
    </p:spTree>
    <p:extLst>
      <p:ext uri="{BB962C8B-B14F-4D97-AF65-F5344CB8AC3E}">
        <p14:creationId xmlns:p14="http://schemas.microsoft.com/office/powerpoint/2010/main" val="1592975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D40A8-0E24-2A48-968B-2C5D3E99322D}" type="datetimeFigureOut">
              <a:rPr kumimoji="1" lang="ja-JP" altLang="en-US" smtClean="0"/>
              <a:t>2020/1/1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CD02BD3-D3C1-C04A-B396-550856190DFB}" type="slidenum">
              <a:rPr kumimoji="1" lang="ja-JP" altLang="en-US" smtClean="0"/>
              <a:t>‹#›</a:t>
            </a:fld>
            <a:endParaRPr kumimoji="1" lang="ja-JP" altLang="en-US"/>
          </a:p>
        </p:txBody>
      </p:sp>
    </p:spTree>
    <p:extLst>
      <p:ext uri="{BB962C8B-B14F-4D97-AF65-F5344CB8AC3E}">
        <p14:creationId xmlns:p14="http://schemas.microsoft.com/office/powerpoint/2010/main" val="718108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kumimoji="1" lang="en-US" altLang="ja-JP"/>
              <a:t>Click to edit Master title style</a:t>
            </a:r>
            <a:endParaRPr kumimoji="1" lang="ja-JP"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a:t>Click to edit Master text styles</a:t>
            </a:r>
          </a:p>
        </p:txBody>
      </p:sp>
      <p:sp>
        <p:nvSpPr>
          <p:cNvPr id="5" name="Date Placeholder 4"/>
          <p:cNvSpPr>
            <a:spLocks noGrp="1"/>
          </p:cNvSpPr>
          <p:nvPr>
            <p:ph type="dt" sz="half" idx="10"/>
          </p:nvPr>
        </p:nvSpPr>
        <p:spPr/>
        <p:txBody>
          <a:bodyPr/>
          <a:lstStyle/>
          <a:p>
            <a:fld id="{982D40A8-0E24-2A48-968B-2C5D3E99322D}" type="datetimeFigureOut">
              <a:rPr kumimoji="1" lang="ja-JP" altLang="en-US" smtClean="0"/>
              <a:t>2020/1/1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D02BD3-D3C1-C04A-B396-550856190DFB}" type="slidenum">
              <a:rPr kumimoji="1" lang="ja-JP" altLang="en-US" smtClean="0"/>
              <a:t>‹#›</a:t>
            </a:fld>
            <a:endParaRPr kumimoji="1" lang="ja-JP" altLang="en-US"/>
          </a:p>
        </p:txBody>
      </p:sp>
    </p:spTree>
    <p:extLst>
      <p:ext uri="{BB962C8B-B14F-4D97-AF65-F5344CB8AC3E}">
        <p14:creationId xmlns:p14="http://schemas.microsoft.com/office/powerpoint/2010/main" val="4146683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kumimoji="1" lang="en-US" altLang="ja-JP"/>
              <a:t>Click to edit Master title style</a:t>
            </a:r>
            <a:endParaRPr kumimoji="1" lang="ja-JP"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a:t>Click to edit Master text styles</a:t>
            </a:r>
          </a:p>
        </p:txBody>
      </p:sp>
      <p:sp>
        <p:nvSpPr>
          <p:cNvPr id="5" name="Date Placeholder 4"/>
          <p:cNvSpPr>
            <a:spLocks noGrp="1"/>
          </p:cNvSpPr>
          <p:nvPr>
            <p:ph type="dt" sz="half" idx="10"/>
          </p:nvPr>
        </p:nvSpPr>
        <p:spPr/>
        <p:txBody>
          <a:bodyPr/>
          <a:lstStyle/>
          <a:p>
            <a:fld id="{982D40A8-0E24-2A48-968B-2C5D3E99322D}" type="datetimeFigureOut">
              <a:rPr kumimoji="1" lang="ja-JP" altLang="en-US" smtClean="0"/>
              <a:t>2020/1/1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D02BD3-D3C1-C04A-B396-550856190DFB}" type="slidenum">
              <a:rPr kumimoji="1" lang="ja-JP" altLang="en-US" smtClean="0"/>
              <a:t>‹#›</a:t>
            </a:fld>
            <a:endParaRPr kumimoji="1" lang="ja-JP" altLang="en-US"/>
          </a:p>
        </p:txBody>
      </p:sp>
    </p:spTree>
    <p:extLst>
      <p:ext uri="{BB962C8B-B14F-4D97-AF65-F5344CB8AC3E}">
        <p14:creationId xmlns:p14="http://schemas.microsoft.com/office/powerpoint/2010/main" val="3944811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en-US" altLang="ja-JP"/>
              <a:t>Click to edit Master title style</a:t>
            </a:r>
            <a:endParaRPr kumimoji="1" lang="ja-JP"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D40A8-0E24-2A48-968B-2C5D3E99322D}" type="datetimeFigureOut">
              <a:rPr kumimoji="1" lang="ja-JP" altLang="en-US" smtClean="0"/>
              <a:t>2020/1/1</a:t>
            </a:fld>
            <a:endParaRPr kumimoji="1" lang="ja-JP"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D02BD3-D3C1-C04A-B396-550856190DFB}" type="slidenum">
              <a:rPr kumimoji="1" lang="ja-JP" altLang="en-US" smtClean="0"/>
              <a:t>‹#›</a:t>
            </a:fld>
            <a:endParaRPr kumimoji="1" lang="ja-JP" altLang="en-US"/>
          </a:p>
        </p:txBody>
      </p:sp>
    </p:spTree>
    <p:extLst>
      <p:ext uri="{BB962C8B-B14F-4D97-AF65-F5344CB8AC3E}">
        <p14:creationId xmlns:p14="http://schemas.microsoft.com/office/powerpoint/2010/main" val="71407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685800" y="1361996"/>
            <a:ext cx="7772400" cy="2387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en-US" b="1" dirty="0" smtClean="0"/>
              <a:t>Majlis Ansārullāh</a:t>
            </a:r>
            <a:r>
              <a:rPr lang="en-US" b="1" dirty="0"/>
              <a:t/>
            </a:r>
            <a:br>
              <a:rPr lang="en-US" b="1" dirty="0"/>
            </a:br>
            <a:r>
              <a:rPr lang="en-US" b="1" dirty="0"/>
              <a:t>Monthly Meeting</a:t>
            </a:r>
          </a:p>
        </p:txBody>
      </p:sp>
      <p:sp>
        <p:nvSpPr>
          <p:cNvPr id="6" name="Subtitle 2"/>
          <p:cNvSpPr txBox="1">
            <a:spLocks/>
          </p:cNvSpPr>
          <p:nvPr/>
        </p:nvSpPr>
        <p:spPr>
          <a:xfrm>
            <a:off x="1143000" y="3602038"/>
            <a:ext cx="6858000" cy="1655762"/>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None/>
            </a:pPr>
            <a:r>
              <a:rPr lang="en-US" b="1" dirty="0"/>
              <a:t>January 2020</a:t>
            </a:r>
          </a:p>
        </p:txBody>
      </p:sp>
      <p:sp>
        <p:nvSpPr>
          <p:cNvPr id="7" name="TextBox 6"/>
          <p:cNvSpPr txBox="1"/>
          <p:nvPr/>
        </p:nvSpPr>
        <p:spPr>
          <a:xfrm>
            <a:off x="3621975" y="5717310"/>
            <a:ext cx="5522026" cy="461665"/>
          </a:xfrm>
          <a:prstGeom prst="rect">
            <a:avLst/>
          </a:prstGeom>
          <a:noFill/>
        </p:spPr>
        <p:txBody>
          <a:bodyPr wrap="square" rtlCol="0">
            <a:spAutoFit/>
          </a:bodyPr>
          <a:lstStyle/>
          <a:p>
            <a:pPr algn="r"/>
            <a:r>
              <a:rPr lang="en-US" sz="1200" dirty="0"/>
              <a:t>This slide deck contains images licensed for the purpose of this presentation only.  </a:t>
            </a:r>
          </a:p>
          <a:p>
            <a:pPr algn="r"/>
            <a:r>
              <a:rPr lang="en-US" sz="1200" dirty="0"/>
              <a:t>No one is permitted to use the images for any other use, without prior permission.</a:t>
            </a:r>
          </a:p>
        </p:txBody>
      </p:sp>
    </p:spTree>
    <p:extLst>
      <p:ext uri="{BB962C8B-B14F-4D97-AF65-F5344CB8AC3E}">
        <p14:creationId xmlns:p14="http://schemas.microsoft.com/office/powerpoint/2010/main" val="1036573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4465049" y="402715"/>
            <a:ext cx="3615092"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Discussion Scenario </a:t>
            </a:r>
          </a:p>
        </p:txBody>
      </p:sp>
      <p:sp>
        <p:nvSpPr>
          <p:cNvPr id="6" name="Content Placeholder 2"/>
          <p:cNvSpPr txBox="1">
            <a:spLocks/>
          </p:cNvSpPr>
          <p:nvPr/>
        </p:nvSpPr>
        <p:spPr>
          <a:xfrm>
            <a:off x="319953" y="1281718"/>
            <a:ext cx="4757013" cy="487342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en-US" altLang="ja-JP" sz="2400" dirty="0"/>
              <a:t>A Nasir is approached by a new Ahmadi. The new Ahmadi seemed very excited and asked the Nasir about his plans about going for Jalsa </a:t>
            </a:r>
            <a:r>
              <a:rPr lang="en-US" altLang="ja-JP" sz="2400" dirty="0" err="1"/>
              <a:t>Salana</a:t>
            </a:r>
            <a:r>
              <a:rPr lang="en-US" altLang="ja-JP" sz="2400" dirty="0"/>
              <a:t>. The Nasir said he went last year and is not planning to go this year. The new Ahmadi said that he has read the Promised Messiah (peace be on him) has advised his members to participate in Jalsa </a:t>
            </a:r>
            <a:r>
              <a:rPr lang="en-US" altLang="ja-JP" sz="2400" dirty="0" err="1"/>
              <a:t>Salana</a:t>
            </a:r>
            <a:r>
              <a:rPr lang="en-US" altLang="ja-JP" sz="2400" dirty="0"/>
              <a:t>. The Nasir said that he is aware but is doing the best he can and moved on.  </a:t>
            </a:r>
          </a:p>
          <a:p>
            <a:pPr marL="0" indent="0">
              <a:buFont typeface="Arial"/>
              <a:buNone/>
            </a:pPr>
            <a:endParaRPr lang="en-US" altLang="ja-JP" sz="800" dirty="0"/>
          </a:p>
          <a:p>
            <a:pPr marL="0" indent="0">
              <a:buFont typeface="Arial"/>
              <a:buNone/>
            </a:pPr>
            <a:r>
              <a:rPr lang="en-US" altLang="ja-JP" sz="800" dirty="0"/>
              <a:t>		</a:t>
            </a:r>
            <a:endParaRPr lang="ja-JP" altLang="en-US" sz="800" dirty="0"/>
          </a:p>
        </p:txBody>
      </p:sp>
      <p:pic>
        <p:nvPicPr>
          <p:cNvPr id="2" name="Picture 1"/>
          <p:cNvPicPr>
            <a:picLocks noChangeAspect="1"/>
          </p:cNvPicPr>
          <p:nvPr/>
        </p:nvPicPr>
        <p:blipFill rotWithShape="1">
          <a:blip r:embed="rId3"/>
          <a:srcRect l="16658" t="21095" r="14830" b="21592"/>
          <a:stretch/>
        </p:blipFill>
        <p:spPr>
          <a:xfrm>
            <a:off x="5281683" y="1753150"/>
            <a:ext cx="3603009" cy="3930556"/>
          </a:xfrm>
          <a:prstGeom prst="rect">
            <a:avLst/>
          </a:prstGeom>
        </p:spPr>
      </p:pic>
    </p:spTree>
    <p:extLst>
      <p:ext uri="{BB962C8B-B14F-4D97-AF65-F5344CB8AC3E}">
        <p14:creationId xmlns:p14="http://schemas.microsoft.com/office/powerpoint/2010/main" val="2823295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5060625" y="402715"/>
            <a:ext cx="1967205"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Discussion</a:t>
            </a:r>
          </a:p>
        </p:txBody>
      </p:sp>
      <p:sp>
        <p:nvSpPr>
          <p:cNvPr id="6" name="Content Placeholder 2"/>
          <p:cNvSpPr txBox="1">
            <a:spLocks/>
          </p:cNvSpPr>
          <p:nvPr/>
        </p:nvSpPr>
        <p:spPr>
          <a:xfrm>
            <a:off x="476518" y="2285025"/>
            <a:ext cx="8465192" cy="293751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en-US" altLang="ja-JP" sz="2400" dirty="0"/>
              <a:t>What do you think went wrong here and what could be the consequences?</a:t>
            </a:r>
          </a:p>
          <a:p>
            <a:r>
              <a:rPr lang="en-US" altLang="ja-JP" sz="2400" dirty="0"/>
              <a:t>How would you have reacted?</a:t>
            </a:r>
          </a:p>
          <a:p>
            <a:r>
              <a:rPr lang="en-US" altLang="ja-JP" sz="2400" dirty="0"/>
              <a:t>Is going to Jalsa </a:t>
            </a:r>
            <a:r>
              <a:rPr lang="en-US" altLang="ja-JP" sz="2400" dirty="0" err="1"/>
              <a:t>Salana</a:t>
            </a:r>
            <a:r>
              <a:rPr lang="en-US" altLang="ja-JP" sz="2400" dirty="0"/>
              <a:t> mandatory?</a:t>
            </a:r>
          </a:p>
          <a:p>
            <a:r>
              <a:rPr lang="en-US" altLang="ja-JP" sz="2400" dirty="0"/>
              <a:t>Was the understanding of the new Ahmadi correct?</a:t>
            </a:r>
            <a:endParaRPr lang="ja-JP" altLang="en-US" sz="2400" dirty="0"/>
          </a:p>
        </p:txBody>
      </p:sp>
    </p:spTree>
    <p:extLst>
      <p:ext uri="{BB962C8B-B14F-4D97-AF65-F5344CB8AC3E}">
        <p14:creationId xmlns:p14="http://schemas.microsoft.com/office/powerpoint/2010/main" val="3918052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3618468" y="402715"/>
            <a:ext cx="5255349"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Guidance from Friday Sermon</a:t>
            </a:r>
          </a:p>
        </p:txBody>
      </p:sp>
      <p:sp>
        <p:nvSpPr>
          <p:cNvPr id="6" name="Rectangle 5"/>
          <p:cNvSpPr/>
          <p:nvPr/>
        </p:nvSpPr>
        <p:spPr>
          <a:xfrm>
            <a:off x="590599" y="1571285"/>
            <a:ext cx="7692619" cy="3170099"/>
          </a:xfrm>
          <a:prstGeom prst="rect">
            <a:avLst/>
          </a:prstGeom>
        </p:spPr>
        <p:txBody>
          <a:bodyPr wrap="square">
            <a:spAutoFit/>
          </a:bodyPr>
          <a:lstStyle/>
          <a:p>
            <a:r>
              <a:rPr lang="en-US" altLang="ja-JP" sz="2000" dirty="0"/>
              <a:t>“He takes pledge from us that for the sake of God we will establish high standards of love, affection and bond of brotherhood and affirm to always be obedient in every good decision, everything for which the Promised Messiah (on whom be peace) was appointed in light of the teachings of Islam. And this obedience would not only be absolute but we would try to abide by it till our last breath</a:t>
            </a:r>
            <a:r>
              <a:rPr lang="is-IS" altLang="ja-JP" sz="2000" dirty="0"/>
              <a:t>….</a:t>
            </a:r>
            <a:r>
              <a:rPr lang="en-US" altLang="ja-JP" sz="2000" dirty="0"/>
              <a:t>. Everyone can analyze as to how should be our bond with the Promised Messiah (on whom be peace) in light of this. Are these our standards as well or do we forget these standards in view of personal interests? Do worldly matters overcome this love and obedience?”</a:t>
            </a:r>
            <a:endParaRPr lang="ja-JP" altLang="en-US" sz="2000" dirty="0"/>
          </a:p>
        </p:txBody>
      </p:sp>
      <p:sp>
        <p:nvSpPr>
          <p:cNvPr id="2" name="TextBox 1"/>
          <p:cNvSpPr txBox="1"/>
          <p:nvPr/>
        </p:nvSpPr>
        <p:spPr>
          <a:xfrm>
            <a:off x="590598" y="5131996"/>
            <a:ext cx="8283219" cy="707886"/>
          </a:xfrm>
          <a:prstGeom prst="rect">
            <a:avLst/>
          </a:prstGeom>
          <a:noFill/>
        </p:spPr>
        <p:txBody>
          <a:bodyPr wrap="square" rtlCol="0">
            <a:spAutoFit/>
          </a:bodyPr>
          <a:lstStyle/>
          <a:p>
            <a:r>
              <a:rPr kumimoji="1" lang="en-US" altLang="ja-JP" sz="2000" b="1" dirty="0"/>
              <a:t>Bottom line is that </a:t>
            </a:r>
            <a:r>
              <a:rPr kumimoji="1" lang="en-US" altLang="ja-JP" sz="2000" dirty="0"/>
              <a:t>in obedience to the Promised Messiah, we should do our best to </a:t>
            </a:r>
            <a:r>
              <a:rPr lang="en-US" altLang="ja-JP" sz="2000" dirty="0"/>
              <a:t>follow his advise which includes going to Jalsa </a:t>
            </a:r>
            <a:r>
              <a:rPr lang="en-US" altLang="ja-JP" sz="2000" dirty="0" err="1"/>
              <a:t>Salana</a:t>
            </a:r>
            <a:r>
              <a:rPr lang="en-US" altLang="ja-JP" sz="2000" dirty="0"/>
              <a:t>. </a:t>
            </a:r>
            <a:endParaRPr kumimoji="1" lang="ja-JP" altLang="en-US" sz="2000" dirty="0"/>
          </a:p>
        </p:txBody>
      </p:sp>
    </p:spTree>
    <p:extLst>
      <p:ext uri="{BB962C8B-B14F-4D97-AF65-F5344CB8AC3E}">
        <p14:creationId xmlns:p14="http://schemas.microsoft.com/office/powerpoint/2010/main" val="338989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74168" y="1513121"/>
            <a:ext cx="8583466" cy="4626422"/>
          </a:xfrm>
        </p:spPr>
        <p:txBody>
          <a:bodyPr anchor="t">
            <a:normAutofit/>
          </a:bodyPr>
          <a:lstStyle/>
          <a:p>
            <a:pPr algn="l">
              <a:spcBef>
                <a:spcPts val="0"/>
              </a:spcBef>
              <a:defRPr/>
            </a:pPr>
            <a:r>
              <a:rPr lang="en-US" sz="2400" dirty="0" smtClean="0">
                <a:latin typeface="+mn-lt"/>
                <a:cs typeface="Arial" panose="020B0604020202020204" pitchFamily="34" charset="0"/>
              </a:rPr>
              <a:t>1. Let’s </a:t>
            </a:r>
            <a:r>
              <a:rPr lang="en-US" sz="2400" dirty="0">
                <a:latin typeface="+mn-lt"/>
                <a:cs typeface="Arial" panose="020B0604020202020204" pitchFamily="34" charset="0"/>
              </a:rPr>
              <a:t>try to read and ponder over the ten condition of Bai’at and find a way to improve our condition step by step.</a:t>
            </a:r>
            <a:br>
              <a:rPr lang="en-US" sz="2400" dirty="0">
                <a:latin typeface="+mn-lt"/>
                <a:cs typeface="Arial" panose="020B0604020202020204" pitchFamily="34" charset="0"/>
              </a:rPr>
            </a:br>
            <a:r>
              <a:rPr lang="en-US" sz="2400" dirty="0">
                <a:latin typeface="+mn-lt"/>
                <a:cs typeface="Arial" panose="020B0604020202020204" pitchFamily="34" charset="0"/>
              </a:rPr>
              <a:t/>
            </a:r>
            <a:br>
              <a:rPr lang="en-US" sz="2400" dirty="0">
                <a:latin typeface="+mn-lt"/>
                <a:cs typeface="Arial" panose="020B0604020202020204" pitchFamily="34" charset="0"/>
              </a:rPr>
            </a:br>
            <a:r>
              <a:rPr lang="en-US" sz="2400" dirty="0" smtClean="0">
                <a:latin typeface="+mn-lt"/>
                <a:cs typeface="Arial" panose="020B0604020202020204" pitchFamily="34" charset="0"/>
              </a:rPr>
              <a:t>2. The </a:t>
            </a:r>
            <a:r>
              <a:rPr lang="en-US" sz="2400" dirty="0">
                <a:latin typeface="+mn-lt"/>
                <a:cs typeface="Arial" panose="020B0604020202020204" pitchFamily="34" charset="0"/>
              </a:rPr>
              <a:t>Promised Messiah (on whom be peace) said: Be mindful of two things. Firstly, be models of true Muslims and secondly, spread the qualities and excellences of Islam in the world.</a:t>
            </a:r>
            <a:br>
              <a:rPr lang="en-US" sz="2400" dirty="0">
                <a:latin typeface="+mn-lt"/>
                <a:cs typeface="Arial" panose="020B0604020202020204" pitchFamily="34" charset="0"/>
              </a:rPr>
            </a:br>
            <a:r>
              <a:rPr lang="en-US" sz="2400" dirty="0">
                <a:latin typeface="+mn-lt"/>
              </a:rPr>
              <a:t/>
            </a:r>
            <a:br>
              <a:rPr lang="en-US" sz="2400" dirty="0">
                <a:latin typeface="+mn-lt"/>
              </a:rPr>
            </a:br>
            <a:r>
              <a:rPr lang="en-US" sz="2400" dirty="0" smtClean="0">
                <a:latin typeface="+mn-lt"/>
              </a:rPr>
              <a:t>3. Let’s </a:t>
            </a:r>
            <a:r>
              <a:rPr lang="en-US" sz="2400" dirty="0">
                <a:latin typeface="+mn-lt"/>
              </a:rPr>
              <a:t>try to understand the commentary and elucidations of the Promised Messiah (on whom be peace) of the Holy Qur'an and Sunnah. </a:t>
            </a:r>
            <a:r>
              <a:rPr lang="en-US" sz="2000" dirty="0">
                <a:latin typeface="+mn-lt"/>
              </a:rPr>
              <a:t/>
            </a:r>
            <a:br>
              <a:rPr lang="en-US" sz="2000" dirty="0">
                <a:latin typeface="+mn-lt"/>
              </a:rPr>
            </a:br>
            <a:endParaRPr lang="en-US" sz="2000" dirty="0">
              <a:latin typeface="+mn-lt"/>
              <a:cs typeface="Arial" panose="020B0604020202020204" pitchFamily="34" charset="0"/>
            </a:endParaRPr>
          </a:p>
        </p:txBody>
      </p:sp>
      <p:sp>
        <p:nvSpPr>
          <p:cNvPr id="5" name="TextBox 6"/>
          <p:cNvSpPr txBox="1"/>
          <p:nvPr/>
        </p:nvSpPr>
        <p:spPr>
          <a:xfrm>
            <a:off x="4096559" y="402715"/>
            <a:ext cx="3650166"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Take Home Message</a:t>
            </a:r>
          </a:p>
        </p:txBody>
      </p:sp>
    </p:spTree>
    <p:extLst>
      <p:ext uri="{BB962C8B-B14F-4D97-AF65-F5344CB8AC3E}">
        <p14:creationId xmlns:p14="http://schemas.microsoft.com/office/powerpoint/2010/main" val="2321255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3392749" y="406009"/>
            <a:ext cx="5751252" cy="5847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100" b="1" dirty="0">
                <a:solidFill>
                  <a:schemeClr val="bg1"/>
                </a:solidFill>
              </a:rPr>
              <a:t>What to discuss with your family?</a:t>
            </a:r>
          </a:p>
        </p:txBody>
      </p:sp>
      <p:sp>
        <p:nvSpPr>
          <p:cNvPr id="6" name="TextBox 3"/>
          <p:cNvSpPr txBox="1">
            <a:spLocks noChangeArrowheads="1"/>
          </p:cNvSpPr>
          <p:nvPr/>
        </p:nvSpPr>
        <p:spPr bwMode="auto">
          <a:xfrm>
            <a:off x="233363" y="2001087"/>
            <a:ext cx="8218487" cy="2492990"/>
          </a:xfrm>
          <a:prstGeom prst="rect">
            <a:avLst/>
          </a:prstGeom>
          <a:noFill/>
          <a:ln w="9525">
            <a:noFill/>
            <a:miter lim="800000"/>
            <a:headEnd/>
            <a:tailEnd/>
          </a:ln>
        </p:spPr>
        <p:txBody>
          <a:bodyPr>
            <a:spAutoFit/>
          </a:bodyPr>
          <a:lstStyle/>
          <a:p>
            <a:r>
              <a:rPr lang="en-US" sz="2400" dirty="0">
                <a:latin typeface="Calibri" pitchFamily="34" charset="0"/>
              </a:rPr>
              <a:t>Pick one of the following topics from this Friday sermon to discuss with children/family during casual discussion:</a:t>
            </a:r>
          </a:p>
          <a:p>
            <a:endParaRPr lang="en-US" sz="1200" dirty="0">
              <a:latin typeface="Calibri" pitchFamily="34" charset="0"/>
            </a:endParaRPr>
          </a:p>
          <a:p>
            <a:pPr marL="800100" lvl="1" indent="-342900">
              <a:buFont typeface="Arial" charset="0"/>
              <a:buChar char="•"/>
            </a:pPr>
            <a:r>
              <a:rPr lang="en-US" sz="2400" dirty="0">
                <a:latin typeface="Calibri" pitchFamily="34" charset="0"/>
              </a:rPr>
              <a:t>Discuss conditions of Bai’at with your family</a:t>
            </a:r>
          </a:p>
          <a:p>
            <a:pPr marL="800100" lvl="1" indent="-342900">
              <a:buFont typeface="Arial" charset="0"/>
              <a:buChar char="•"/>
            </a:pPr>
            <a:r>
              <a:rPr lang="en-US" sz="2400" dirty="0">
                <a:latin typeface="Calibri" pitchFamily="34" charset="0"/>
              </a:rPr>
              <a:t>Discuss the importance of obedience to the Promised Messiah and Khulafa</a:t>
            </a:r>
          </a:p>
          <a:p>
            <a:pPr marL="800100" lvl="1" indent="-342900">
              <a:buFont typeface="Arial" charset="0"/>
              <a:buChar char="•"/>
            </a:pPr>
            <a:r>
              <a:rPr lang="en-US" sz="2400" dirty="0">
                <a:latin typeface="Calibri" pitchFamily="34" charset="0"/>
              </a:rPr>
              <a:t>Discuss on how to watch MTA as a family</a:t>
            </a:r>
          </a:p>
        </p:txBody>
      </p:sp>
      <p:sp>
        <p:nvSpPr>
          <p:cNvPr id="7" name="TextBox 6"/>
          <p:cNvSpPr txBox="1">
            <a:spLocks noChangeArrowheads="1"/>
          </p:cNvSpPr>
          <p:nvPr/>
        </p:nvSpPr>
        <p:spPr bwMode="auto">
          <a:xfrm>
            <a:off x="233363" y="5158925"/>
            <a:ext cx="8116062" cy="708025"/>
          </a:xfrm>
          <a:prstGeom prst="rect">
            <a:avLst/>
          </a:prstGeom>
          <a:noFill/>
          <a:ln w="9525">
            <a:noFill/>
            <a:miter lim="800000"/>
            <a:headEnd/>
            <a:tailEnd/>
          </a:ln>
        </p:spPr>
        <p:txBody>
          <a:bodyPr wrap="square">
            <a:spAutoFit/>
          </a:bodyPr>
          <a:lstStyle/>
          <a:p>
            <a:r>
              <a:rPr lang="en-US" sz="2000" b="1" dirty="0">
                <a:solidFill>
                  <a:srgbClr val="FF0000"/>
                </a:solidFill>
                <a:latin typeface="Calibri" pitchFamily="34" charset="0"/>
              </a:rPr>
              <a:t>Tips to engage youth in conversation: </a:t>
            </a:r>
            <a:r>
              <a:rPr lang="en-US" sz="2000" b="1" dirty="0">
                <a:latin typeface="Calibri" pitchFamily="34" charset="0"/>
              </a:rPr>
              <a:t>(1) Give them more talking time, and (2) use examples from Huzur’s (aba) sermon to make a point.</a:t>
            </a:r>
          </a:p>
        </p:txBody>
      </p:sp>
    </p:spTree>
    <p:extLst>
      <p:ext uri="{BB962C8B-B14F-4D97-AF65-F5344CB8AC3E}">
        <p14:creationId xmlns:p14="http://schemas.microsoft.com/office/powerpoint/2010/main" val="1389734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4915041" y="371624"/>
            <a:ext cx="3003352" cy="5847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Did you know?</a:t>
            </a:r>
          </a:p>
        </p:txBody>
      </p:sp>
      <p:sp>
        <p:nvSpPr>
          <p:cNvPr id="7"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457200" indent="-457200">
              <a:buFont typeface="+mj-lt"/>
              <a:buAutoNum type="arabicPeriod"/>
            </a:pPr>
            <a:r>
              <a:rPr lang="en-US" altLang="ja-JP" sz="2400" dirty="0"/>
              <a:t>What is “</a:t>
            </a:r>
            <a:r>
              <a:rPr lang="en-US" altLang="ja-JP" sz="2400" dirty="0" err="1"/>
              <a:t>Majmu’a</a:t>
            </a:r>
            <a:r>
              <a:rPr lang="en-US" altLang="ja-JP" sz="2400" dirty="0"/>
              <a:t> </a:t>
            </a:r>
            <a:r>
              <a:rPr lang="en-US" altLang="ja-JP" sz="2400" dirty="0" err="1"/>
              <a:t>Ishtiharat</a:t>
            </a:r>
            <a:r>
              <a:rPr lang="en-US" altLang="ja-JP" sz="2400" dirty="0"/>
              <a:t>”?</a:t>
            </a:r>
          </a:p>
          <a:p>
            <a:pPr marL="914400" lvl="1" indent="-457200">
              <a:buFont typeface="+mj-lt"/>
              <a:buAutoNum type="arabicPeriod"/>
            </a:pPr>
            <a:endParaRPr lang="en-US" altLang="ja-JP" sz="2000" dirty="0"/>
          </a:p>
          <a:p>
            <a:pPr marL="457200" indent="-457200">
              <a:buFont typeface="+mj-lt"/>
              <a:buAutoNum type="arabicPeriod"/>
            </a:pPr>
            <a:r>
              <a:rPr lang="en-US" altLang="ja-JP" sz="2400" dirty="0"/>
              <a:t>How many volumes is it published in?</a:t>
            </a:r>
          </a:p>
          <a:p>
            <a:pPr marL="457200" indent="-457200">
              <a:buFont typeface="+mj-lt"/>
              <a:buAutoNum type="arabicPeriod"/>
            </a:pPr>
            <a:endParaRPr lang="en-US" altLang="ja-JP" sz="2400" dirty="0"/>
          </a:p>
          <a:p>
            <a:pPr marL="457200" indent="-457200">
              <a:buFont typeface="+mj-lt"/>
              <a:buAutoNum type="arabicPeriod"/>
            </a:pPr>
            <a:r>
              <a:rPr lang="en-US" altLang="ja-JP" sz="2400" dirty="0"/>
              <a:t>How many posters, leaflets and handbills were published by the Promised Messiah (peace be on him)?</a:t>
            </a:r>
          </a:p>
          <a:p>
            <a:pPr marL="457200" indent="-457200">
              <a:buFont typeface="+mj-lt"/>
              <a:buAutoNum type="arabicPeriod"/>
            </a:pPr>
            <a:endParaRPr lang="en-US" altLang="ja-JP" sz="2400" dirty="0"/>
          </a:p>
          <a:p>
            <a:pPr marL="457200" indent="-457200">
              <a:buFont typeface="+mj-lt"/>
              <a:buAutoNum type="arabicPeriod"/>
            </a:pPr>
            <a:r>
              <a:rPr lang="en-US" altLang="ja-JP" sz="2400" dirty="0"/>
              <a:t>What are </a:t>
            </a:r>
            <a:r>
              <a:rPr lang="en-US" altLang="ja-JP" sz="2400" dirty="0" err="1"/>
              <a:t>Maktubat</a:t>
            </a:r>
            <a:r>
              <a:rPr lang="en-US" altLang="ja-JP" sz="2400" dirty="0"/>
              <a:t>-e-Ahmad?</a:t>
            </a:r>
            <a:endParaRPr lang="ja-JP" altLang="en-US" sz="2400" dirty="0"/>
          </a:p>
        </p:txBody>
      </p:sp>
    </p:spTree>
    <p:extLst>
      <p:ext uri="{BB962C8B-B14F-4D97-AF65-F5344CB8AC3E}">
        <p14:creationId xmlns:p14="http://schemas.microsoft.com/office/powerpoint/2010/main" val="3565906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5423118" y="370057"/>
            <a:ext cx="2051386" cy="5847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Answers</a:t>
            </a:r>
          </a:p>
        </p:txBody>
      </p:sp>
      <p:sp>
        <p:nvSpPr>
          <p:cNvPr id="3" name="Rectangle 2"/>
          <p:cNvSpPr/>
          <p:nvPr/>
        </p:nvSpPr>
        <p:spPr>
          <a:xfrm>
            <a:off x="171079" y="1310620"/>
            <a:ext cx="8972921" cy="2831544"/>
          </a:xfrm>
          <a:prstGeom prst="rect">
            <a:avLst/>
          </a:prstGeom>
        </p:spPr>
        <p:txBody>
          <a:bodyPr wrap="square">
            <a:spAutoFit/>
          </a:bodyPr>
          <a:lstStyle/>
          <a:p>
            <a:r>
              <a:rPr lang="en-US" altLang="ja-JP" sz="2000" dirty="0"/>
              <a:t>1. All posters, handbills and tracts that were published from time to time to meet a challenge or to counter a lie or rebut an allegation, have also been collected in three volumes under the title </a:t>
            </a:r>
            <a:r>
              <a:rPr lang="en-US" altLang="ja-JP" sz="2000" dirty="0" err="1"/>
              <a:t>Majmu‘ah</a:t>
            </a:r>
            <a:r>
              <a:rPr lang="en-US" altLang="ja-JP" sz="2000" dirty="0"/>
              <a:t> </a:t>
            </a:r>
            <a:r>
              <a:rPr lang="en-US" altLang="ja-JP" sz="2000" dirty="0" err="1"/>
              <a:t>Ishtiharat</a:t>
            </a:r>
            <a:r>
              <a:rPr lang="en-US" altLang="ja-JP" sz="2000" dirty="0"/>
              <a:t> (Collection of Flyers or Posters).</a:t>
            </a:r>
          </a:p>
          <a:p>
            <a:endParaRPr lang="en-US" altLang="ja-JP" sz="2000" dirty="0"/>
          </a:p>
          <a:p>
            <a:r>
              <a:rPr lang="en-US" altLang="ja-JP" sz="2000" dirty="0"/>
              <a:t>2. It is published in three volumes</a:t>
            </a:r>
          </a:p>
          <a:p>
            <a:endParaRPr lang="en-US" altLang="ja-JP" sz="2000" dirty="0"/>
          </a:p>
          <a:p>
            <a:r>
              <a:rPr lang="en-US" altLang="ja-JP" sz="2000" dirty="0"/>
              <a:t>3. All these volumes spread over 1, 556 pages, comprising 285 posters, leaflets and handbills. </a:t>
            </a:r>
          </a:p>
          <a:p>
            <a:endParaRPr lang="ja-JP" altLang="en-US" dirty="0"/>
          </a:p>
        </p:txBody>
      </p:sp>
      <p:sp>
        <p:nvSpPr>
          <p:cNvPr id="4" name="Rectangle 3"/>
          <p:cNvSpPr/>
          <p:nvPr/>
        </p:nvSpPr>
        <p:spPr>
          <a:xfrm>
            <a:off x="171079" y="4142164"/>
            <a:ext cx="8856626" cy="1323439"/>
          </a:xfrm>
          <a:prstGeom prst="rect">
            <a:avLst/>
          </a:prstGeom>
        </p:spPr>
        <p:txBody>
          <a:bodyPr wrap="square">
            <a:spAutoFit/>
          </a:bodyPr>
          <a:lstStyle/>
          <a:p>
            <a:r>
              <a:rPr lang="en-US" altLang="ja-JP" sz="2000" dirty="0"/>
              <a:t>4. Letters written by the Promised Messiah (peace be on him) from 1883 to 1908 to</a:t>
            </a:r>
          </a:p>
          <a:p>
            <a:r>
              <a:rPr lang="en-US" altLang="ja-JP" sz="2000" dirty="0"/>
              <a:t>various personalities and some of these letters relate to the importance of Khilafat and about the Companions of the Holy Prophet (peace and blessings of Allah be on him) are collected in these volumes.</a:t>
            </a:r>
            <a:endParaRPr lang="ja-JP" altLang="en-US" sz="2000" dirty="0"/>
          </a:p>
        </p:txBody>
      </p:sp>
    </p:spTree>
    <p:extLst>
      <p:ext uri="{BB962C8B-B14F-4D97-AF65-F5344CB8AC3E}">
        <p14:creationId xmlns:p14="http://schemas.microsoft.com/office/powerpoint/2010/main" val="1871134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5177458" y="370057"/>
            <a:ext cx="2051386"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Why </a:t>
            </a:r>
            <a:r>
              <a:rPr lang="en-US" sz="3200" b="1" dirty="0" smtClean="0">
                <a:solidFill>
                  <a:schemeClr val="bg1"/>
                </a:solidFill>
              </a:rPr>
              <a:t>Salat</a:t>
            </a:r>
            <a:endParaRPr lang="en-US" sz="3200" b="1" dirty="0">
              <a:solidFill>
                <a:schemeClr val="bg1"/>
              </a:solidFill>
            </a:endParaRPr>
          </a:p>
        </p:txBody>
      </p:sp>
      <p:sp>
        <p:nvSpPr>
          <p:cNvPr id="6" name="Title 3"/>
          <p:cNvSpPr>
            <a:spLocks noGrp="1"/>
          </p:cNvSpPr>
          <p:nvPr>
            <p:ph type="title"/>
          </p:nvPr>
        </p:nvSpPr>
        <p:spPr>
          <a:xfrm>
            <a:off x="643943" y="2057112"/>
            <a:ext cx="8126569" cy="3973279"/>
          </a:xfrm>
        </p:spPr>
        <p:txBody>
          <a:bodyPr anchor="t">
            <a:noAutofit/>
          </a:bodyPr>
          <a:lstStyle/>
          <a:p>
            <a:pPr algn="l">
              <a:spcBef>
                <a:spcPts val="0"/>
              </a:spcBef>
              <a:defRPr/>
            </a:pPr>
            <a:r>
              <a:rPr lang="en-US" sz="2800" dirty="0" smtClean="0">
                <a:latin typeface="+mn-lt"/>
                <a:cs typeface="Arial" panose="020B0604020202020204" pitchFamily="34" charset="0"/>
              </a:rPr>
              <a:t>The </a:t>
            </a:r>
            <a:r>
              <a:rPr lang="en-US" sz="2800" dirty="0">
                <a:latin typeface="+mn-lt"/>
                <a:cs typeface="Arial" panose="020B0604020202020204" pitchFamily="34" charset="0"/>
              </a:rPr>
              <a:t>first item in respect of which a person would be called to account on the Day of Judgment will be Prayer. If that is found in order he would be successful and prosper, but if that is not in order he would be ruined and lost. (</a:t>
            </a:r>
            <a:r>
              <a:rPr lang="en-US" sz="2800" dirty="0" err="1">
                <a:latin typeface="+mn-lt"/>
                <a:cs typeface="Arial" panose="020B0604020202020204" pitchFamily="34" charset="0"/>
              </a:rPr>
              <a:t>Tirmidhi</a:t>
            </a:r>
            <a:r>
              <a:rPr lang="en-US" sz="2800" dirty="0">
                <a:latin typeface="+mn-lt"/>
                <a:cs typeface="Arial" panose="020B0604020202020204" pitchFamily="34" charset="0"/>
              </a:rPr>
              <a:t>)</a:t>
            </a:r>
          </a:p>
        </p:txBody>
      </p:sp>
    </p:spTree>
    <p:extLst>
      <p:ext uri="{BB962C8B-B14F-4D97-AF65-F5344CB8AC3E}">
        <p14:creationId xmlns:p14="http://schemas.microsoft.com/office/powerpoint/2010/main" val="3414358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097922" y="4324779"/>
            <a:ext cx="7772400" cy="2387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en-US" b="1" dirty="0"/>
              <a:t>Healthy New Year Resolutions</a:t>
            </a:r>
          </a:p>
        </p:txBody>
      </p:sp>
      <p:sp>
        <p:nvSpPr>
          <p:cNvPr id="8" name="TextBox 6">
            <a:extLst>
              <a:ext uri="{FF2B5EF4-FFF2-40B4-BE49-F238E27FC236}">
                <a16:creationId xmlns:a16="http://schemas.microsoft.com/office/drawing/2014/main" xmlns="" id="{BECA87B3-F117-6644-AAAE-E0DC539AD8B5}"/>
              </a:ext>
            </a:extLst>
          </p:cNvPr>
          <p:cNvSpPr txBox="1"/>
          <p:nvPr/>
        </p:nvSpPr>
        <p:spPr>
          <a:xfrm>
            <a:off x="4653476" y="386637"/>
            <a:ext cx="3547125"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A Healthy New Year</a:t>
            </a:r>
          </a:p>
        </p:txBody>
      </p:sp>
      <p:pic>
        <p:nvPicPr>
          <p:cNvPr id="9" name="Image" descr="Image">
            <a:extLst>
              <a:ext uri="{FF2B5EF4-FFF2-40B4-BE49-F238E27FC236}">
                <a16:creationId xmlns:a16="http://schemas.microsoft.com/office/drawing/2014/main" xmlns="" id="{3456EE25-813C-C349-B972-D00BB0789084}"/>
              </a:ext>
            </a:extLst>
          </p:cNvPr>
          <p:cNvPicPr>
            <a:picLocks noChangeAspect="1"/>
          </p:cNvPicPr>
          <p:nvPr/>
        </p:nvPicPr>
        <p:blipFill>
          <a:blip r:embed="rId3"/>
          <a:stretch>
            <a:fillRect/>
          </a:stretch>
        </p:blipFill>
        <p:spPr>
          <a:xfrm>
            <a:off x="1700561" y="1339421"/>
            <a:ext cx="6567123" cy="3777169"/>
          </a:xfrm>
          <a:prstGeom prst="rect">
            <a:avLst/>
          </a:prstGeom>
          <a:ln w="12700">
            <a:miter lim="400000"/>
          </a:ln>
        </p:spPr>
      </p:pic>
    </p:spTree>
    <p:extLst>
      <p:ext uri="{BB962C8B-B14F-4D97-AF65-F5344CB8AC3E}">
        <p14:creationId xmlns:p14="http://schemas.microsoft.com/office/powerpoint/2010/main" val="2067119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4569306" y="395997"/>
            <a:ext cx="3547125"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A Healthy New Year</a:t>
            </a:r>
          </a:p>
        </p:txBody>
      </p:sp>
      <p:sp>
        <p:nvSpPr>
          <p:cNvPr id="6" name="Content Placeholder 2"/>
          <p:cNvSpPr txBox="1">
            <a:spLocks/>
          </p:cNvSpPr>
          <p:nvPr/>
        </p:nvSpPr>
        <p:spPr>
          <a:xfrm>
            <a:off x="463639" y="1960244"/>
            <a:ext cx="8465192" cy="2937511"/>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296887" indent="-296887" defTabSz="390193">
              <a:spcBef>
                <a:spcPts val="2391"/>
              </a:spcBef>
              <a:defRPr sz="3420"/>
            </a:pPr>
            <a:r>
              <a:rPr lang="en-US" sz="2400" b="1" dirty="0">
                <a:solidFill>
                  <a:srgbClr val="000000"/>
                </a:solidFill>
              </a:rPr>
              <a:t>Exercise Regularly</a:t>
            </a:r>
            <a:r>
              <a:rPr lang="en-US" sz="2400" dirty="0"/>
              <a:t> - </a:t>
            </a:r>
            <a:r>
              <a:rPr lang="en-US" sz="2400" dirty="0">
                <a:solidFill>
                  <a:srgbClr val="000000"/>
                </a:solidFill>
              </a:rPr>
              <a:t>Start an </a:t>
            </a:r>
            <a:r>
              <a:rPr lang="en-US" sz="2400" b="1" i="1" dirty="0">
                <a:solidFill>
                  <a:srgbClr val="000000"/>
                </a:solidFill>
              </a:rPr>
              <a:t>exercise program</a:t>
            </a:r>
            <a:r>
              <a:rPr lang="en-US" sz="2400" dirty="0">
                <a:solidFill>
                  <a:srgbClr val="000000"/>
                </a:solidFill>
              </a:rPr>
              <a:t> and make it your habit - walk, ride a bicycle, swim or actually go the gym you have been paying for years </a:t>
            </a:r>
          </a:p>
          <a:p>
            <a:pPr marL="296887" indent="-296887" defTabSz="390193">
              <a:spcBef>
                <a:spcPts val="2391"/>
              </a:spcBef>
              <a:defRPr sz="3420"/>
            </a:pPr>
            <a:r>
              <a:rPr lang="en-US" sz="2400" b="1" dirty="0">
                <a:solidFill>
                  <a:srgbClr val="000000"/>
                </a:solidFill>
              </a:rPr>
              <a:t>Eat Healthy</a:t>
            </a:r>
            <a:r>
              <a:rPr lang="en-US" sz="2400" dirty="0">
                <a:solidFill>
                  <a:srgbClr val="000000"/>
                </a:solidFill>
              </a:rPr>
              <a:t> </a:t>
            </a:r>
            <a:r>
              <a:rPr lang="en-US" sz="2400" dirty="0"/>
              <a:t>- </a:t>
            </a:r>
            <a:r>
              <a:rPr lang="en-US" sz="2400" dirty="0">
                <a:solidFill>
                  <a:srgbClr val="000000"/>
                </a:solidFill>
              </a:rPr>
              <a:t>We all know what a </a:t>
            </a:r>
            <a:r>
              <a:rPr lang="en-US" sz="2400" b="1" i="1" dirty="0">
                <a:solidFill>
                  <a:srgbClr val="000000"/>
                </a:solidFill>
              </a:rPr>
              <a:t>healthy diet</a:t>
            </a:r>
            <a:r>
              <a:rPr lang="en-US" sz="2400" dirty="0">
                <a:solidFill>
                  <a:srgbClr val="000000"/>
                </a:solidFill>
              </a:rPr>
              <a:t> is; vegetables, fruits, whole grains, milk, </a:t>
            </a:r>
            <a:r>
              <a:rPr lang="en-US" sz="2400" dirty="0" smtClean="0">
                <a:solidFill>
                  <a:srgbClr val="000000"/>
                </a:solidFill>
              </a:rPr>
              <a:t>fish, </a:t>
            </a:r>
            <a:r>
              <a:rPr lang="en-US" sz="2400" dirty="0">
                <a:solidFill>
                  <a:srgbClr val="000000"/>
                </a:solidFill>
              </a:rPr>
              <a:t>honey and avoid excess of anything.</a:t>
            </a:r>
          </a:p>
          <a:p>
            <a:pPr marL="296887" indent="-296887" defTabSz="390193">
              <a:spcBef>
                <a:spcPts val="2391"/>
              </a:spcBef>
              <a:defRPr sz="3420"/>
            </a:pPr>
            <a:r>
              <a:rPr lang="en-US" sz="2400" b="1" dirty="0">
                <a:solidFill>
                  <a:srgbClr val="000000"/>
                </a:solidFill>
              </a:rPr>
              <a:t>Say NO to Tobacco </a:t>
            </a:r>
            <a:r>
              <a:rPr lang="en-US" sz="2400" dirty="0">
                <a:solidFill>
                  <a:srgbClr val="000000"/>
                </a:solidFill>
              </a:rPr>
              <a:t>in all forms and if you don’t smoke, </a:t>
            </a:r>
            <a:r>
              <a:rPr lang="en-US" sz="2400" b="1" i="1" dirty="0">
                <a:solidFill>
                  <a:srgbClr val="000000"/>
                </a:solidFill>
              </a:rPr>
              <a:t>help a friend or family member quit </a:t>
            </a:r>
          </a:p>
        </p:txBody>
      </p:sp>
    </p:spTree>
    <p:extLst>
      <p:ext uri="{BB962C8B-B14F-4D97-AF65-F5344CB8AC3E}">
        <p14:creationId xmlns:p14="http://schemas.microsoft.com/office/powerpoint/2010/main" val="106053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767230" y="394843"/>
            <a:ext cx="2608930" cy="606642"/>
          </a:xfrm>
        </p:spPr>
        <p:txBody>
          <a:bodyPr>
            <a:noAutofit/>
          </a:bodyPr>
          <a:lstStyle/>
          <a:p>
            <a:r>
              <a:rPr lang="en-US" sz="3200" b="1" dirty="0">
                <a:solidFill>
                  <a:schemeClr val="bg1"/>
                </a:solidFill>
                <a:latin typeface="+mn-lt"/>
              </a:rPr>
              <a:t>Agenda</a:t>
            </a:r>
          </a:p>
        </p:txBody>
      </p:sp>
      <p:sp>
        <p:nvSpPr>
          <p:cNvPr id="4" name="Content Placeholder 2"/>
          <p:cNvSpPr txBox="1">
            <a:spLocks/>
          </p:cNvSpPr>
          <p:nvPr/>
        </p:nvSpPr>
        <p:spPr>
          <a:xfrm>
            <a:off x="527193" y="1623046"/>
            <a:ext cx="8480074" cy="4351338"/>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en-US" dirty="0"/>
              <a:t>Recitation of the Holy Quran (29:69-70)		</a:t>
            </a:r>
          </a:p>
          <a:p>
            <a:r>
              <a:rPr lang="en-US" dirty="0"/>
              <a:t>Pledge</a:t>
            </a:r>
          </a:p>
          <a:p>
            <a:r>
              <a:rPr lang="en-US" dirty="0"/>
              <a:t>Sermon of the month: “Bond of brotherhood with the Promised Messiah” October 9, 2015</a:t>
            </a:r>
          </a:p>
          <a:p>
            <a:pPr lvl="1"/>
            <a:r>
              <a:rPr lang="en-US" sz="3200" dirty="0"/>
              <a:t>Verse from the sermon	</a:t>
            </a:r>
          </a:p>
          <a:p>
            <a:pPr lvl="1"/>
            <a:r>
              <a:rPr lang="en-US" sz="3200" dirty="0"/>
              <a:t>Advice from the sermon</a:t>
            </a:r>
          </a:p>
          <a:p>
            <a:r>
              <a:rPr lang="en-US" dirty="0"/>
              <a:t>Discussion scenario</a:t>
            </a:r>
          </a:p>
          <a:p>
            <a:r>
              <a:rPr lang="en-US" dirty="0"/>
              <a:t>Did you know?</a:t>
            </a:r>
          </a:p>
          <a:p>
            <a:r>
              <a:rPr lang="en-US" dirty="0"/>
              <a:t>Salat page</a:t>
            </a:r>
          </a:p>
          <a:p>
            <a:r>
              <a:rPr lang="en-US" dirty="0"/>
              <a:t>Health Tip</a:t>
            </a:r>
          </a:p>
          <a:p>
            <a:r>
              <a:rPr lang="en-US" dirty="0"/>
              <a:t>Open slot for local topics</a:t>
            </a:r>
          </a:p>
          <a:p>
            <a:r>
              <a:rPr lang="en-US" dirty="0"/>
              <a:t>Reminders/announcements			</a:t>
            </a:r>
          </a:p>
          <a:p>
            <a:r>
              <a:rPr lang="en-US" dirty="0"/>
              <a:t>Dua</a:t>
            </a:r>
          </a:p>
          <a:p>
            <a:pPr marL="0" indent="0">
              <a:buFont typeface="Arial"/>
              <a:buNone/>
            </a:pPr>
            <a:r>
              <a:rPr lang="en-US" dirty="0"/>
              <a:t>								</a:t>
            </a:r>
          </a:p>
        </p:txBody>
      </p:sp>
    </p:spTree>
    <p:extLst>
      <p:ext uri="{BB962C8B-B14F-4D97-AF65-F5344CB8AC3E}">
        <p14:creationId xmlns:p14="http://schemas.microsoft.com/office/powerpoint/2010/main" val="3041060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4514715" y="402715"/>
            <a:ext cx="3547125"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A Healthy New Year</a:t>
            </a:r>
          </a:p>
        </p:txBody>
      </p:sp>
      <p:sp>
        <p:nvSpPr>
          <p:cNvPr id="6" name="Content Placeholder 2"/>
          <p:cNvSpPr txBox="1">
            <a:spLocks/>
          </p:cNvSpPr>
          <p:nvPr/>
        </p:nvSpPr>
        <p:spPr>
          <a:xfrm>
            <a:off x="489397" y="1911538"/>
            <a:ext cx="8465192" cy="3407437"/>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271885" indent="-271885" defTabSz="357334">
              <a:spcBef>
                <a:spcPts val="2180"/>
              </a:spcBef>
              <a:defRPr sz="2610"/>
            </a:pPr>
            <a:r>
              <a:rPr lang="en-US" sz="2400" b="1" dirty="0">
                <a:solidFill>
                  <a:srgbClr val="000000"/>
                </a:solidFill>
              </a:rPr>
              <a:t>Get your family involved </a:t>
            </a:r>
            <a:r>
              <a:rPr lang="en-US" sz="2400" dirty="0"/>
              <a:t>- </a:t>
            </a:r>
            <a:r>
              <a:rPr lang="en-US" sz="2400" dirty="0">
                <a:solidFill>
                  <a:srgbClr val="000000"/>
                </a:solidFill>
              </a:rPr>
              <a:t>Exercise together or Start a healthy activity together - gardening, walking, bicycle riding.</a:t>
            </a:r>
          </a:p>
          <a:p>
            <a:pPr marL="271885" indent="-271885" defTabSz="357334">
              <a:spcBef>
                <a:spcPts val="2180"/>
              </a:spcBef>
              <a:defRPr sz="2610"/>
            </a:pPr>
            <a:r>
              <a:rPr lang="en-US" sz="2400" b="1" dirty="0">
                <a:solidFill>
                  <a:srgbClr val="000000"/>
                </a:solidFill>
              </a:rPr>
              <a:t>Reduce your family’s screen time</a:t>
            </a:r>
            <a:r>
              <a:rPr lang="en-US" sz="2400" dirty="0">
                <a:solidFill>
                  <a:srgbClr val="000000"/>
                </a:solidFill>
              </a:rPr>
              <a:t> -Lead by example</a:t>
            </a:r>
          </a:p>
          <a:p>
            <a:pPr marL="271885" indent="-271885" defTabSz="357334">
              <a:spcBef>
                <a:spcPts val="2180"/>
              </a:spcBef>
              <a:defRPr sz="2610"/>
            </a:pPr>
            <a:r>
              <a:rPr lang="en-US" sz="2400" b="1" dirty="0">
                <a:solidFill>
                  <a:srgbClr val="000000"/>
                </a:solidFill>
              </a:rPr>
              <a:t>Get your annual check up </a:t>
            </a:r>
            <a:r>
              <a:rPr lang="en-US" sz="2400" dirty="0">
                <a:solidFill>
                  <a:srgbClr val="000000"/>
                </a:solidFill>
              </a:rPr>
              <a:t>and follow your health professional’s recommendations</a:t>
            </a:r>
          </a:p>
          <a:p>
            <a:pPr marL="271885" indent="-271885" defTabSz="357334">
              <a:spcBef>
                <a:spcPts val="2180"/>
              </a:spcBef>
              <a:defRPr sz="2610"/>
            </a:pPr>
            <a:r>
              <a:rPr lang="en-US" sz="2400" b="1" dirty="0">
                <a:solidFill>
                  <a:srgbClr val="000000"/>
                </a:solidFill>
              </a:rPr>
              <a:t>Protect yourself </a:t>
            </a:r>
            <a:r>
              <a:rPr lang="en-US" sz="2400" dirty="0"/>
              <a:t>- </a:t>
            </a:r>
            <a:r>
              <a:rPr lang="en-US" sz="2400" b="1" i="1" dirty="0">
                <a:solidFill>
                  <a:srgbClr val="000000"/>
                </a:solidFill>
              </a:rPr>
              <a:t>Get your Flu or other vaccinations</a:t>
            </a:r>
          </a:p>
          <a:p>
            <a:pPr marL="271885" indent="-271885" defTabSz="357334">
              <a:spcBef>
                <a:spcPts val="2180"/>
              </a:spcBef>
              <a:defRPr sz="2610">
                <a:solidFill>
                  <a:srgbClr val="000000"/>
                </a:solidFill>
              </a:defRPr>
            </a:pPr>
            <a:r>
              <a:rPr lang="en-US" sz="2400" b="1" dirty="0"/>
              <a:t>Reduce your stress     </a:t>
            </a:r>
            <a:r>
              <a:rPr lang="ar-AE" sz="2400" dirty="0"/>
              <a:t>اَلَا بِذِکۡرِ اللّٰہِ تَطۡمَئِنُّ الۡقُلُوۡبُ</a:t>
            </a:r>
            <a:br>
              <a:rPr lang="ar-AE" sz="2400" dirty="0"/>
            </a:br>
            <a:r>
              <a:rPr lang="en-US" sz="1600" b="1" i="1" dirty="0"/>
              <a:t>Aye! it is in the remembrance of Allah that hearts can find comfort (13:29)</a:t>
            </a:r>
          </a:p>
        </p:txBody>
      </p:sp>
    </p:spTree>
    <p:extLst>
      <p:ext uri="{BB962C8B-B14F-4D97-AF65-F5344CB8AC3E}">
        <p14:creationId xmlns:p14="http://schemas.microsoft.com/office/powerpoint/2010/main" val="2639072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3418114" y="370057"/>
            <a:ext cx="556655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chemeClr val="bg1"/>
                </a:solidFill>
              </a:rPr>
              <a:t>  </a:t>
            </a:r>
          </a:p>
        </p:txBody>
      </p:sp>
      <p:sp>
        <p:nvSpPr>
          <p:cNvPr id="7" name="Content Placeholder 2"/>
          <p:cNvSpPr txBox="1">
            <a:spLocks/>
          </p:cNvSpPr>
          <p:nvPr/>
        </p:nvSpPr>
        <p:spPr>
          <a:xfrm>
            <a:off x="628650" y="1370013"/>
            <a:ext cx="7886700" cy="4351337"/>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3600" b="1" dirty="0"/>
              <a:t>Reminders/Announcements</a:t>
            </a:r>
            <a:endParaRPr lang="en-US" sz="3600" dirty="0"/>
          </a:p>
          <a:p>
            <a:pPr marL="0" indent="0" algn="ctr">
              <a:buFont typeface="Arial" panose="020B0604020202020204" pitchFamily="34" charset="0"/>
              <a:buNone/>
              <a:defRPr/>
            </a:pPr>
            <a:r>
              <a:rPr lang="en-US" sz="3600" b="1" dirty="0"/>
              <a:t>Dua</a:t>
            </a:r>
          </a:p>
          <a:p>
            <a:pPr marL="0" indent="0" algn="ctr">
              <a:buFont typeface="Arial" panose="020B0604020202020204" pitchFamily="34" charset="0"/>
              <a:buNone/>
              <a:defRPr/>
            </a:pPr>
            <a:endParaRPr lang="en-US" sz="3600" b="1" dirty="0"/>
          </a:p>
          <a:p>
            <a:pPr marL="0" indent="0" algn="ctr">
              <a:buFont typeface="Arial" panose="020B0604020202020204" pitchFamily="34" charset="0"/>
              <a:buNone/>
              <a:defRPr/>
            </a:pPr>
            <a:r>
              <a:rPr lang="en-US" sz="3600" b="1" dirty="0"/>
              <a:t>Jazakumullah for Participating!</a:t>
            </a:r>
          </a:p>
          <a:p>
            <a:pPr marL="0" indent="0" algn="ctr">
              <a:buFont typeface="Arial" panose="020B0604020202020204" pitchFamily="34" charset="0"/>
              <a:buNone/>
              <a:defRPr/>
            </a:pPr>
            <a:endParaRPr lang="en-US" sz="3600" b="1" dirty="0"/>
          </a:p>
          <a:p>
            <a:pPr marL="0" indent="0" algn="ctr">
              <a:buFont typeface="Arial" panose="020B0604020202020204" pitchFamily="34" charset="0"/>
              <a:buNone/>
              <a:defRPr/>
            </a:pPr>
            <a:r>
              <a:rPr lang="en-US" sz="3600" b="1" dirty="0">
                <a:solidFill>
                  <a:srgbClr val="FF0000"/>
                </a:solidFill>
              </a:rPr>
              <a:t>If you enjoyed it, please convey to those brothers who are not here today!</a:t>
            </a:r>
          </a:p>
        </p:txBody>
      </p:sp>
      <p:sp>
        <p:nvSpPr>
          <p:cNvPr id="3" name="TextBox 2"/>
          <p:cNvSpPr txBox="1"/>
          <p:nvPr/>
        </p:nvSpPr>
        <p:spPr>
          <a:xfrm>
            <a:off x="4901868" y="412678"/>
            <a:ext cx="2599045" cy="584775"/>
          </a:xfrm>
          <a:prstGeom prst="rect">
            <a:avLst/>
          </a:prstGeom>
          <a:noFill/>
        </p:spPr>
        <p:txBody>
          <a:bodyPr wrap="none" rtlCol="0">
            <a:spAutoFit/>
          </a:bodyPr>
          <a:lstStyle/>
          <a:p>
            <a:r>
              <a:rPr kumimoji="1" lang="en-US" altLang="ja-JP" sz="3200" b="1" dirty="0">
                <a:solidFill>
                  <a:srgbClr val="FFFFFF"/>
                </a:solidFill>
              </a:rPr>
              <a:t>That’s all folks</a:t>
            </a:r>
            <a:endParaRPr kumimoji="1" lang="ja-JP" altLang="en-US" sz="3200" b="1" dirty="0">
              <a:solidFill>
                <a:srgbClr val="FFFFFF"/>
              </a:solidFill>
            </a:endParaRPr>
          </a:p>
        </p:txBody>
      </p:sp>
    </p:spTree>
    <p:extLst>
      <p:ext uri="{BB962C8B-B14F-4D97-AF65-F5344CB8AC3E}">
        <p14:creationId xmlns:p14="http://schemas.microsoft.com/office/powerpoint/2010/main" val="3461814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itle 3"/>
          <p:cNvSpPr txBox="1">
            <a:spLocks/>
          </p:cNvSpPr>
          <p:nvPr/>
        </p:nvSpPr>
        <p:spPr>
          <a:xfrm>
            <a:off x="315687" y="1620031"/>
            <a:ext cx="3875314" cy="370953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200" b="1" dirty="0">
              <a:latin typeface="+mn-lt"/>
            </a:endParaRPr>
          </a:p>
        </p:txBody>
      </p:sp>
      <p:sp>
        <p:nvSpPr>
          <p:cNvPr id="8" name="Rectangle 7"/>
          <p:cNvSpPr/>
          <p:nvPr/>
        </p:nvSpPr>
        <p:spPr>
          <a:xfrm>
            <a:off x="114300" y="2222500"/>
            <a:ext cx="4572000" cy="1631216"/>
          </a:xfrm>
          <a:prstGeom prst="rect">
            <a:avLst/>
          </a:prstGeom>
        </p:spPr>
        <p:txBody>
          <a:bodyPr>
            <a:spAutoFit/>
          </a:bodyPr>
          <a:lstStyle/>
          <a:p>
            <a:r>
              <a:rPr lang="en-US" altLang="ja-JP" sz="2000" dirty="0"/>
              <a:t>And who is more unjust than he who invents a lie concerning Allah, or rejects the truth when it comes to him? Is there not an abode in Hell for those who disbelieve?</a:t>
            </a:r>
            <a:endParaRPr lang="ja-JP" altLang="en-US" sz="2000" dirty="0"/>
          </a:p>
        </p:txBody>
      </p:sp>
      <p:sp>
        <p:nvSpPr>
          <p:cNvPr id="9" name="Rectangle 8"/>
          <p:cNvSpPr/>
          <p:nvPr/>
        </p:nvSpPr>
        <p:spPr>
          <a:xfrm>
            <a:off x="114300" y="3853716"/>
            <a:ext cx="4572000" cy="1323439"/>
          </a:xfrm>
          <a:prstGeom prst="rect">
            <a:avLst/>
          </a:prstGeom>
        </p:spPr>
        <p:txBody>
          <a:bodyPr>
            <a:spAutoFit/>
          </a:bodyPr>
          <a:lstStyle/>
          <a:p>
            <a:r>
              <a:rPr lang="en-US" altLang="ja-JP" sz="2000" dirty="0"/>
              <a:t>And </a:t>
            </a:r>
            <a:r>
              <a:rPr lang="en-US" altLang="ja-JP" sz="2000" i="1" dirty="0"/>
              <a:t>as for </a:t>
            </a:r>
            <a:r>
              <a:rPr lang="en-US" altLang="ja-JP" sz="2000" dirty="0"/>
              <a:t>those who strive in Our path — We will surely guide them in Our ways. And verily Allah is with those who do good. (29:69-70)</a:t>
            </a:r>
            <a:endParaRPr lang="ja-JP" altLang="en-US" sz="2000" dirty="0"/>
          </a:p>
        </p:txBody>
      </p:sp>
      <p:pic>
        <p:nvPicPr>
          <p:cNvPr id="10" name="Picture 9" descr="Screen Shot 2019-11-20 at 9.22.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300" y="2153235"/>
            <a:ext cx="4238351" cy="2362200"/>
          </a:xfrm>
          <a:prstGeom prst="rect">
            <a:avLst/>
          </a:prstGeom>
        </p:spPr>
      </p:pic>
      <p:sp>
        <p:nvSpPr>
          <p:cNvPr id="11" name="Title 2"/>
          <p:cNvSpPr>
            <a:spLocks noGrp="1"/>
          </p:cNvSpPr>
          <p:nvPr>
            <p:ph type="title"/>
          </p:nvPr>
        </p:nvSpPr>
        <p:spPr>
          <a:xfrm>
            <a:off x="3483429" y="505638"/>
            <a:ext cx="5562600" cy="511628"/>
          </a:xfrm>
        </p:spPr>
        <p:txBody>
          <a:bodyPr>
            <a:normAutofit fontScale="90000"/>
          </a:bodyPr>
          <a:lstStyle/>
          <a:p>
            <a:r>
              <a:rPr lang="en-US" dirty="0">
                <a:solidFill>
                  <a:schemeClr val="bg1"/>
                </a:solidFill>
              </a:rPr>
              <a:t/>
            </a:r>
            <a:br>
              <a:rPr lang="en-US" dirty="0">
                <a:solidFill>
                  <a:schemeClr val="bg1"/>
                </a:solidFill>
              </a:rPr>
            </a:br>
            <a:r>
              <a:rPr lang="en-US" sz="3600" dirty="0">
                <a:solidFill>
                  <a:schemeClr val="bg1"/>
                </a:solidFill>
              </a:rPr>
              <a:t/>
            </a:r>
            <a:br>
              <a:rPr lang="en-US" sz="3600" dirty="0">
                <a:solidFill>
                  <a:schemeClr val="bg1"/>
                </a:solidFill>
              </a:rPr>
            </a:br>
            <a:r>
              <a:rPr lang="en-US" sz="3600" b="1" dirty="0">
                <a:solidFill>
                  <a:schemeClr val="bg1"/>
                </a:solidFill>
              </a:rPr>
              <a:t>Recitation of Holy Quran</a:t>
            </a:r>
            <a:r>
              <a:rPr lang="en-US" sz="3600" dirty="0">
                <a:solidFill>
                  <a:schemeClr val="bg1"/>
                </a:solidFill>
              </a:rPr>
              <a:t/>
            </a:r>
            <a:br>
              <a:rPr lang="en-US" sz="3600" dirty="0">
                <a:solidFill>
                  <a:schemeClr val="bg1"/>
                </a:solidFill>
              </a:rPr>
            </a:br>
            <a:r>
              <a:rPr lang="en-US" dirty="0">
                <a:solidFill>
                  <a:schemeClr val="bg1"/>
                </a:solidFill>
              </a:rPr>
              <a:t/>
            </a:r>
            <a:br>
              <a:rPr lang="en-US" dirty="0">
                <a:solidFill>
                  <a:schemeClr val="bg1"/>
                </a:solidFill>
              </a:rPr>
            </a:br>
            <a:endParaRPr lang="en-US" dirty="0"/>
          </a:p>
        </p:txBody>
      </p:sp>
    </p:spTree>
    <p:extLst>
      <p:ext uri="{BB962C8B-B14F-4D97-AF65-F5344CB8AC3E}">
        <p14:creationId xmlns:p14="http://schemas.microsoft.com/office/powerpoint/2010/main" val="1254751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483429" y="446317"/>
            <a:ext cx="5562600" cy="511628"/>
          </a:xfrm>
        </p:spPr>
        <p:txBody>
          <a:bodyPr>
            <a:normAutofit fontScale="90000"/>
          </a:bodyPr>
          <a:lstStyle/>
          <a:p>
            <a:r>
              <a:rPr lang="en-US" b="1" dirty="0">
                <a:solidFill>
                  <a:schemeClr val="bg1"/>
                </a:solidFill>
              </a:rPr>
              <a:t/>
            </a:r>
            <a:br>
              <a:rPr lang="en-US" b="1" dirty="0">
                <a:solidFill>
                  <a:schemeClr val="bg1"/>
                </a:solidFill>
              </a:rPr>
            </a:br>
            <a:r>
              <a:rPr lang="en-US" b="1" dirty="0">
                <a:solidFill>
                  <a:schemeClr val="bg1"/>
                </a:solidFill>
              </a:rPr>
              <a:t/>
            </a:r>
            <a:br>
              <a:rPr lang="en-US" b="1" dirty="0">
                <a:solidFill>
                  <a:schemeClr val="bg1"/>
                </a:solidFill>
              </a:rPr>
            </a:br>
            <a:r>
              <a:rPr lang="en-US" b="1" dirty="0">
                <a:solidFill>
                  <a:schemeClr val="bg1"/>
                </a:solidFill>
              </a:rPr>
              <a:t/>
            </a:r>
            <a:br>
              <a:rPr lang="en-US" b="1" dirty="0">
                <a:solidFill>
                  <a:schemeClr val="bg1"/>
                </a:solidFill>
              </a:rPr>
            </a:br>
            <a:r>
              <a:rPr lang="en-US" b="1" dirty="0">
                <a:solidFill>
                  <a:schemeClr val="bg1"/>
                </a:solidFill>
              </a:rPr>
              <a:t/>
            </a:r>
            <a:br>
              <a:rPr lang="en-US" b="1" dirty="0">
                <a:solidFill>
                  <a:schemeClr val="bg1"/>
                </a:solidFill>
              </a:rPr>
            </a:br>
            <a:r>
              <a:rPr lang="en-US" b="1" dirty="0">
                <a:solidFill>
                  <a:schemeClr val="bg1"/>
                </a:solidFill>
              </a:rPr>
              <a:t/>
            </a:r>
            <a:br>
              <a:rPr lang="en-US" b="1" dirty="0">
                <a:solidFill>
                  <a:schemeClr val="bg1"/>
                </a:solidFill>
              </a:rPr>
            </a:br>
            <a:endParaRPr lang="en-US" dirty="0"/>
          </a:p>
        </p:txBody>
      </p:sp>
      <p:sp>
        <p:nvSpPr>
          <p:cNvPr id="4" name="TextBox 3"/>
          <p:cNvSpPr txBox="1"/>
          <p:nvPr/>
        </p:nvSpPr>
        <p:spPr>
          <a:xfrm>
            <a:off x="4922534" y="373169"/>
            <a:ext cx="2398798" cy="584775"/>
          </a:xfrm>
          <a:prstGeom prst="rect">
            <a:avLst/>
          </a:prstGeom>
          <a:noFill/>
        </p:spPr>
        <p:txBody>
          <a:bodyPr wrap="none" rtlCol="0">
            <a:spAutoFit/>
          </a:bodyPr>
          <a:lstStyle/>
          <a:p>
            <a:r>
              <a:rPr kumimoji="1" lang="en-US" altLang="ja-JP" sz="3200" b="1" dirty="0">
                <a:solidFill>
                  <a:schemeClr val="bg1"/>
                </a:solidFill>
              </a:rPr>
              <a:t>Ansar Pledge</a:t>
            </a:r>
            <a:endParaRPr kumimoji="1" lang="ja-JP" altLang="en-US" sz="3200" b="1" dirty="0">
              <a:solidFill>
                <a:schemeClr val="bg1"/>
              </a:solidFill>
            </a:endParaRPr>
          </a:p>
        </p:txBody>
      </p:sp>
      <p:sp>
        <p:nvSpPr>
          <p:cNvPr id="7" name="Rectangle 6"/>
          <p:cNvSpPr/>
          <p:nvPr/>
        </p:nvSpPr>
        <p:spPr>
          <a:xfrm>
            <a:off x="317490" y="1332940"/>
            <a:ext cx="4950489" cy="1446550"/>
          </a:xfrm>
          <a:prstGeom prst="rect">
            <a:avLst/>
          </a:prstGeom>
        </p:spPr>
        <p:txBody>
          <a:bodyPr wrap="square">
            <a:spAutoFit/>
          </a:bodyPr>
          <a:lstStyle/>
          <a:p>
            <a:r>
              <a:rPr lang="en-US" sz="2000" i="1" dirty="0">
                <a:solidFill>
                  <a:srgbClr val="FF0000"/>
                </a:solidFill>
                <a:latin typeface="+mn-lt"/>
              </a:rPr>
              <a:t>Say this part three times:</a:t>
            </a:r>
          </a:p>
          <a:p>
            <a:endParaRPr lang="it-IT" sz="800" i="1" dirty="0">
              <a:latin typeface="+mn-lt"/>
            </a:endParaRPr>
          </a:p>
          <a:p>
            <a:r>
              <a:rPr lang="it-IT" sz="2000" i="1" dirty="0">
                <a:latin typeface="+mn-lt"/>
              </a:rPr>
              <a:t>Ash-hadu • alla ilaha • illallahu • wahdahu • la sharika lahu • wa ash-hadu • anna Muhammadan • ‘abduhu • wa rasuluh</a:t>
            </a:r>
            <a:endParaRPr lang="en-US" sz="2000" dirty="0">
              <a:latin typeface="+mn-lt"/>
            </a:endParaRPr>
          </a:p>
        </p:txBody>
      </p:sp>
      <p:pic>
        <p:nvPicPr>
          <p:cNvPr id="8" name="Picture 7"/>
          <p:cNvPicPr/>
          <p:nvPr/>
        </p:nvPicPr>
        <p:blipFill>
          <a:blip r:embed="rId3" cstate="print"/>
          <a:srcRect/>
          <a:stretch>
            <a:fillRect/>
          </a:stretch>
        </p:blipFill>
        <p:spPr bwMode="auto">
          <a:xfrm>
            <a:off x="5035640" y="1152310"/>
            <a:ext cx="3583620" cy="1925741"/>
          </a:xfrm>
          <a:prstGeom prst="rect">
            <a:avLst/>
          </a:prstGeom>
          <a:noFill/>
          <a:ln w="9525">
            <a:noFill/>
            <a:miter lim="800000"/>
            <a:headEnd/>
            <a:tailEnd/>
          </a:ln>
        </p:spPr>
      </p:pic>
      <p:sp>
        <p:nvSpPr>
          <p:cNvPr id="9" name="Rectangle 8"/>
          <p:cNvSpPr/>
          <p:nvPr/>
        </p:nvSpPr>
        <p:spPr>
          <a:xfrm>
            <a:off x="188142" y="2929969"/>
            <a:ext cx="8830920" cy="3293209"/>
          </a:xfrm>
          <a:prstGeom prst="rect">
            <a:avLst/>
          </a:prstGeom>
        </p:spPr>
        <p:txBody>
          <a:bodyPr wrap="square">
            <a:spAutoFit/>
          </a:bodyPr>
          <a:lstStyle/>
          <a:p>
            <a:r>
              <a:rPr lang="en-US" sz="2000" i="1" dirty="0">
                <a:solidFill>
                  <a:srgbClr val="FF0000"/>
                </a:solidFill>
                <a:latin typeface="+mn-lt"/>
              </a:rPr>
              <a:t>Say this part once:</a:t>
            </a:r>
          </a:p>
          <a:p>
            <a:r>
              <a:rPr lang="en-US" sz="2000" dirty="0">
                <a:latin typeface="+mn-lt"/>
              </a:rPr>
              <a:t>I bear witness • that there is none worthy of worship • except Allah. • He is One • (and) has no partner, • and I bear witness • that Muhammad (peace be upon him) • is His servant • and messenger.</a:t>
            </a:r>
          </a:p>
          <a:p>
            <a:endParaRPr lang="en-US" sz="800" i="1" dirty="0">
              <a:latin typeface="+mn-lt"/>
            </a:endParaRPr>
          </a:p>
          <a:p>
            <a:r>
              <a:rPr lang="en-US" sz="2000" i="1" dirty="0">
                <a:solidFill>
                  <a:srgbClr val="FF0000"/>
                </a:solidFill>
                <a:latin typeface="+mn-lt"/>
              </a:rPr>
              <a:t>Say this part once:</a:t>
            </a:r>
          </a:p>
          <a:p>
            <a:r>
              <a:rPr lang="en-US" sz="2000" dirty="0">
                <a:latin typeface="+mn-lt"/>
              </a:rPr>
              <a:t>I solemnly pledge • that I shall endeavor • throughout my life </a:t>
            </a:r>
            <a:r>
              <a:rPr lang="en-US" sz="2000" i="1" dirty="0">
                <a:latin typeface="+mn-lt"/>
              </a:rPr>
              <a:t>•</a:t>
            </a:r>
            <a:r>
              <a:rPr lang="en-US" sz="2000" dirty="0">
                <a:latin typeface="+mn-lt"/>
              </a:rPr>
              <a:t> for the propagation </a:t>
            </a:r>
            <a:r>
              <a:rPr lang="en-US" sz="2000" i="1" dirty="0">
                <a:latin typeface="+mn-lt"/>
              </a:rPr>
              <a:t>•</a:t>
            </a:r>
            <a:r>
              <a:rPr lang="en-US" sz="2000" dirty="0">
                <a:latin typeface="+mn-lt"/>
              </a:rPr>
              <a:t> and consolidation </a:t>
            </a:r>
            <a:r>
              <a:rPr lang="en-US" sz="2000" i="1" dirty="0">
                <a:latin typeface="+mn-lt"/>
              </a:rPr>
              <a:t>•</a:t>
            </a:r>
            <a:r>
              <a:rPr lang="en-US" sz="2000" dirty="0">
                <a:latin typeface="+mn-lt"/>
              </a:rPr>
              <a:t> of Ahmadiyyat in Islam,</a:t>
            </a:r>
            <a:r>
              <a:rPr lang="en-US" sz="2000" i="1" dirty="0">
                <a:latin typeface="+mn-lt"/>
              </a:rPr>
              <a:t> • </a:t>
            </a:r>
            <a:r>
              <a:rPr lang="en-US" sz="2000" dirty="0">
                <a:latin typeface="+mn-lt"/>
              </a:rPr>
              <a:t>and shall stand guard </a:t>
            </a:r>
            <a:r>
              <a:rPr lang="en-US" sz="2000" i="1" dirty="0">
                <a:latin typeface="+mn-lt"/>
              </a:rPr>
              <a:t>•</a:t>
            </a:r>
            <a:r>
              <a:rPr lang="en-US" sz="2000" dirty="0">
                <a:latin typeface="+mn-lt"/>
              </a:rPr>
              <a:t> in defense of </a:t>
            </a:r>
            <a:r>
              <a:rPr lang="en-US" sz="2000" i="1" dirty="0">
                <a:latin typeface="+mn-lt"/>
              </a:rPr>
              <a:t>•</a:t>
            </a:r>
            <a:r>
              <a:rPr lang="en-US" sz="2000" dirty="0">
                <a:latin typeface="+mn-lt"/>
              </a:rPr>
              <a:t> the institution of Khilafat. </a:t>
            </a:r>
            <a:r>
              <a:rPr lang="en-US" sz="2000" i="1" dirty="0">
                <a:latin typeface="+mn-lt"/>
              </a:rPr>
              <a:t>•</a:t>
            </a:r>
            <a:r>
              <a:rPr lang="en-US" sz="2000" dirty="0">
                <a:latin typeface="+mn-lt"/>
              </a:rPr>
              <a:t> I shall not hesitate </a:t>
            </a:r>
            <a:r>
              <a:rPr lang="en-US" sz="2000" i="1" dirty="0">
                <a:latin typeface="+mn-lt"/>
              </a:rPr>
              <a:t>•</a:t>
            </a:r>
            <a:r>
              <a:rPr lang="en-US" sz="2000" dirty="0">
                <a:latin typeface="+mn-lt"/>
              </a:rPr>
              <a:t> to offer any sacrifice </a:t>
            </a:r>
            <a:r>
              <a:rPr lang="en-US" sz="2000" i="1" dirty="0">
                <a:latin typeface="+mn-lt"/>
              </a:rPr>
              <a:t>•</a:t>
            </a:r>
            <a:r>
              <a:rPr lang="en-US" sz="2000" dirty="0">
                <a:latin typeface="+mn-lt"/>
              </a:rPr>
              <a:t> in this regard.</a:t>
            </a:r>
            <a:r>
              <a:rPr lang="en-US" sz="2000" i="1" dirty="0">
                <a:latin typeface="+mn-lt"/>
              </a:rPr>
              <a:t> </a:t>
            </a:r>
            <a:r>
              <a:rPr lang="en-US" sz="2000" dirty="0">
                <a:latin typeface="+mn-lt"/>
              </a:rPr>
              <a:t>•</a:t>
            </a:r>
            <a:r>
              <a:rPr lang="en-US" sz="2000" i="1" dirty="0">
                <a:latin typeface="+mn-lt"/>
              </a:rPr>
              <a:t> </a:t>
            </a:r>
            <a:r>
              <a:rPr lang="en-US" sz="2000" dirty="0">
                <a:latin typeface="+mn-lt"/>
              </a:rPr>
              <a:t>Moreover, </a:t>
            </a:r>
            <a:r>
              <a:rPr lang="en-US" sz="2000" i="1" dirty="0">
                <a:latin typeface="+mn-lt"/>
              </a:rPr>
              <a:t>•</a:t>
            </a:r>
            <a:r>
              <a:rPr lang="en-US" sz="2000" dirty="0">
                <a:latin typeface="+mn-lt"/>
              </a:rPr>
              <a:t> I shall exhort my children </a:t>
            </a:r>
            <a:r>
              <a:rPr lang="en-US" sz="2000" i="1" dirty="0">
                <a:latin typeface="+mn-lt"/>
              </a:rPr>
              <a:t>•</a:t>
            </a:r>
            <a:r>
              <a:rPr lang="en-US" sz="2000" dirty="0">
                <a:latin typeface="+mn-lt"/>
              </a:rPr>
              <a:t> to always remain dedicated </a:t>
            </a:r>
            <a:r>
              <a:rPr lang="en-US" sz="2000" i="1" dirty="0">
                <a:latin typeface="+mn-lt"/>
              </a:rPr>
              <a:t>•</a:t>
            </a:r>
            <a:r>
              <a:rPr lang="en-US" sz="2000" dirty="0">
                <a:latin typeface="+mn-lt"/>
              </a:rPr>
              <a:t> and devoted </a:t>
            </a:r>
            <a:r>
              <a:rPr lang="en-US" sz="2000" i="1" dirty="0">
                <a:latin typeface="+mn-lt"/>
              </a:rPr>
              <a:t>•</a:t>
            </a:r>
            <a:r>
              <a:rPr lang="en-US" sz="2000" dirty="0">
                <a:latin typeface="+mn-lt"/>
              </a:rPr>
              <a:t> to Khilafat. </a:t>
            </a:r>
            <a:r>
              <a:rPr lang="en-US" sz="2000" i="1" dirty="0">
                <a:latin typeface="+mn-lt"/>
              </a:rPr>
              <a:t>• Insha’allah</a:t>
            </a:r>
            <a:r>
              <a:rPr lang="en-US" sz="2000" dirty="0">
                <a:latin typeface="+mn-lt"/>
              </a:rPr>
              <a:t>.</a:t>
            </a:r>
          </a:p>
        </p:txBody>
      </p:sp>
    </p:spTree>
    <p:extLst>
      <p:ext uri="{BB962C8B-B14F-4D97-AF65-F5344CB8AC3E}">
        <p14:creationId xmlns:p14="http://schemas.microsoft.com/office/powerpoint/2010/main" val="704932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15686" y="1395866"/>
            <a:ext cx="8229600" cy="4384448"/>
          </a:xfrm>
        </p:spPr>
        <p:txBody>
          <a:bodyPr>
            <a:noAutofit/>
          </a:bodyPr>
          <a:lstStyle/>
          <a:p>
            <a:r>
              <a:rPr lang="en-US" altLang="ja-JP" b="1" dirty="0">
                <a:latin typeface="+mn-lt"/>
              </a:rPr>
              <a:t>Bond of brotherhood with the Promised Messiah</a:t>
            </a:r>
            <a:br>
              <a:rPr lang="en-US" altLang="ja-JP" b="1" dirty="0">
                <a:latin typeface="+mn-lt"/>
              </a:rPr>
            </a:br>
            <a:r>
              <a:rPr lang="en-US" altLang="ja-JP" b="1" dirty="0">
                <a:latin typeface="+mn-lt"/>
              </a:rPr>
              <a:t> </a:t>
            </a:r>
            <a:r>
              <a:rPr lang="en-US" altLang="ja-JP" sz="2800" b="1" dirty="0">
                <a:latin typeface="+mn-lt"/>
              </a:rPr>
              <a:t>(peace be on him)</a:t>
            </a:r>
            <a:br>
              <a:rPr lang="en-US" altLang="ja-JP" sz="2800" b="1" dirty="0">
                <a:latin typeface="+mn-lt"/>
              </a:rPr>
            </a:br>
            <a:r>
              <a:rPr lang="en-US" sz="3200" b="1" dirty="0">
                <a:solidFill>
                  <a:srgbClr val="000000"/>
                </a:solidFill>
                <a:latin typeface="+mn-lt"/>
              </a:rPr>
              <a:t>Friday Sermon, October 9, 2015</a:t>
            </a:r>
            <a:endParaRPr kumimoji="1" lang="ja-JP" altLang="en-US" sz="3200" b="1" dirty="0">
              <a:latin typeface="+mn-lt"/>
            </a:endParaRPr>
          </a:p>
        </p:txBody>
      </p:sp>
      <p:sp>
        <p:nvSpPr>
          <p:cNvPr id="3" name="TextBox 2"/>
          <p:cNvSpPr txBox="1"/>
          <p:nvPr/>
        </p:nvSpPr>
        <p:spPr>
          <a:xfrm>
            <a:off x="4914323" y="385382"/>
            <a:ext cx="2642647" cy="584775"/>
          </a:xfrm>
          <a:prstGeom prst="rect">
            <a:avLst/>
          </a:prstGeom>
          <a:noFill/>
        </p:spPr>
        <p:txBody>
          <a:bodyPr wrap="none" rtlCol="0">
            <a:spAutoFit/>
          </a:bodyPr>
          <a:lstStyle/>
          <a:p>
            <a:r>
              <a:rPr kumimoji="1" lang="en-US" altLang="ja-JP" sz="3200" b="1" dirty="0">
                <a:ln w="18415" cmpd="sng">
                  <a:solidFill>
                    <a:srgbClr val="FFFFFF"/>
                  </a:solidFill>
                  <a:prstDash val="solid"/>
                </a:ln>
                <a:solidFill>
                  <a:srgbClr val="FFFFFF"/>
                </a:solidFill>
                <a:effectLst>
                  <a:outerShdw blurRad="63500" dir="3600000" algn="tl" rotWithShape="0">
                    <a:srgbClr val="000000">
                      <a:alpha val="70000"/>
                    </a:srgbClr>
                  </a:outerShdw>
                </a:effectLst>
              </a:rPr>
              <a:t>Friday Sermon</a:t>
            </a:r>
            <a:endParaRPr kumimoji="1" lang="ja-JP" alt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902981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4165354" y="402715"/>
            <a:ext cx="4148692"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Verse from the Sermon</a:t>
            </a:r>
          </a:p>
        </p:txBody>
      </p:sp>
      <p:sp>
        <p:nvSpPr>
          <p:cNvPr id="9" name="Content Placeholder 8"/>
          <p:cNvSpPr txBox="1">
            <a:spLocks/>
          </p:cNvSpPr>
          <p:nvPr/>
        </p:nvSpPr>
        <p:spPr>
          <a:xfrm>
            <a:off x="263610" y="2056607"/>
            <a:ext cx="8569325" cy="37719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en-US" altLang="ja-JP" sz="2800" dirty="0"/>
              <a:t>Which path is being mentioned here?</a:t>
            </a:r>
          </a:p>
          <a:p>
            <a:r>
              <a:rPr lang="en-US" altLang="ja-JP" sz="2800" dirty="0"/>
              <a:t>Who are these people?</a:t>
            </a:r>
          </a:p>
          <a:p>
            <a:r>
              <a:rPr lang="en-US" altLang="ja-JP" sz="2800" dirty="0"/>
              <a:t>What are some ways to strive in this path?</a:t>
            </a:r>
          </a:p>
        </p:txBody>
      </p:sp>
    </p:spTree>
    <p:extLst>
      <p:ext uri="{BB962C8B-B14F-4D97-AF65-F5344CB8AC3E}">
        <p14:creationId xmlns:p14="http://schemas.microsoft.com/office/powerpoint/2010/main" val="271718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5072625" y="402715"/>
            <a:ext cx="2403222"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Commentary</a:t>
            </a:r>
          </a:p>
        </p:txBody>
      </p:sp>
      <p:sp>
        <p:nvSpPr>
          <p:cNvPr id="10" name="Content Placeholder 2"/>
          <p:cNvSpPr txBox="1">
            <a:spLocks/>
          </p:cNvSpPr>
          <p:nvPr/>
        </p:nvSpPr>
        <p:spPr>
          <a:xfrm>
            <a:off x="142319" y="1486371"/>
            <a:ext cx="8900416" cy="485027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en-US" altLang="ja-JP" sz="2400" dirty="0"/>
              <a:t>This verse gives the essence of jihad as ordained by Islam. Islamic Jihad does not consist in killing and being killed but in striving hard to win the pleasure of God. This can best be done by following a Divine Reformer when one has appeared and the safest and surest way to test the truth of his claim is to seek God’s guidance by praying to him. (Five volume commentary)</a:t>
            </a:r>
          </a:p>
          <a:p>
            <a:r>
              <a:rPr lang="en-US" altLang="ja-JP" sz="2400" dirty="0"/>
              <a:t>Those who strive in Allah’s path and do their utmost, it is Allah’s way to guide them to Him</a:t>
            </a:r>
          </a:p>
          <a:p>
            <a:pPr marL="0" indent="0">
              <a:buNone/>
            </a:pPr>
            <a:endParaRPr lang="ja-JP" altLang="en-US" dirty="0"/>
          </a:p>
        </p:txBody>
      </p:sp>
    </p:spTree>
    <p:extLst>
      <p:ext uri="{BB962C8B-B14F-4D97-AF65-F5344CB8AC3E}">
        <p14:creationId xmlns:p14="http://schemas.microsoft.com/office/powerpoint/2010/main" val="121685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3976755" y="402715"/>
            <a:ext cx="4181153" cy="5847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Synopsis of the Sermon</a:t>
            </a:r>
          </a:p>
        </p:txBody>
      </p:sp>
      <p:sp>
        <p:nvSpPr>
          <p:cNvPr id="7" name="Title 3"/>
          <p:cNvSpPr txBox="1">
            <a:spLocks/>
          </p:cNvSpPr>
          <p:nvPr/>
        </p:nvSpPr>
        <p:spPr>
          <a:xfrm>
            <a:off x="191980" y="1432794"/>
            <a:ext cx="8952020" cy="4626422"/>
          </a:xfrm>
          <a:prstGeom prst="rect">
            <a:avLst/>
          </a:prstGeom>
        </p:spPr>
        <p:txBody>
          <a:bodyPr vert="horz" lIns="91440" tIns="45720" rIns="91440" bIns="45720" rtlCol="0" anchor="t">
            <a:normAutofit fontScale="90000"/>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marL="457200" indent="-457200" algn="l">
              <a:spcBef>
                <a:spcPts val="0"/>
              </a:spcBef>
              <a:buAutoNum type="arabicPeriod"/>
              <a:defRPr/>
            </a:pPr>
            <a:r>
              <a:rPr lang="en-US" sz="2200" dirty="0">
                <a:latin typeface="+mn-lt"/>
                <a:cs typeface="Arial" panose="020B0604020202020204" pitchFamily="34" charset="0"/>
              </a:rPr>
              <a:t>It is binding on us to fulfill the condition of Bai'at, to look out for what the Promised Messiah (peace be on him) expected of us and what he instructed us.</a:t>
            </a:r>
          </a:p>
          <a:p>
            <a:pPr marL="457200" indent="-457200" algn="l">
              <a:spcBef>
                <a:spcPts val="0"/>
              </a:spcBef>
              <a:buAutoNum type="arabicPeriod"/>
              <a:defRPr/>
            </a:pPr>
            <a:r>
              <a:rPr lang="en-US" sz="2200" dirty="0">
                <a:latin typeface="+mn-lt"/>
                <a:cs typeface="Arial" panose="020B0604020202020204" pitchFamily="34" charset="0"/>
              </a:rPr>
              <a:t> It is essential for spiritual training that we read the writings and sayings of the Promised Messiah (peace be on him) </a:t>
            </a:r>
            <a:r>
              <a:rPr lang="en-US" sz="2500" dirty="0">
                <a:latin typeface="+mn-lt"/>
                <a:cs typeface="Arial" panose="020B0604020202020204" pitchFamily="34" charset="0"/>
              </a:rPr>
              <a:t>thoughtfully</a:t>
            </a:r>
            <a:r>
              <a:rPr lang="en-US" sz="2200" dirty="0">
                <a:latin typeface="+mn-lt"/>
                <a:cs typeface="Arial" panose="020B0604020202020204" pitchFamily="34" charset="0"/>
              </a:rPr>
              <a:t> and act upon them otherwise we will be culpable if anyone stumbles because of our erroneous practices.</a:t>
            </a:r>
          </a:p>
          <a:p>
            <a:pPr marL="457200" indent="-457200" algn="l">
              <a:spcBef>
                <a:spcPts val="0"/>
              </a:spcBef>
              <a:buAutoNum type="arabicPeriod"/>
              <a:defRPr/>
            </a:pPr>
            <a:r>
              <a:rPr lang="en-US" sz="2200" dirty="0">
                <a:latin typeface="+mn-lt"/>
                <a:cs typeface="Arial" panose="020B0604020202020204" pitchFamily="34" charset="0"/>
              </a:rPr>
              <a:t>Inner change should be brought about because you cannot please God Almighty with mere arguments and reasoning. If you do not bring inner changes then there is no difference between you and the others. </a:t>
            </a:r>
          </a:p>
          <a:p>
            <a:pPr marL="457200" indent="-457200" algn="l">
              <a:spcBef>
                <a:spcPts val="0"/>
              </a:spcBef>
              <a:buAutoNum type="arabicPeriod"/>
              <a:defRPr/>
            </a:pPr>
            <a:r>
              <a:rPr lang="en-US" sz="2200" dirty="0">
                <a:latin typeface="+mn-lt"/>
                <a:cs typeface="Arial" panose="020B0604020202020204" pitchFamily="34" charset="0"/>
              </a:rPr>
              <a:t>Man acts for gain or out of fear, fear of answerability or out of love and sincerity. Those who have correct insight of faith will follow it for love and loyalty.</a:t>
            </a:r>
          </a:p>
          <a:p>
            <a:pPr marL="457200" indent="-457200" algn="l">
              <a:spcBef>
                <a:spcPts val="0"/>
              </a:spcBef>
              <a:buAutoNum type="arabicPeriod"/>
              <a:defRPr/>
            </a:pPr>
            <a:r>
              <a:rPr lang="en-US" sz="2200" dirty="0">
                <a:latin typeface="+mn-lt"/>
                <a:cs typeface="Arial" panose="020B0604020202020204" pitchFamily="34" charset="0"/>
              </a:rPr>
              <a:t>Ahmadis pledge Bai'at on the hand of the Khalifa of the time and it also important to fulfill this pledge. Therefore, advice, instructions and programs issued by Khilafat should be implemented in order to fulfill this pledge.</a:t>
            </a:r>
            <a:endParaRPr lang="en-US" sz="2000" dirty="0">
              <a:latin typeface="+mn-lt"/>
              <a:cs typeface="Arial" panose="020B0604020202020204" pitchFamily="34" charset="0"/>
            </a:endParaRPr>
          </a:p>
        </p:txBody>
      </p:sp>
    </p:spTree>
    <p:extLst>
      <p:ext uri="{BB962C8B-B14F-4D97-AF65-F5344CB8AC3E}">
        <p14:creationId xmlns:p14="http://schemas.microsoft.com/office/powerpoint/2010/main" val="1624101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6"/>
          <p:cNvSpPr txBox="1"/>
          <p:nvPr/>
        </p:nvSpPr>
        <p:spPr>
          <a:xfrm>
            <a:off x="3990830" y="398920"/>
            <a:ext cx="4875779"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chemeClr val="bg1"/>
                </a:solidFill>
              </a:rPr>
              <a:t>Open Discussion Question</a:t>
            </a:r>
          </a:p>
        </p:txBody>
      </p:sp>
      <p:sp>
        <p:nvSpPr>
          <p:cNvPr id="6" name="Title 1"/>
          <p:cNvSpPr txBox="1">
            <a:spLocks/>
          </p:cNvSpPr>
          <p:nvPr/>
        </p:nvSpPr>
        <p:spPr>
          <a:xfrm>
            <a:off x="734249" y="2573384"/>
            <a:ext cx="7886700" cy="85779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en-US" sz="3600" b="1" dirty="0">
                <a:solidFill>
                  <a:srgbClr val="000000"/>
                </a:solidFill>
                <a:latin typeface="+mn-lt"/>
              </a:rPr>
              <a:t>As a Nasir, which aspect of this Friday Sermon, can I benefit the most from?</a:t>
            </a:r>
          </a:p>
        </p:txBody>
      </p:sp>
      <p:sp>
        <p:nvSpPr>
          <p:cNvPr id="7" name="TextBox 6"/>
          <p:cNvSpPr txBox="1"/>
          <p:nvPr/>
        </p:nvSpPr>
        <p:spPr>
          <a:xfrm>
            <a:off x="1908410" y="4170322"/>
            <a:ext cx="5352199" cy="646331"/>
          </a:xfrm>
          <a:prstGeom prst="rect">
            <a:avLst/>
          </a:prstGeom>
          <a:noFill/>
        </p:spPr>
        <p:txBody>
          <a:bodyPr wrap="square" rtlCol="0">
            <a:spAutoFit/>
          </a:bodyPr>
          <a:lstStyle/>
          <a:p>
            <a:pPr algn="ctr"/>
            <a:r>
              <a:rPr lang="en-US" sz="3600" dirty="0">
                <a:solidFill>
                  <a:srgbClr val="FF0000"/>
                </a:solidFill>
              </a:rPr>
              <a:t>Share your thoughts!</a:t>
            </a:r>
          </a:p>
        </p:txBody>
      </p:sp>
    </p:spTree>
    <p:extLst>
      <p:ext uri="{BB962C8B-B14F-4D97-AF65-F5344CB8AC3E}">
        <p14:creationId xmlns:p14="http://schemas.microsoft.com/office/powerpoint/2010/main" val="3649047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35329</TotalTime>
  <Words>1446</Words>
  <Application>Microsoft Office PowerPoint</Application>
  <PresentationFormat>On-screen Show (4:3)</PresentationFormat>
  <Paragraphs>108</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ＭＳ Ｐゴシック</vt:lpstr>
      <vt:lpstr>Arial</vt:lpstr>
      <vt:lpstr>Calibri</vt:lpstr>
      <vt:lpstr>Office Theme</vt:lpstr>
      <vt:lpstr>PowerPoint Presentation</vt:lpstr>
      <vt:lpstr>Agenda</vt:lpstr>
      <vt:lpstr>  Recitation of Holy Quran  </vt:lpstr>
      <vt:lpstr>     </vt:lpstr>
      <vt:lpstr>Bond of brotherhood with the Promised Messiah  (peace be on him) Friday Sermon, October 9,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Let’s try to read and ponder over the ten condition of Bai’at and find a way to improve our condition step by step.  2. The Promised Messiah (on whom be peace) said: Be mindful of two things. Firstly, be models of true Muslims and secondly, spread the qualities and excellences of Islam in the world.  3. Let’s try to understand the commentary and elucidations of the Promised Messiah (on whom be peace) of the Holy Qur'an and Sunnah.  </vt:lpstr>
      <vt:lpstr>PowerPoint Presentation</vt:lpstr>
      <vt:lpstr>PowerPoint Presentation</vt:lpstr>
      <vt:lpstr>PowerPoint Presentation</vt:lpstr>
      <vt:lpstr>The first item in respect of which a person would be called to account on the Day of Judgment will be Prayer. If that is found in order he would be successful and prosper, but if that is not in order he would be ruined and lost. (Tirmidhi)</vt:lpstr>
      <vt:lpstr>PowerPoint Presentation</vt:lpstr>
      <vt:lpstr>PowerPoint Presentation</vt:lpstr>
      <vt:lpstr>PowerPoint Presentation</vt:lpstr>
      <vt:lpstr>PowerPoint Presentation</vt:lpstr>
    </vt:vector>
  </TitlesOfParts>
  <Company>mq</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Mansoor Qureshi</dc:creator>
  <cp:lastModifiedBy>Saima Sheikh</cp:lastModifiedBy>
  <cp:revision>133</cp:revision>
  <dcterms:created xsi:type="dcterms:W3CDTF">2018-11-15T03:18:08Z</dcterms:created>
  <dcterms:modified xsi:type="dcterms:W3CDTF">2020-01-02T00:26:21Z</dcterms:modified>
</cp:coreProperties>
</file>