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Lst>
  <p:notesMasterIdLst>
    <p:notesMasterId r:id="rId32"/>
  </p:notesMasterIdLst>
  <p:sldIdLst>
    <p:sldId id="256" r:id="rId3"/>
    <p:sldId id="302" r:id="rId4"/>
    <p:sldId id="258" r:id="rId5"/>
    <p:sldId id="259" r:id="rId6"/>
    <p:sldId id="294" r:id="rId7"/>
    <p:sldId id="295" r:id="rId8"/>
    <p:sldId id="303" r:id="rId9"/>
    <p:sldId id="263" r:id="rId10"/>
    <p:sldId id="264" r:id="rId11"/>
    <p:sldId id="301" r:id="rId12"/>
    <p:sldId id="260" r:id="rId13"/>
    <p:sldId id="261" r:id="rId14"/>
    <p:sldId id="265" r:id="rId15"/>
    <p:sldId id="267" r:id="rId16"/>
    <p:sldId id="268" r:id="rId17"/>
    <p:sldId id="269" r:id="rId18"/>
    <p:sldId id="270" r:id="rId19"/>
    <p:sldId id="297" r:id="rId20"/>
    <p:sldId id="298" r:id="rId21"/>
    <p:sldId id="271" r:id="rId22"/>
    <p:sldId id="272" r:id="rId23"/>
    <p:sldId id="299" r:id="rId24"/>
    <p:sldId id="300" r:id="rId25"/>
    <p:sldId id="290" r:id="rId26"/>
    <p:sldId id="291" r:id="rId27"/>
    <p:sldId id="292" r:id="rId28"/>
    <p:sldId id="293" r:id="rId29"/>
    <p:sldId id="289" r:id="rId30"/>
    <p:sldId id="276" r:id="rId3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0"/>
    <p:restoredTop sz="94830"/>
  </p:normalViewPr>
  <p:slideViewPr>
    <p:cSldViewPr snapToGrid="0" snapToObjects="1">
      <p:cViewPr varScale="1">
        <p:scale>
          <a:sx n="117" d="100"/>
          <a:sy n="117" d="100"/>
        </p:scale>
        <p:origin x="2032" y="16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5350" y="1784350"/>
            <a:ext cx="7358063" cy="1828800"/>
          </a:xfrm>
          <a:prstGeom prst="rect">
            <a:avLst/>
          </a:prstGeom>
        </p:spPr>
        <p:txBody>
          <a:bodyPr anchor="b"/>
          <a:lstStyle>
            <a:lvl1pPr>
              <a:lnSpc>
                <a:spcPct val="80000"/>
              </a:lnSpc>
              <a:defRPr>
                <a:solidFill>
                  <a:srgbClr val="3E382B"/>
                </a:solidFill>
                <a:effectLst>
                  <a:outerShdw blurRad="38100" dist="12700" dir="5400000" rotWithShape="0">
                    <a:srgbClr val="E0DEC7">
                      <a:alpha val="80000"/>
                    </a:srgbClr>
                  </a:outerShdw>
                </a:effectLst>
              </a:defRPr>
            </a:lvl1pPr>
          </a:lstStyle>
          <a:p>
            <a:r>
              <a:t>Title Text</a:t>
            </a:r>
          </a:p>
        </p:txBody>
      </p:sp>
      <p:sp>
        <p:nvSpPr>
          <p:cNvPr id="12" name="Body Level One…"/>
          <p:cNvSpPr txBox="1">
            <a:spLocks noGrp="1"/>
          </p:cNvSpPr>
          <p:nvPr>
            <p:ph type="body" sz="quarter" idx="1"/>
          </p:nvPr>
        </p:nvSpPr>
        <p:spPr>
          <a:xfrm>
            <a:off x="895350" y="3606800"/>
            <a:ext cx="7358063" cy="889000"/>
          </a:xfrm>
          <a:prstGeom prst="rect">
            <a:avLst/>
          </a:prstGeom>
        </p:spPr>
        <p:txBody>
          <a:bodyPr anchor="t"/>
          <a:lstStyle>
            <a:lvl1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1pPr>
            <a:lvl2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2pPr>
            <a:lvl3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3pPr>
            <a:lvl4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4pPr>
            <a:lvl5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4474920" y="6489804"/>
            <a:ext cx="227050" cy="241092"/>
          </a:xfrm>
          <a:prstGeom prst="rect">
            <a:avLst/>
          </a:prstGeom>
        </p:spPr>
        <p:txBody>
          <a:bodyPr/>
          <a:lstStyle>
            <a:lvl1pPr>
              <a:defRPr spc="11">
                <a:solidFill>
                  <a:srgbClr val="3E382B"/>
                </a:solidFill>
                <a:latin typeface="+mn-lt"/>
                <a:ea typeface="+mn-ea"/>
                <a:cs typeface="+mn-cs"/>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3315371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108197967_2985x4000.jpeg"/>
          <p:cNvSpPr>
            <a:spLocks noGrp="1"/>
          </p:cNvSpPr>
          <p:nvPr>
            <p:ph type="pic" idx="21"/>
          </p:nvPr>
        </p:nvSpPr>
        <p:spPr>
          <a:xfrm rot="150000">
            <a:off x="1792441" y="-380577"/>
            <a:ext cx="5434013" cy="9709150"/>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890588" y="4692650"/>
            <a:ext cx="7362825" cy="876300"/>
          </a:xfrm>
          <a:prstGeom prst="rect">
            <a:avLst/>
          </a:prstGeom>
        </p:spPr>
        <p:txBody>
          <a:bodyPr/>
          <a:lstStyle>
            <a:lvl1pPr>
              <a:lnSpc>
                <a:spcPct val="80000"/>
              </a:lnSpc>
              <a:defRPr>
                <a:solidFill>
                  <a:srgbClr val="3E382B"/>
                </a:solidFill>
                <a:effectLst>
                  <a:outerShdw blurRad="38100" dist="12700" dir="5400000" rotWithShape="0">
                    <a:srgbClr val="E0DEC7">
                      <a:alpha val="80000"/>
                    </a:srgbClr>
                  </a:outerShdw>
                </a:effectLst>
              </a:defRPr>
            </a:lvl1pPr>
          </a:lstStyle>
          <a:p>
            <a:r>
              <a:t>Title Text</a:t>
            </a:r>
          </a:p>
        </p:txBody>
      </p:sp>
      <p:sp>
        <p:nvSpPr>
          <p:cNvPr id="22" name="Body Level One…"/>
          <p:cNvSpPr txBox="1">
            <a:spLocks noGrp="1"/>
          </p:cNvSpPr>
          <p:nvPr>
            <p:ph type="body" sz="quarter" idx="1"/>
          </p:nvPr>
        </p:nvSpPr>
        <p:spPr>
          <a:xfrm>
            <a:off x="890588" y="5556250"/>
            <a:ext cx="7362825" cy="876300"/>
          </a:xfrm>
          <a:prstGeom prst="rect">
            <a:avLst/>
          </a:prstGeom>
        </p:spPr>
        <p:txBody>
          <a:bodyPr anchor="t"/>
          <a:lstStyle>
            <a:lvl1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1pPr>
            <a:lvl2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2pPr>
            <a:lvl3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3pPr>
            <a:lvl4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4pPr>
            <a:lvl5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474920" y="6496050"/>
            <a:ext cx="227050" cy="241092"/>
          </a:xfrm>
          <a:prstGeom prst="rect">
            <a:avLst/>
          </a:prstGeom>
        </p:spPr>
        <p:txBody>
          <a:bodyPr anchor="t"/>
          <a:lstStyle>
            <a:lvl1pPr>
              <a:defRPr spc="11">
                <a:solidFill>
                  <a:srgbClr val="3E382B"/>
                </a:solidFill>
                <a:latin typeface="+mn-lt"/>
                <a:ea typeface="+mn-ea"/>
                <a:cs typeface="+mn-cs"/>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49910183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14425" y="2514600"/>
            <a:ext cx="7358063" cy="18288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693083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rot="60000">
            <a:off x="4890723" y="1043666"/>
            <a:ext cx="4010025" cy="7164758"/>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842963" y="1289050"/>
            <a:ext cx="4219575" cy="2324100"/>
          </a:xfrm>
          <a:prstGeom prst="rect">
            <a:avLst/>
          </a:prstGeom>
        </p:spPr>
        <p:txBody>
          <a:bodyPr anchor="b"/>
          <a:lstStyle/>
          <a:p>
            <a:r>
              <a:t>Title Text</a:t>
            </a:r>
          </a:p>
        </p:txBody>
      </p:sp>
      <p:sp>
        <p:nvSpPr>
          <p:cNvPr id="40" name="Body Level One…"/>
          <p:cNvSpPr txBox="1">
            <a:spLocks noGrp="1"/>
          </p:cNvSpPr>
          <p:nvPr>
            <p:ph type="body" sz="quarter" idx="1"/>
          </p:nvPr>
        </p:nvSpPr>
        <p:spPr>
          <a:xfrm>
            <a:off x="842963" y="3632200"/>
            <a:ext cx="4219575" cy="2324100"/>
          </a:xfrm>
          <a:prstGeom prst="rect">
            <a:avLst/>
          </a:prstGeom>
        </p:spPr>
        <p:txBody>
          <a:bodyPr anchor="t"/>
          <a:lstStyle>
            <a:lvl1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1pPr>
            <a:lvl2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2pPr>
            <a:lvl3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3pPr>
            <a:lvl4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4pPr>
            <a:lvl5pPr marL="0" indent="0">
              <a:spcBef>
                <a:spcPts val="300"/>
              </a:spcBef>
              <a:buSzTx/>
              <a:buNone/>
              <a:defRPr sz="1875" b="0" i="0" spc="19">
                <a:solidFill>
                  <a:srgbClr val="3E382B"/>
                </a:solidFill>
                <a:effectLst>
                  <a:outerShdw blurRad="38100" dist="12700" dir="5400000" rotWithShape="0">
                    <a:srgbClr val="E0DEC7">
                      <a:alpha val="80000"/>
                    </a:srgbClr>
                  </a:outerShdw>
                </a:effectLst>
                <a:latin typeface="+mn-lt"/>
                <a:ea typeface="+mn-ea"/>
                <a:cs typeface="+mn-cs"/>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extLst>
      <p:ext uri="{BB962C8B-B14F-4D97-AF65-F5344CB8AC3E}">
        <p14:creationId xmlns:p14="http://schemas.microsoft.com/office/powerpoint/2010/main" val="36641998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23869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54647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108197967_2985x4000.jpeg"/>
          <p:cNvSpPr>
            <a:spLocks noGrp="1"/>
          </p:cNvSpPr>
          <p:nvPr>
            <p:ph type="pic" idx="21"/>
          </p:nvPr>
        </p:nvSpPr>
        <p:spPr>
          <a:xfrm rot="60000">
            <a:off x="4792633" y="1371753"/>
            <a:ext cx="4215063" cy="7531101"/>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114425" y="1917700"/>
            <a:ext cx="3548063" cy="4241800"/>
          </a:xfrm>
          <a:prstGeom prst="rect">
            <a:avLst/>
          </a:prstGeom>
        </p:spPr>
        <p:txBody>
          <a:bodyPr/>
          <a:lstStyle>
            <a:lvl1pPr marL="214313" indent="-214313" algn="l">
              <a:spcBef>
                <a:spcPts val="1688"/>
              </a:spcBef>
              <a:buBlip>
                <a:blip r:embed="rId2"/>
              </a:buBlip>
              <a:defRPr sz="1650" b="0" i="0">
                <a:solidFill>
                  <a:srgbClr val="93741C"/>
                </a:solidFill>
                <a:latin typeface="Palatino"/>
                <a:ea typeface="Palatino"/>
                <a:cs typeface="Palatino"/>
                <a:sym typeface="Palatino"/>
              </a:defRPr>
            </a:lvl1pPr>
            <a:lvl2pPr marL="428625" indent="-214313" algn="l">
              <a:spcBef>
                <a:spcPts val="1688"/>
              </a:spcBef>
              <a:buBlip>
                <a:blip r:embed="rId2"/>
              </a:buBlip>
              <a:defRPr sz="1650" b="0" i="0">
                <a:solidFill>
                  <a:srgbClr val="93741C"/>
                </a:solidFill>
                <a:latin typeface="Palatino"/>
                <a:ea typeface="Palatino"/>
                <a:cs typeface="Palatino"/>
                <a:sym typeface="Palatino"/>
              </a:defRPr>
            </a:lvl2pPr>
            <a:lvl3pPr marL="642938" indent="-214313" algn="l">
              <a:spcBef>
                <a:spcPts val="1688"/>
              </a:spcBef>
              <a:buBlip>
                <a:blip r:embed="rId2"/>
              </a:buBlip>
              <a:defRPr sz="1650" b="0" i="0">
                <a:solidFill>
                  <a:srgbClr val="93741C"/>
                </a:solidFill>
                <a:latin typeface="Palatino"/>
                <a:ea typeface="Palatino"/>
                <a:cs typeface="Palatino"/>
                <a:sym typeface="Palatino"/>
              </a:defRPr>
            </a:lvl3pPr>
            <a:lvl4pPr marL="857250" indent="-214313" algn="l">
              <a:spcBef>
                <a:spcPts val="1688"/>
              </a:spcBef>
              <a:buBlip>
                <a:blip r:embed="rId2"/>
              </a:buBlip>
              <a:defRPr sz="1650" b="0" i="0">
                <a:solidFill>
                  <a:srgbClr val="93741C"/>
                </a:solidFill>
                <a:latin typeface="Palatino"/>
                <a:ea typeface="Palatino"/>
                <a:cs typeface="Palatino"/>
                <a:sym typeface="Palatino"/>
              </a:defRPr>
            </a:lvl4pPr>
            <a:lvl5pPr marL="1071563" indent="-214313" algn="l">
              <a:spcBef>
                <a:spcPts val="1688"/>
              </a:spcBef>
              <a:buBlip>
                <a:blip r:embed="rId2"/>
              </a:buBlip>
              <a:defRPr sz="1650" b="0" i="0">
                <a:solidFill>
                  <a:srgbClr val="93741C"/>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546486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114425" y="895350"/>
            <a:ext cx="7358063" cy="507365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902740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idx="21"/>
          </p:nvPr>
        </p:nvSpPr>
        <p:spPr>
          <a:xfrm rot="60000">
            <a:off x="236548" y="502596"/>
            <a:ext cx="5715001" cy="10211057"/>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quarter" idx="22"/>
          </p:nvPr>
        </p:nvSpPr>
        <p:spPr>
          <a:xfrm>
            <a:off x="6176962" y="-546100"/>
            <a:ext cx="2372156" cy="4746428"/>
          </a:xfrm>
          <a:prstGeom prst="rect">
            <a:avLst/>
          </a:prstGeom>
          <a:ln w="9525">
            <a:round/>
          </a:ln>
        </p:spPr>
        <p:txBody>
          <a:bodyPr lIns="91439" tIns="45719" rIns="91439" bIns="45719" anchor="t">
            <a:noAutofit/>
          </a:bodyPr>
          <a:lstStyle/>
          <a:p>
            <a:endParaRPr/>
          </a:p>
        </p:txBody>
      </p:sp>
      <p:sp>
        <p:nvSpPr>
          <p:cNvPr id="85" name="Image"/>
          <p:cNvSpPr>
            <a:spLocks noGrp="1"/>
          </p:cNvSpPr>
          <p:nvPr>
            <p:ph type="pic" sz="quarter" idx="23"/>
          </p:nvPr>
        </p:nvSpPr>
        <p:spPr>
          <a:xfrm>
            <a:off x="5815012" y="3194050"/>
            <a:ext cx="3407569" cy="3028950"/>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xfrm>
            <a:off x="4474920" y="6496050"/>
            <a:ext cx="227050" cy="241092"/>
          </a:xfrm>
          <a:prstGeom prst="rect">
            <a:avLst/>
          </a:prstGeom>
        </p:spPr>
        <p:txBody>
          <a:bodyPr anchor="t"/>
          <a:lstStyle>
            <a:lvl1pPr>
              <a:defRPr spc="11">
                <a:solidFill>
                  <a:srgbClr val="3E382B"/>
                </a:solidFill>
                <a:latin typeface="+mn-lt"/>
                <a:ea typeface="+mn-ea"/>
                <a:cs typeface="+mn-cs"/>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44658727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14425" y="4476750"/>
            <a:ext cx="7358063" cy="356508"/>
          </a:xfrm>
          <a:prstGeom prst="rect">
            <a:avLst/>
          </a:prstGeom>
        </p:spPr>
        <p:txBody>
          <a:bodyPr anchor="t">
            <a:spAutoFit/>
          </a:bodyPr>
          <a:lstStyle>
            <a:lvl1pPr marL="0" indent="0">
              <a:spcBef>
                <a:spcPts val="0"/>
              </a:spcBef>
              <a:buSzTx/>
              <a:buNone/>
              <a:defRPr sz="1650" b="0">
                <a:solidFill>
                  <a:srgbClr val="93741C"/>
                </a:solidFill>
                <a:latin typeface="Palatino"/>
                <a:ea typeface="Palatino"/>
                <a:cs typeface="Palatino"/>
                <a:sym typeface="Palatino"/>
              </a:defRPr>
            </a:lvl1pPr>
          </a:lstStyle>
          <a:p>
            <a:r>
              <a:t>-Johnny Appleseed</a:t>
            </a:r>
          </a:p>
        </p:txBody>
      </p:sp>
      <p:sp>
        <p:nvSpPr>
          <p:cNvPr id="94" name="“Type a quote here.”"/>
          <p:cNvSpPr txBox="1">
            <a:spLocks noGrp="1"/>
          </p:cNvSpPr>
          <p:nvPr>
            <p:ph type="body" sz="quarter" idx="22"/>
          </p:nvPr>
        </p:nvSpPr>
        <p:spPr>
          <a:xfrm>
            <a:off x="1114425" y="3029292"/>
            <a:ext cx="7358063" cy="425758"/>
          </a:xfrm>
          <a:prstGeom prst="rect">
            <a:avLst/>
          </a:prstGeom>
        </p:spPr>
        <p:txBody>
          <a:bodyPr>
            <a:spAutoFit/>
          </a:bodyPr>
          <a:lstStyle>
            <a:lvl1pPr marL="0" indent="0">
              <a:spcBef>
                <a:spcPts val="1275"/>
              </a:spcBef>
              <a:buSzTx/>
              <a:buNone/>
              <a:defRPr sz="2100" b="0" i="0">
                <a:solidFill>
                  <a:srgbClr val="6E603B"/>
                </a:solidFill>
                <a:latin typeface="Palatino"/>
                <a:ea typeface="Palatino"/>
                <a:cs typeface="Palatino"/>
                <a:sym typeface="Palatino"/>
              </a:defRPr>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0412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rot="150000">
            <a:off x="-262219" y="-1574277"/>
            <a:ext cx="9460790" cy="169037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46048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903544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mj-lt"/>
                <a:ea typeface="+mj-ea"/>
                <a:cs typeface="+mj-cs"/>
                <a:sym typeface="Helvetica"/>
              </a:defRPr>
            </a:lvl1pPr>
            <a:lvl2pPr marL="0" indent="0">
              <a:spcBef>
                <a:spcPts val="500"/>
              </a:spcBef>
              <a:buSzTx/>
              <a:buFontTx/>
              <a:buNone/>
              <a:defRPr sz="2400" b="1">
                <a:latin typeface="+mj-lt"/>
                <a:ea typeface="+mj-ea"/>
                <a:cs typeface="+mj-cs"/>
                <a:sym typeface="Helvetica"/>
              </a:defRPr>
            </a:lvl2pPr>
            <a:lvl3pPr marL="0" indent="0">
              <a:spcBef>
                <a:spcPts val="500"/>
              </a:spcBef>
              <a:buSzTx/>
              <a:buFontTx/>
              <a:buNone/>
              <a:defRPr sz="2400" b="1">
                <a:latin typeface="+mj-lt"/>
                <a:ea typeface="+mj-ea"/>
                <a:cs typeface="+mj-cs"/>
                <a:sym typeface="Helvetica"/>
              </a:defRPr>
            </a:lvl3pPr>
            <a:lvl4pPr marL="0" indent="0">
              <a:spcBef>
                <a:spcPts val="500"/>
              </a:spcBef>
              <a:buSzTx/>
              <a:buFontTx/>
              <a:buNone/>
              <a:defRPr sz="2400" b="1">
                <a:latin typeface="+mj-lt"/>
                <a:ea typeface="+mj-ea"/>
                <a:cs typeface="+mj-cs"/>
                <a:sym typeface="Helvetica"/>
              </a:defRPr>
            </a:lvl4pPr>
            <a:lvl5pPr marL="0" indent="0">
              <a:spcBef>
                <a:spcPts val="500"/>
              </a:spcBef>
              <a:buSzTx/>
              <a:buFontTx/>
              <a:buNone/>
              <a:defRPr sz="24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5" cy="1162050"/>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2.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114425" y="177800"/>
            <a:ext cx="7358063" cy="165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114425" y="1917700"/>
            <a:ext cx="7358063" cy="424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76750" y="6502504"/>
            <a:ext cx="222818" cy="241092"/>
          </a:xfrm>
          <a:prstGeom prst="rect">
            <a:avLst/>
          </a:prstGeom>
          <a:ln w="12700">
            <a:miter lim="400000"/>
          </a:ln>
        </p:spPr>
        <p:txBody>
          <a:bodyPr wrap="none" lIns="50800" tIns="50800" rIns="50800" bIns="50800" anchor="ctr">
            <a:spAutoFit/>
          </a:bodyPr>
          <a:lstStyle>
            <a:lvl1pPr>
              <a:defRPr sz="900">
                <a:solidFill>
                  <a:srgbClr val="93741C"/>
                </a:solidFill>
              </a:defRPr>
            </a:lvl1pPr>
          </a:lstStyle>
          <a:p>
            <a:fld id="{86CB4B4D-7CA3-9044-876B-883B54F8677D}" type="slidenum">
              <a:t>‹#›</a:t>
            </a:fld>
            <a:endParaRPr/>
          </a:p>
        </p:txBody>
      </p:sp>
    </p:spTree>
    <p:extLst>
      <p:ext uri="{BB962C8B-B14F-4D97-AF65-F5344CB8AC3E}">
        <p14:creationId xmlns:p14="http://schemas.microsoft.com/office/powerpoint/2010/main" val="353928896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ransition spd="med"/>
  <p:txStyles>
    <p:titleStyle>
      <a:lvl1pPr marL="0" marR="0" indent="0" algn="ctr" defTabSz="309563" rtl="0" latinLnBrk="0">
        <a:lnSpc>
          <a:spcPct val="100000"/>
        </a:lnSpc>
        <a:spcBef>
          <a:spcPts val="0"/>
        </a:spcBef>
        <a:spcAft>
          <a:spcPts val="0"/>
        </a:spcAft>
        <a:buClrTx/>
        <a:buSzTx/>
        <a:buFontTx/>
        <a:buNone/>
        <a:tabLst/>
        <a:defRPr sz="3675" b="0" i="0" u="none" strike="noStrike" cap="none" spc="36" baseline="0">
          <a:solidFill>
            <a:srgbClr val="6E603B"/>
          </a:solidFill>
          <a:uFillTx/>
          <a:latin typeface="+mn-lt"/>
          <a:ea typeface="+mn-ea"/>
          <a:cs typeface="+mn-cs"/>
          <a:sym typeface="American Typewriter"/>
        </a:defRPr>
      </a:lvl1pPr>
      <a:lvl2pPr marL="0" marR="0" indent="0" algn="ctr" defTabSz="309563" rtl="0" latinLnBrk="0">
        <a:lnSpc>
          <a:spcPct val="100000"/>
        </a:lnSpc>
        <a:spcBef>
          <a:spcPts val="0"/>
        </a:spcBef>
        <a:spcAft>
          <a:spcPts val="0"/>
        </a:spcAft>
        <a:buClrTx/>
        <a:buSzTx/>
        <a:buFontTx/>
        <a:buNone/>
        <a:tabLst/>
        <a:defRPr sz="3675" b="0" i="0" u="none" strike="noStrike" cap="none" spc="36" baseline="0">
          <a:solidFill>
            <a:srgbClr val="6E603B"/>
          </a:solidFill>
          <a:uFillTx/>
          <a:latin typeface="+mn-lt"/>
          <a:ea typeface="+mn-ea"/>
          <a:cs typeface="+mn-cs"/>
          <a:sym typeface="American Typewriter"/>
        </a:defRPr>
      </a:lvl2pPr>
      <a:lvl3pPr marL="0" marR="0" indent="0" algn="ctr" defTabSz="309563" rtl="0" latinLnBrk="0">
        <a:lnSpc>
          <a:spcPct val="100000"/>
        </a:lnSpc>
        <a:spcBef>
          <a:spcPts val="0"/>
        </a:spcBef>
        <a:spcAft>
          <a:spcPts val="0"/>
        </a:spcAft>
        <a:buClrTx/>
        <a:buSzTx/>
        <a:buFontTx/>
        <a:buNone/>
        <a:tabLst/>
        <a:defRPr sz="3675" b="0" i="0" u="none" strike="noStrike" cap="none" spc="36" baseline="0">
          <a:solidFill>
            <a:srgbClr val="6E603B"/>
          </a:solidFill>
          <a:uFillTx/>
          <a:latin typeface="+mn-lt"/>
          <a:ea typeface="+mn-ea"/>
          <a:cs typeface="+mn-cs"/>
          <a:sym typeface="American Typewriter"/>
        </a:defRPr>
      </a:lvl3pPr>
      <a:lvl4pPr marL="0" marR="0" indent="0" algn="ctr" defTabSz="309563" rtl="0" latinLnBrk="0">
        <a:lnSpc>
          <a:spcPct val="100000"/>
        </a:lnSpc>
        <a:spcBef>
          <a:spcPts val="0"/>
        </a:spcBef>
        <a:spcAft>
          <a:spcPts val="0"/>
        </a:spcAft>
        <a:buClrTx/>
        <a:buSzTx/>
        <a:buFontTx/>
        <a:buNone/>
        <a:tabLst/>
        <a:defRPr sz="3675" b="0" i="0" u="none" strike="noStrike" cap="none" spc="36" baseline="0">
          <a:solidFill>
            <a:srgbClr val="6E603B"/>
          </a:solidFill>
          <a:uFillTx/>
          <a:latin typeface="+mn-lt"/>
          <a:ea typeface="+mn-ea"/>
          <a:cs typeface="+mn-cs"/>
          <a:sym typeface="American Typewriter"/>
        </a:defRPr>
      </a:lvl4pPr>
      <a:lvl5pPr marL="0" marR="0" indent="0" algn="ctr" defTabSz="309563" rtl="0" latinLnBrk="0">
        <a:lnSpc>
          <a:spcPct val="100000"/>
        </a:lnSpc>
        <a:spcBef>
          <a:spcPts val="0"/>
        </a:spcBef>
        <a:spcAft>
          <a:spcPts val="0"/>
        </a:spcAft>
        <a:buClrTx/>
        <a:buSzTx/>
        <a:buFontTx/>
        <a:buNone/>
        <a:tabLst/>
        <a:defRPr sz="3675" b="0" i="0" u="none" strike="noStrike" cap="none" spc="36" baseline="0">
          <a:solidFill>
            <a:srgbClr val="6E603B"/>
          </a:solidFill>
          <a:uFillTx/>
          <a:latin typeface="+mn-lt"/>
          <a:ea typeface="+mn-ea"/>
          <a:cs typeface="+mn-cs"/>
          <a:sym typeface="American Typewriter"/>
        </a:defRPr>
      </a:lvl5pPr>
      <a:lvl6pPr marL="0" marR="0" indent="0" algn="ctr" defTabSz="309563" rtl="0" latinLnBrk="0">
        <a:lnSpc>
          <a:spcPct val="100000"/>
        </a:lnSpc>
        <a:spcBef>
          <a:spcPts val="0"/>
        </a:spcBef>
        <a:spcAft>
          <a:spcPts val="0"/>
        </a:spcAft>
        <a:buClrTx/>
        <a:buSzTx/>
        <a:buFontTx/>
        <a:buNone/>
        <a:tabLst/>
        <a:defRPr sz="3675" b="0" i="0" u="none" strike="noStrike" cap="none" spc="36" baseline="0">
          <a:solidFill>
            <a:srgbClr val="6E603B"/>
          </a:solidFill>
          <a:uFillTx/>
          <a:latin typeface="+mn-lt"/>
          <a:ea typeface="+mn-ea"/>
          <a:cs typeface="+mn-cs"/>
          <a:sym typeface="American Typewriter"/>
        </a:defRPr>
      </a:lvl6pPr>
      <a:lvl7pPr marL="0" marR="0" indent="0" algn="ctr" defTabSz="309563" rtl="0" latinLnBrk="0">
        <a:lnSpc>
          <a:spcPct val="100000"/>
        </a:lnSpc>
        <a:spcBef>
          <a:spcPts val="0"/>
        </a:spcBef>
        <a:spcAft>
          <a:spcPts val="0"/>
        </a:spcAft>
        <a:buClrTx/>
        <a:buSzTx/>
        <a:buFontTx/>
        <a:buNone/>
        <a:tabLst/>
        <a:defRPr sz="3675" b="0" i="0" u="none" strike="noStrike" cap="none" spc="36" baseline="0">
          <a:solidFill>
            <a:srgbClr val="6E603B"/>
          </a:solidFill>
          <a:uFillTx/>
          <a:latin typeface="+mn-lt"/>
          <a:ea typeface="+mn-ea"/>
          <a:cs typeface="+mn-cs"/>
          <a:sym typeface="American Typewriter"/>
        </a:defRPr>
      </a:lvl7pPr>
      <a:lvl8pPr marL="0" marR="0" indent="0" algn="ctr" defTabSz="309563" rtl="0" latinLnBrk="0">
        <a:lnSpc>
          <a:spcPct val="100000"/>
        </a:lnSpc>
        <a:spcBef>
          <a:spcPts val="0"/>
        </a:spcBef>
        <a:spcAft>
          <a:spcPts val="0"/>
        </a:spcAft>
        <a:buClrTx/>
        <a:buSzTx/>
        <a:buFontTx/>
        <a:buNone/>
        <a:tabLst/>
        <a:defRPr sz="3675" b="0" i="0" u="none" strike="noStrike" cap="none" spc="36" baseline="0">
          <a:solidFill>
            <a:srgbClr val="6E603B"/>
          </a:solidFill>
          <a:uFillTx/>
          <a:latin typeface="+mn-lt"/>
          <a:ea typeface="+mn-ea"/>
          <a:cs typeface="+mn-cs"/>
          <a:sym typeface="American Typewriter"/>
        </a:defRPr>
      </a:lvl8pPr>
      <a:lvl9pPr marL="0" marR="0" indent="0" algn="ctr" defTabSz="309563" rtl="0" latinLnBrk="0">
        <a:lnSpc>
          <a:spcPct val="100000"/>
        </a:lnSpc>
        <a:spcBef>
          <a:spcPts val="0"/>
        </a:spcBef>
        <a:spcAft>
          <a:spcPts val="0"/>
        </a:spcAft>
        <a:buClrTx/>
        <a:buSzTx/>
        <a:buFontTx/>
        <a:buNone/>
        <a:tabLst/>
        <a:defRPr sz="3675" b="0" i="0" u="none" strike="noStrike" cap="none" spc="36" baseline="0">
          <a:solidFill>
            <a:srgbClr val="6E603B"/>
          </a:solidFill>
          <a:uFillTx/>
          <a:latin typeface="+mn-lt"/>
          <a:ea typeface="+mn-ea"/>
          <a:cs typeface="+mn-cs"/>
          <a:sym typeface="American Typewriter"/>
        </a:defRPr>
      </a:lvl9pPr>
    </p:titleStyle>
    <p:bodyStyle>
      <a:lvl1pPr marL="247364" marR="0" indent="-247364" algn="ctr" defTabSz="309563" rtl="0" latinLnBrk="0">
        <a:lnSpc>
          <a:spcPct val="100000"/>
        </a:lnSpc>
        <a:spcBef>
          <a:spcPts val="1913"/>
        </a:spcBef>
        <a:spcAft>
          <a:spcPts val="0"/>
        </a:spcAft>
        <a:buClrTx/>
        <a:buSzPct val="45000"/>
        <a:buFontTx/>
        <a:buBlip>
          <a:blip r:embed="rId15"/>
        </a:buBlip>
        <a:tabLst/>
        <a:defRPr sz="1988" b="1" i="1" u="none" strike="noStrike" cap="none" spc="0" baseline="0">
          <a:solidFill>
            <a:srgbClr val="000000"/>
          </a:solidFill>
          <a:uFillTx/>
          <a:latin typeface="Times New Roman"/>
          <a:ea typeface="Times New Roman"/>
          <a:cs typeface="Times New Roman"/>
          <a:sym typeface="Times New Roman"/>
        </a:defRPr>
      </a:lvl1pPr>
      <a:lvl2pPr marL="480727" marR="0" indent="-247364" algn="ctr" defTabSz="309563" rtl="0" latinLnBrk="0">
        <a:lnSpc>
          <a:spcPct val="100000"/>
        </a:lnSpc>
        <a:spcBef>
          <a:spcPts val="1913"/>
        </a:spcBef>
        <a:spcAft>
          <a:spcPts val="0"/>
        </a:spcAft>
        <a:buClrTx/>
        <a:buSzPct val="45000"/>
        <a:buFontTx/>
        <a:buBlip>
          <a:blip r:embed="rId15"/>
        </a:buBlip>
        <a:tabLst/>
        <a:defRPr sz="1988" b="1" i="1" u="none" strike="noStrike" cap="none" spc="0" baseline="0">
          <a:solidFill>
            <a:srgbClr val="000000"/>
          </a:solidFill>
          <a:uFillTx/>
          <a:latin typeface="Times New Roman"/>
          <a:ea typeface="Times New Roman"/>
          <a:cs typeface="Times New Roman"/>
          <a:sym typeface="Times New Roman"/>
        </a:defRPr>
      </a:lvl2pPr>
      <a:lvl3pPr marL="714089" marR="0" indent="-247364" algn="ctr" defTabSz="309563" rtl="0" latinLnBrk="0">
        <a:lnSpc>
          <a:spcPct val="100000"/>
        </a:lnSpc>
        <a:spcBef>
          <a:spcPts val="1913"/>
        </a:spcBef>
        <a:spcAft>
          <a:spcPts val="0"/>
        </a:spcAft>
        <a:buClrTx/>
        <a:buSzPct val="45000"/>
        <a:buFontTx/>
        <a:buBlip>
          <a:blip r:embed="rId15"/>
        </a:buBlip>
        <a:tabLst/>
        <a:defRPr sz="1988" b="1" i="1" u="none" strike="noStrike" cap="none" spc="0" baseline="0">
          <a:solidFill>
            <a:srgbClr val="000000"/>
          </a:solidFill>
          <a:uFillTx/>
          <a:latin typeface="Times New Roman"/>
          <a:ea typeface="Times New Roman"/>
          <a:cs typeface="Times New Roman"/>
          <a:sym typeface="Times New Roman"/>
        </a:defRPr>
      </a:lvl3pPr>
      <a:lvl4pPr marL="947452" marR="0" indent="-247364" algn="ctr" defTabSz="309563" rtl="0" latinLnBrk="0">
        <a:lnSpc>
          <a:spcPct val="100000"/>
        </a:lnSpc>
        <a:spcBef>
          <a:spcPts val="1913"/>
        </a:spcBef>
        <a:spcAft>
          <a:spcPts val="0"/>
        </a:spcAft>
        <a:buClrTx/>
        <a:buSzPct val="45000"/>
        <a:buFontTx/>
        <a:buBlip>
          <a:blip r:embed="rId15"/>
        </a:buBlip>
        <a:tabLst/>
        <a:defRPr sz="1988" b="1" i="1" u="none" strike="noStrike" cap="none" spc="0" baseline="0">
          <a:solidFill>
            <a:srgbClr val="000000"/>
          </a:solidFill>
          <a:uFillTx/>
          <a:latin typeface="Times New Roman"/>
          <a:ea typeface="Times New Roman"/>
          <a:cs typeface="Times New Roman"/>
          <a:sym typeface="Times New Roman"/>
        </a:defRPr>
      </a:lvl4pPr>
      <a:lvl5pPr marL="1180814" marR="0" indent="-247364" algn="ctr" defTabSz="309563" rtl="0" latinLnBrk="0">
        <a:lnSpc>
          <a:spcPct val="100000"/>
        </a:lnSpc>
        <a:spcBef>
          <a:spcPts val="1913"/>
        </a:spcBef>
        <a:spcAft>
          <a:spcPts val="0"/>
        </a:spcAft>
        <a:buClrTx/>
        <a:buSzPct val="45000"/>
        <a:buFontTx/>
        <a:buBlip>
          <a:blip r:embed="rId15"/>
        </a:buBlip>
        <a:tabLst/>
        <a:defRPr sz="1988" b="1" i="1" u="none" strike="noStrike" cap="none" spc="0" baseline="0">
          <a:solidFill>
            <a:srgbClr val="000000"/>
          </a:solidFill>
          <a:uFillTx/>
          <a:latin typeface="Times New Roman"/>
          <a:ea typeface="Times New Roman"/>
          <a:cs typeface="Times New Roman"/>
          <a:sym typeface="Times New Roman"/>
        </a:defRPr>
      </a:lvl5pPr>
      <a:lvl6pPr marL="1414177" marR="0" indent="-247364" algn="ctr" defTabSz="309563" rtl="0" latinLnBrk="0">
        <a:lnSpc>
          <a:spcPct val="100000"/>
        </a:lnSpc>
        <a:spcBef>
          <a:spcPts val="1913"/>
        </a:spcBef>
        <a:spcAft>
          <a:spcPts val="0"/>
        </a:spcAft>
        <a:buClrTx/>
        <a:buSzPct val="45000"/>
        <a:buFontTx/>
        <a:buBlip>
          <a:blip r:embed="rId15"/>
        </a:buBlip>
        <a:tabLst/>
        <a:defRPr sz="1988" b="1" i="1" u="none" strike="noStrike" cap="none" spc="0" baseline="0">
          <a:solidFill>
            <a:srgbClr val="000000"/>
          </a:solidFill>
          <a:uFillTx/>
          <a:latin typeface="Times New Roman"/>
          <a:ea typeface="Times New Roman"/>
          <a:cs typeface="Times New Roman"/>
          <a:sym typeface="Times New Roman"/>
        </a:defRPr>
      </a:lvl6pPr>
      <a:lvl7pPr marL="1647539" marR="0" indent="-247364" algn="ctr" defTabSz="309563" rtl="0" latinLnBrk="0">
        <a:lnSpc>
          <a:spcPct val="100000"/>
        </a:lnSpc>
        <a:spcBef>
          <a:spcPts val="1913"/>
        </a:spcBef>
        <a:spcAft>
          <a:spcPts val="0"/>
        </a:spcAft>
        <a:buClrTx/>
        <a:buSzPct val="45000"/>
        <a:buFontTx/>
        <a:buBlip>
          <a:blip r:embed="rId15"/>
        </a:buBlip>
        <a:tabLst/>
        <a:defRPr sz="1988" b="1" i="1" u="none" strike="noStrike" cap="none" spc="0" baseline="0">
          <a:solidFill>
            <a:srgbClr val="000000"/>
          </a:solidFill>
          <a:uFillTx/>
          <a:latin typeface="Times New Roman"/>
          <a:ea typeface="Times New Roman"/>
          <a:cs typeface="Times New Roman"/>
          <a:sym typeface="Times New Roman"/>
        </a:defRPr>
      </a:lvl7pPr>
      <a:lvl8pPr marL="1880902" marR="0" indent="-247364" algn="ctr" defTabSz="309563" rtl="0" latinLnBrk="0">
        <a:lnSpc>
          <a:spcPct val="100000"/>
        </a:lnSpc>
        <a:spcBef>
          <a:spcPts val="1913"/>
        </a:spcBef>
        <a:spcAft>
          <a:spcPts val="0"/>
        </a:spcAft>
        <a:buClrTx/>
        <a:buSzPct val="45000"/>
        <a:buFontTx/>
        <a:buBlip>
          <a:blip r:embed="rId15"/>
        </a:buBlip>
        <a:tabLst/>
        <a:defRPr sz="1988" b="1" i="1" u="none" strike="noStrike" cap="none" spc="0" baseline="0">
          <a:solidFill>
            <a:srgbClr val="000000"/>
          </a:solidFill>
          <a:uFillTx/>
          <a:latin typeface="Times New Roman"/>
          <a:ea typeface="Times New Roman"/>
          <a:cs typeface="Times New Roman"/>
          <a:sym typeface="Times New Roman"/>
        </a:defRPr>
      </a:lvl8pPr>
      <a:lvl9pPr marL="2114264" marR="0" indent="-247364" algn="ctr" defTabSz="309563" rtl="0" latinLnBrk="0">
        <a:lnSpc>
          <a:spcPct val="100000"/>
        </a:lnSpc>
        <a:spcBef>
          <a:spcPts val="1913"/>
        </a:spcBef>
        <a:spcAft>
          <a:spcPts val="0"/>
        </a:spcAft>
        <a:buClrTx/>
        <a:buSzPct val="45000"/>
        <a:buFontTx/>
        <a:buBlip>
          <a:blip r:embed="rId15"/>
        </a:buBlip>
        <a:tabLst/>
        <a:defRPr sz="1988" b="1" i="1" u="none" strike="noStrike" cap="none" spc="0" baseline="0">
          <a:solidFill>
            <a:srgbClr val="000000"/>
          </a:solidFill>
          <a:uFillTx/>
          <a:latin typeface="Times New Roman"/>
          <a:ea typeface="Times New Roman"/>
          <a:cs typeface="Times New Roman"/>
          <a:sym typeface="Times New Roman"/>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Palatino"/>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Palatino"/>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Palatino"/>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Palatino"/>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Palatino"/>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Palatino"/>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Palatino"/>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Palatino"/>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p:nvPr/>
        </p:nvSpPr>
        <p:spPr>
          <a:xfrm>
            <a:off x="731518" y="1361997"/>
            <a:ext cx="7680964" cy="238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algn="ctr">
              <a:defRPr sz="4400" b="1">
                <a:latin typeface="+mj-lt"/>
                <a:ea typeface="+mj-ea"/>
                <a:cs typeface="+mj-cs"/>
                <a:sym typeface="Helvetica"/>
              </a:defRPr>
            </a:pPr>
            <a:r>
              <a:t>Majlis Ansārullāh</a:t>
            </a:r>
            <a:br/>
            <a:r>
              <a:t>Monthly Meeting</a:t>
            </a:r>
          </a:p>
        </p:txBody>
      </p:sp>
      <p:sp>
        <p:nvSpPr>
          <p:cNvPr id="95" name="Subtitle 2"/>
          <p:cNvSpPr txBox="1"/>
          <p:nvPr/>
        </p:nvSpPr>
        <p:spPr>
          <a:xfrm>
            <a:off x="1188718" y="3602038"/>
            <a:ext cx="6766564" cy="165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a:spcBef>
                <a:spcPts val="700"/>
              </a:spcBef>
              <a:defRPr sz="3200" b="1">
                <a:latin typeface="+mj-lt"/>
                <a:ea typeface="+mj-ea"/>
                <a:cs typeface="+mj-cs"/>
                <a:sym typeface="Helvetica"/>
              </a:defRPr>
            </a:lvl1pPr>
          </a:lstStyle>
          <a:p>
            <a:r>
              <a:rPr lang="en-US" dirty="0"/>
              <a:t>July</a:t>
            </a:r>
            <a:r>
              <a:rPr dirty="0"/>
              <a:t> 2021</a:t>
            </a:r>
          </a:p>
        </p:txBody>
      </p:sp>
      <p:sp>
        <p:nvSpPr>
          <p:cNvPr id="5" name="TextBox 6">
            <a:extLst>
              <a:ext uri="{FF2B5EF4-FFF2-40B4-BE49-F238E27FC236}">
                <a16:creationId xmlns:a16="http://schemas.microsoft.com/office/drawing/2014/main" id="{5302B599-8257-C045-A4D7-A38B30EE1DA2}"/>
              </a:ext>
            </a:extLst>
          </p:cNvPr>
          <p:cNvSpPr txBox="1"/>
          <p:nvPr/>
        </p:nvSpPr>
        <p:spPr>
          <a:xfrm>
            <a:off x="1454825" y="5257798"/>
            <a:ext cx="623435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r">
              <a:defRPr sz="1200"/>
            </a:pPr>
            <a:r>
              <a:rPr sz="1400" dirty="0"/>
              <a:t>This slide deck contains images licensed for the purpose of this presentation only.  </a:t>
            </a:r>
          </a:p>
          <a:p>
            <a:pPr algn="r">
              <a:defRPr sz="1200"/>
            </a:pPr>
            <a:r>
              <a:rPr sz="1400" dirty="0"/>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9961" y="1899949"/>
            <a:ext cx="4354039" cy="2825540"/>
          </a:xfrm>
          <a:prstGeom prst="rect">
            <a:avLst/>
          </a:prstGeom>
        </p:spPr>
      </p:pic>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55649" y="386958"/>
            <a:ext cx="414792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Friday Sermon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283613" y="1899949"/>
            <a:ext cx="4288387" cy="2954655"/>
          </a:xfrm>
          <a:prstGeom prst="rect">
            <a:avLst/>
          </a:prstGeom>
        </p:spPr>
        <p:txBody>
          <a:bodyPr wrap="square">
            <a:spAutoFit/>
          </a:bodyPr>
          <a:lstStyle/>
          <a:p>
            <a:r>
              <a:rPr lang="en-US" sz="2000" b="1" dirty="0"/>
              <a:t>Suggested Time = 20 mins</a:t>
            </a:r>
          </a:p>
          <a:p>
            <a:endParaRPr lang="en-US" sz="2000" b="1" dirty="0"/>
          </a:p>
          <a:p>
            <a:r>
              <a:rPr lang="en-US" sz="2000" b="1" dirty="0"/>
              <a:t>It contains the following items:</a:t>
            </a:r>
            <a:endParaRPr lang="en-US" sz="2800" b="1" dirty="0"/>
          </a:p>
          <a:p>
            <a:pPr marL="514350" indent="-514350">
              <a:buFont typeface="+mj-lt"/>
              <a:buAutoNum type="arabicPeriod"/>
            </a:pPr>
            <a:r>
              <a:rPr lang="en-US" dirty="0"/>
              <a:t>Synopsis of Friday Sermon (2 slides)</a:t>
            </a:r>
          </a:p>
          <a:p>
            <a:pPr marL="514350" indent="-514350">
              <a:buFont typeface="+mj-lt"/>
              <a:buAutoNum type="arabicPeriod"/>
            </a:pPr>
            <a:r>
              <a:rPr lang="en-US" dirty="0"/>
              <a:t>Scenario discussion and discussion questions (2 slides)</a:t>
            </a:r>
          </a:p>
          <a:p>
            <a:pPr marL="514350" indent="-514350">
              <a:buFont typeface="+mj-lt"/>
              <a:buAutoNum type="arabicPeriod"/>
            </a:pPr>
            <a:r>
              <a:rPr lang="en-US" dirty="0"/>
              <a:t>Guidance from Sermon to close the discussion (1 slide)</a:t>
            </a:r>
          </a:p>
          <a:p>
            <a:pPr marL="514350" indent="-514350">
              <a:buFont typeface="+mj-lt"/>
              <a:buAutoNum type="arabicPeriod"/>
            </a:pPr>
            <a:r>
              <a:rPr lang="en-US" dirty="0"/>
              <a:t>Take home message from the Sermon (1 slide)</a:t>
            </a:r>
          </a:p>
        </p:txBody>
      </p:sp>
    </p:spTree>
    <p:extLst>
      <p:ext uri="{BB962C8B-B14F-4D97-AF65-F5344CB8AC3E}">
        <p14:creationId xmlns:p14="http://schemas.microsoft.com/office/powerpoint/2010/main" val="345987475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3"/>
          <p:cNvSpPr txBox="1">
            <a:spLocks noGrp="1"/>
          </p:cNvSpPr>
          <p:nvPr>
            <p:ph type="title"/>
          </p:nvPr>
        </p:nvSpPr>
        <p:spPr>
          <a:xfrm>
            <a:off x="315686" y="2110779"/>
            <a:ext cx="8235930" cy="2243168"/>
          </a:xfrm>
          <a:prstGeom prst="rect">
            <a:avLst/>
          </a:prstGeom>
        </p:spPr>
        <p:txBody>
          <a:bodyPr>
            <a:normAutofit fontScale="90000"/>
          </a:bodyPr>
          <a:lstStyle/>
          <a:p>
            <a:pPr>
              <a:defRPr b="1">
                <a:latin typeface="+mj-lt"/>
                <a:ea typeface="+mj-ea"/>
                <a:cs typeface="+mj-cs"/>
                <a:sym typeface="Helvetica"/>
              </a:defRPr>
            </a:pPr>
            <a:br>
              <a:rPr dirty="0"/>
            </a:br>
            <a:r>
              <a:rPr lang="en-US" dirty="0"/>
              <a:t>Refrain from following un-Islamic customs</a:t>
            </a:r>
            <a:endParaRPr sz="1200" b="0" dirty="0"/>
          </a:p>
          <a:p>
            <a:pPr>
              <a:defRPr b="1">
                <a:latin typeface="+mj-lt"/>
                <a:ea typeface="+mj-ea"/>
                <a:cs typeface="+mj-cs"/>
                <a:sym typeface="Helvetica"/>
              </a:defRPr>
            </a:pPr>
            <a:r>
              <a:rPr sz="2500" dirty="0"/>
              <a:t> Address </a:t>
            </a:r>
            <a:r>
              <a:rPr sz="2500" dirty="0" err="1"/>
              <a:t>Jalsa</a:t>
            </a:r>
            <a:r>
              <a:rPr sz="2500" dirty="0"/>
              <a:t> </a:t>
            </a:r>
            <a:r>
              <a:rPr sz="2500" dirty="0" err="1"/>
              <a:t>Salana</a:t>
            </a:r>
            <a:r>
              <a:rPr sz="2500" dirty="0"/>
              <a:t> </a:t>
            </a:r>
            <a:r>
              <a:rPr lang="en-US" sz="2500" dirty="0"/>
              <a:t>Germany</a:t>
            </a:r>
            <a:r>
              <a:rPr sz="2500" dirty="0"/>
              <a:t>: </a:t>
            </a:r>
            <a:r>
              <a:rPr lang="en-US" sz="2500" dirty="0"/>
              <a:t>August 24</a:t>
            </a:r>
            <a:r>
              <a:rPr sz="2500" dirty="0"/>
              <a:t>, 2003</a:t>
            </a:r>
          </a:p>
        </p:txBody>
      </p:sp>
      <p:sp>
        <p:nvSpPr>
          <p:cNvPr id="115" name="TextBox 2"/>
          <p:cNvSpPr txBox="1"/>
          <p:nvPr/>
        </p:nvSpPr>
        <p:spPr>
          <a:xfrm>
            <a:off x="3362955" y="384359"/>
            <a:ext cx="2557747"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b="1" dirty="0"/>
              <a:t>Friday Sermon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3"/>
          <p:cNvSpPr txBox="1">
            <a:spLocks noGrp="1"/>
          </p:cNvSpPr>
          <p:nvPr>
            <p:ph type="title"/>
          </p:nvPr>
        </p:nvSpPr>
        <p:spPr>
          <a:xfrm>
            <a:off x="2498468" y="3381405"/>
            <a:ext cx="6552559" cy="2550033"/>
          </a:xfrm>
          <a:prstGeom prst="rect">
            <a:avLst/>
          </a:prstGeom>
        </p:spPr>
        <p:txBody>
          <a:bodyPr>
            <a:normAutofit/>
          </a:bodyPr>
          <a:lstStyle/>
          <a:p>
            <a:pPr defTabSz="384047">
              <a:spcBef>
                <a:spcPts val="1000"/>
              </a:spcBef>
              <a:defRPr sz="2184" i="1">
                <a:latin typeface="Times Roman"/>
                <a:ea typeface="Times Roman"/>
                <a:cs typeface="Times Roman"/>
                <a:sym typeface="Times Roman"/>
              </a:defRPr>
            </a:pPr>
            <a:r>
              <a:rPr lang="en-US" sz="2184" i="1" dirty="0">
                <a:sym typeface="Times Roman"/>
              </a:rPr>
              <a:t>That he/she shall refrain from following un-Islamic customs and lustful inclinations and shall completely submit himself/herself to the authority of the Holy Qur’an; and that he/she shall make the Word of God and the sayings of the Holy Prophet Muhammad (</a:t>
            </a:r>
            <a:r>
              <a:rPr lang="en-US" sz="2184" i="1" dirty="0" err="1">
                <a:sym typeface="Times Roman"/>
              </a:rPr>
              <a:t>pbuh</a:t>
            </a:r>
            <a:r>
              <a:rPr lang="en-US" sz="2184" i="1" dirty="0">
                <a:sym typeface="Times Roman"/>
              </a:rPr>
              <a:t>) his/ her guiding principles in every walk of his/her life. </a:t>
            </a:r>
            <a:br>
              <a:rPr lang="en-US" sz="2184" i="1" dirty="0">
                <a:sym typeface="Times Roman"/>
              </a:rPr>
            </a:br>
            <a:endParaRPr sz="1008" i="0" dirty="0"/>
          </a:p>
        </p:txBody>
      </p:sp>
      <p:sp>
        <p:nvSpPr>
          <p:cNvPr id="118" name="TextBox 2"/>
          <p:cNvSpPr txBox="1"/>
          <p:nvPr/>
        </p:nvSpPr>
        <p:spPr>
          <a:xfrm>
            <a:off x="3441778" y="359408"/>
            <a:ext cx="4170368"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lang="en-US" b="1" dirty="0"/>
              <a:t>Sixth</a:t>
            </a:r>
            <a:r>
              <a:rPr b="1" dirty="0"/>
              <a:t> condition of </a:t>
            </a:r>
            <a:r>
              <a:rPr b="1" dirty="0" err="1"/>
              <a:t>Bai’at</a:t>
            </a:r>
            <a:endParaRPr b="1" dirty="0"/>
          </a:p>
        </p:txBody>
      </p:sp>
      <p:pic>
        <p:nvPicPr>
          <p:cNvPr id="2" name="Picture 1">
            <a:extLst>
              <a:ext uri="{FF2B5EF4-FFF2-40B4-BE49-F238E27FC236}">
                <a16:creationId xmlns:a16="http://schemas.microsoft.com/office/drawing/2014/main" id="{10109B31-FB04-8941-B25B-2E1C19F9D9C2}"/>
              </a:ext>
            </a:extLst>
          </p:cNvPr>
          <p:cNvPicPr>
            <a:picLocks noChangeAspect="1"/>
          </p:cNvPicPr>
          <p:nvPr/>
        </p:nvPicPr>
        <p:blipFill>
          <a:blip r:embed="rId2"/>
          <a:stretch>
            <a:fillRect/>
          </a:stretch>
        </p:blipFill>
        <p:spPr>
          <a:xfrm>
            <a:off x="1415488" y="1240757"/>
            <a:ext cx="6858000" cy="2140648"/>
          </a:xfrm>
          <a:prstGeom prst="rect">
            <a:avLst/>
          </a:prstGeom>
        </p:spPr>
      </p:pic>
      <p:pic>
        <p:nvPicPr>
          <p:cNvPr id="5" name="Picture 4">
            <a:extLst>
              <a:ext uri="{FF2B5EF4-FFF2-40B4-BE49-F238E27FC236}">
                <a16:creationId xmlns:a16="http://schemas.microsoft.com/office/drawing/2014/main" id="{A6192E19-2AF9-B04E-A7C2-F51D78C2DBF8}"/>
              </a:ext>
            </a:extLst>
          </p:cNvPr>
          <p:cNvPicPr>
            <a:picLocks noChangeAspect="1"/>
          </p:cNvPicPr>
          <p:nvPr/>
        </p:nvPicPr>
        <p:blipFill>
          <a:blip r:embed="rId3"/>
          <a:stretch>
            <a:fillRect/>
          </a:stretch>
        </p:blipFill>
        <p:spPr>
          <a:xfrm>
            <a:off x="332509" y="3514684"/>
            <a:ext cx="2165959" cy="2416754"/>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6"/>
          <p:cNvSpPr txBox="1"/>
          <p:nvPr/>
        </p:nvSpPr>
        <p:spPr>
          <a:xfrm>
            <a:off x="3405091" y="348308"/>
            <a:ext cx="4088616"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a:solidFill>
                  <a:srgbClr val="FFFFFF"/>
                </a:solidFill>
              </a:defRPr>
            </a:lvl1pPr>
          </a:lstStyle>
          <a:p>
            <a:r>
              <a:rPr b="1" dirty="0"/>
              <a:t>Synopsis of the Sermon</a:t>
            </a:r>
          </a:p>
        </p:txBody>
      </p:sp>
      <p:sp>
        <p:nvSpPr>
          <p:cNvPr id="134" name="Title 3"/>
          <p:cNvSpPr txBox="1"/>
          <p:nvPr/>
        </p:nvSpPr>
        <p:spPr>
          <a:xfrm>
            <a:off x="237699" y="1432794"/>
            <a:ext cx="8860582" cy="4626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434340">
              <a:spcBef>
                <a:spcPts val="1100"/>
              </a:spcBef>
              <a:defRPr sz="1520">
                <a:latin typeface="Times Roman"/>
                <a:ea typeface="Times Roman"/>
                <a:cs typeface="Times Roman"/>
                <a:sym typeface="Times Roman"/>
              </a:defRPr>
            </a:pPr>
            <a:endParaRPr sz="1140" dirty="0"/>
          </a:p>
        </p:txBody>
      </p:sp>
      <p:pic>
        <p:nvPicPr>
          <p:cNvPr id="1032" name="Picture 8" descr="page112image3128270256">
            <a:extLst>
              <a:ext uri="{FF2B5EF4-FFF2-40B4-BE49-F238E27FC236}">
                <a16:creationId xmlns:a16="http://schemas.microsoft.com/office/drawing/2014/main" id="{0AE274DA-C9D4-C145-8E7B-B2E0B10E5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18" y="1734702"/>
            <a:ext cx="1828800" cy="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13image3078409408">
            <a:extLst>
              <a:ext uri="{FF2B5EF4-FFF2-40B4-BE49-F238E27FC236}">
                <a16:creationId xmlns:a16="http://schemas.microsoft.com/office/drawing/2014/main" id="{55CE5470-55A2-F541-9AA8-07E4CB5D9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18" y="2268102"/>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934625C-5254-1947-99C6-861E028BBF40}"/>
              </a:ext>
            </a:extLst>
          </p:cNvPr>
          <p:cNvSpPr/>
          <p:nvPr/>
        </p:nvSpPr>
        <p:spPr>
          <a:xfrm>
            <a:off x="237699" y="1227124"/>
            <a:ext cx="8860582" cy="4832092"/>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Promised Messiah (as) admonishes us not to follow the un-Islamic customs that people have added to their faith because of the influence of the society in which they live. </a:t>
            </a:r>
          </a:p>
          <a:p>
            <a:pPr marL="285750" indent="-285750">
              <a:spcAft>
                <a:spcPts val="600"/>
              </a:spcAft>
              <a:buFont typeface="Arial" panose="020B0604020202020204" pitchFamily="34" charset="0"/>
              <a:buChar char="•"/>
            </a:pPr>
            <a:r>
              <a:rPr lang="en-US" dirty="0"/>
              <a:t>When the customs take root, their victim is blinded and gradually comes fully into the grip of carnal desires, whereas the pledge during </a:t>
            </a:r>
            <a:r>
              <a:rPr lang="en-US" i="1" dirty="0" err="1"/>
              <a:t>bai‘at</a:t>
            </a:r>
            <a:r>
              <a:rPr lang="en-US" i="1" dirty="0"/>
              <a:t> </a:t>
            </a:r>
            <a:r>
              <a:rPr lang="en-US" dirty="0"/>
              <a:t>is that he/she will safeguard completely from the carnal desires and will be completely subservient to the sovereignty of Allah and the Holy Prophet (</a:t>
            </a:r>
            <a:r>
              <a:rPr lang="en-US" dirty="0" err="1"/>
              <a:t>pbuh</a:t>
            </a:r>
            <a:r>
              <a:rPr lang="en-US" dirty="0"/>
              <a:t>) . </a:t>
            </a:r>
          </a:p>
          <a:p>
            <a:pPr marL="285750" indent="-285750">
              <a:spcAft>
                <a:spcPts val="600"/>
              </a:spcAft>
              <a:buFont typeface="Arial" panose="020B0604020202020204" pitchFamily="34" charset="0"/>
              <a:buChar char="•"/>
            </a:pPr>
            <a:r>
              <a:rPr lang="en-US" dirty="0"/>
              <a:t>Each Ahmadi should possess such a strong character that Western culture should have no effect on him/her whatsoever. </a:t>
            </a:r>
          </a:p>
          <a:p>
            <a:pPr marL="285750" indent="-285750">
              <a:spcAft>
                <a:spcPts val="600"/>
              </a:spcAft>
              <a:buFont typeface="Arial" panose="020B0604020202020204" pitchFamily="34" charset="0"/>
              <a:buChar char="•"/>
            </a:pPr>
            <a:r>
              <a:rPr lang="en-US" dirty="0"/>
              <a:t>The truth of the matter is that if a believer adopts the Holy Qur’an as the source of guidance in his daily life, all his evils will start vanishing automatically. His heart shall contain no lustful desires because this is the pure Book which completes the </a:t>
            </a:r>
            <a:r>
              <a:rPr lang="en-US" i="1" dirty="0" err="1"/>
              <a:t>shari‘ah</a:t>
            </a:r>
            <a:r>
              <a:rPr lang="en-US" i="1" dirty="0"/>
              <a:t> </a:t>
            </a:r>
            <a:r>
              <a:rPr lang="en-US" dirty="0"/>
              <a:t>as a way of life. </a:t>
            </a:r>
          </a:p>
          <a:p>
            <a:pPr marL="285750" indent="-285750">
              <a:spcAft>
                <a:spcPts val="600"/>
              </a:spcAft>
              <a:buFont typeface="Arial" panose="020B0604020202020204" pitchFamily="34" charset="0"/>
              <a:buChar char="•"/>
            </a:pPr>
            <a:r>
              <a:rPr lang="en-US" dirty="0"/>
              <a:t>The most important thing for an Ahmadi is to make it obligatory upon him to recite a minimum of two or three </a:t>
            </a:r>
            <a:r>
              <a:rPr lang="en-US" i="1" dirty="0" err="1"/>
              <a:t>ruku‘s</a:t>
            </a:r>
            <a:r>
              <a:rPr lang="en-US" dirty="0"/>
              <a:t> of the Holy Qur’an regularly. Then, taking the next step, he should read it with translation. By reciting the Holy Qur’an daily along with reading the translation, its beautiful teachings subconsciously filter into the deep layers of the mind.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6"/>
          <p:cNvSpPr txBox="1"/>
          <p:nvPr/>
        </p:nvSpPr>
        <p:spPr>
          <a:xfrm>
            <a:off x="3422073" y="344294"/>
            <a:ext cx="3522755"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a:solidFill>
                  <a:srgbClr val="FFFFFF"/>
                </a:solidFill>
              </a:defRPr>
            </a:lvl1pPr>
          </a:lstStyle>
          <a:p>
            <a:r>
              <a:rPr b="1" dirty="0"/>
              <a:t>Discussion Scenario </a:t>
            </a:r>
          </a:p>
        </p:txBody>
      </p:sp>
      <p:pic>
        <p:nvPicPr>
          <p:cNvPr id="142" name="January meeting Scenario.pdf" descr="January meeting Scenario.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55320" y="-4696124"/>
            <a:ext cx="5299366" cy="6858002"/>
          </a:xfrm>
          <a:prstGeom prst="rect">
            <a:avLst/>
          </a:prstGeom>
          <a:ln w="12700">
            <a:miter lim="400000"/>
          </a:ln>
        </p:spPr>
      </p:pic>
      <p:pic>
        <p:nvPicPr>
          <p:cNvPr id="3076" name="Picture 4" descr="page141image371185360">
            <a:extLst>
              <a:ext uri="{FF2B5EF4-FFF2-40B4-BE49-F238E27FC236}">
                <a16:creationId xmlns:a16="http://schemas.microsoft.com/office/drawing/2014/main" id="{74FD2469-25E4-CA47-8109-52DE650EF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97" y="2055515"/>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E86D56F-8BE2-D44C-8A5D-DF9345B461DE}"/>
              </a:ext>
            </a:extLst>
          </p:cNvPr>
          <p:cNvSpPr>
            <a:spLocks noGrp="1"/>
          </p:cNvSpPr>
          <p:nvPr>
            <p:ph type="body" sz="half" idx="1"/>
          </p:nvPr>
        </p:nvSpPr>
        <p:spPr>
          <a:xfrm>
            <a:off x="295359" y="1316979"/>
            <a:ext cx="4038600" cy="4525963"/>
          </a:xfrm>
        </p:spPr>
        <p:txBody>
          <a:bodyPr>
            <a:normAutofit/>
          </a:bodyPr>
          <a:lstStyle/>
          <a:p>
            <a:pPr marL="0" indent="0">
              <a:buNone/>
            </a:pPr>
            <a:r>
              <a:rPr lang="en-US" sz="2000" dirty="0"/>
              <a:t>A Nasir was professionally very successful, and his job was based on generating contacts. He was not attending evening prayers. </a:t>
            </a:r>
            <a:r>
              <a:rPr lang="en-US" sz="2000" dirty="0" err="1"/>
              <a:t>Za’im</a:t>
            </a:r>
            <a:r>
              <a:rPr lang="en-US" sz="2000" dirty="0"/>
              <a:t> sahib asked him about it. He said that he has been going to a local bar with his friends. He is able to generate business contacts. </a:t>
            </a:r>
            <a:r>
              <a:rPr lang="en-US" sz="2000" dirty="0" err="1"/>
              <a:t>Za’im</a:t>
            </a:r>
            <a:r>
              <a:rPr lang="en-US" sz="2000" dirty="0"/>
              <a:t> sahib expressed concerns about going to the pub and discouraged him to do so as alcohol is served in pubs. </a:t>
            </a:r>
          </a:p>
        </p:txBody>
      </p:sp>
      <p:pic>
        <p:nvPicPr>
          <p:cNvPr id="2" name="Picture 1">
            <a:extLst>
              <a:ext uri="{FF2B5EF4-FFF2-40B4-BE49-F238E27FC236}">
                <a16:creationId xmlns:a16="http://schemas.microsoft.com/office/drawing/2014/main" id="{94E8016F-DBB6-0A40-98C7-71265BD2438A}"/>
              </a:ext>
            </a:extLst>
          </p:cNvPr>
          <p:cNvPicPr>
            <a:picLocks noChangeAspect="1"/>
          </p:cNvPicPr>
          <p:nvPr/>
        </p:nvPicPr>
        <p:blipFill>
          <a:blip r:embed="rId4"/>
          <a:stretch>
            <a:fillRect/>
          </a:stretch>
        </p:blipFill>
        <p:spPr>
          <a:xfrm>
            <a:off x="4736798" y="1441441"/>
            <a:ext cx="3779347" cy="2978158"/>
          </a:xfrm>
          <a:prstGeom prst="rect">
            <a:avLst/>
          </a:prstGeom>
        </p:spPr>
      </p:pic>
      <p:sp>
        <p:nvSpPr>
          <p:cNvPr id="3" name="TextBox 2">
            <a:extLst>
              <a:ext uri="{FF2B5EF4-FFF2-40B4-BE49-F238E27FC236}">
                <a16:creationId xmlns:a16="http://schemas.microsoft.com/office/drawing/2014/main" id="{B57BAE4D-DB46-DD4F-9F01-230E1B252CC9}"/>
              </a:ext>
            </a:extLst>
          </p:cNvPr>
          <p:cNvSpPr txBox="1"/>
          <p:nvPr/>
        </p:nvSpPr>
        <p:spPr>
          <a:xfrm>
            <a:off x="291613" y="4931975"/>
            <a:ext cx="8391441"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2000" dirty="0"/>
              <a:t>The Nasir smiled and said that he knows better and orders coffee or soft drinks instead. He promised to come for prayers off and on.</a:t>
            </a: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Box 6"/>
          <p:cNvSpPr txBox="1"/>
          <p:nvPr/>
        </p:nvSpPr>
        <p:spPr>
          <a:xfrm>
            <a:off x="3422773" y="360477"/>
            <a:ext cx="1874868"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a:solidFill>
                  <a:srgbClr val="FFFFFF"/>
                </a:solidFill>
              </a:defRPr>
            </a:lvl1pPr>
          </a:lstStyle>
          <a:p>
            <a:r>
              <a:rPr b="1" dirty="0"/>
              <a:t>Discussion</a:t>
            </a:r>
          </a:p>
        </p:txBody>
      </p:sp>
      <p:sp>
        <p:nvSpPr>
          <p:cNvPr id="145" name="Content Placeholder 2"/>
          <p:cNvSpPr txBox="1"/>
          <p:nvPr/>
        </p:nvSpPr>
        <p:spPr>
          <a:xfrm>
            <a:off x="385124" y="1960244"/>
            <a:ext cx="8373751" cy="293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20000"/>
          </a:bodyPr>
          <a:lstStyle/>
          <a:p>
            <a:pPr defTabSz="2438338">
              <a:lnSpc>
                <a:spcPct val="90000"/>
              </a:lnSpc>
              <a:spcBef>
                <a:spcPts val="2000"/>
              </a:spcBef>
              <a:buSzPct val="123000"/>
              <a:defRPr sz="3000">
                <a:latin typeface="Helvetica Neue"/>
                <a:ea typeface="Helvetica Neue"/>
                <a:cs typeface="Helvetica Neue"/>
                <a:sym typeface="Helvetica Neue"/>
              </a:defRPr>
            </a:pPr>
            <a:r>
              <a:rPr lang="en-US" sz="2400" dirty="0"/>
              <a:t>Please share your opinion about,</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t>It is reasonable to encourage him to come for prayers but </a:t>
            </a:r>
            <a:r>
              <a:rPr lang="en-US" sz="2400" dirty="0" err="1"/>
              <a:t>Za’im</a:t>
            </a:r>
            <a:r>
              <a:rPr lang="en-US" sz="2400" dirty="0"/>
              <a:t> sahib should not have interfered with his professional activities.</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t>It was reasonable for </a:t>
            </a:r>
            <a:r>
              <a:rPr lang="en-US" sz="2400" dirty="0" err="1"/>
              <a:t>Za’im</a:t>
            </a:r>
            <a:r>
              <a:rPr lang="en-US" sz="2400" dirty="0"/>
              <a:t> sahib to discourage the Nasir from going to the bar.</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t>Is it possible to stay completely away from locations and people who consume alcohol?</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Box 6"/>
          <p:cNvSpPr txBox="1"/>
          <p:nvPr/>
        </p:nvSpPr>
        <p:spPr>
          <a:xfrm>
            <a:off x="3406466" y="401802"/>
            <a:ext cx="4692947"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a:solidFill>
                  <a:srgbClr val="FFFFFF"/>
                </a:solidFill>
              </a:defRPr>
            </a:lvl1pPr>
          </a:lstStyle>
          <a:p>
            <a:r>
              <a:rPr b="1" dirty="0"/>
              <a:t>Guidance from </a:t>
            </a:r>
            <a:r>
              <a:rPr lang="en-US" b="1" dirty="0"/>
              <a:t>the </a:t>
            </a:r>
            <a:r>
              <a:rPr b="1" dirty="0"/>
              <a:t>Sermon</a:t>
            </a:r>
          </a:p>
        </p:txBody>
      </p:sp>
      <p:sp>
        <p:nvSpPr>
          <p:cNvPr id="149" name="Hadrat Abu Hurairahra has related that the Holy Prophetsa said, ‘Allah will have mercy on a man who gets up at night for his [voluntary] Prayer and awakens his wife for the same purpose, and if she hesitates he sprinkles water over her face to wake her u"/>
          <p:cNvSpPr txBox="1"/>
          <p:nvPr/>
        </p:nvSpPr>
        <p:spPr>
          <a:xfrm>
            <a:off x="70882" y="3044439"/>
            <a:ext cx="102657"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spcBef>
                <a:spcPts val="1200"/>
              </a:spcBef>
              <a:defRPr sz="2200">
                <a:latin typeface="Times Roman"/>
                <a:ea typeface="Times Roman"/>
                <a:cs typeface="Times Roman"/>
                <a:sym typeface="Times Roman"/>
              </a:defRPr>
            </a:pPr>
            <a:endParaRPr dirty="0"/>
          </a:p>
        </p:txBody>
      </p:sp>
      <p:pic>
        <p:nvPicPr>
          <p:cNvPr id="2052" name="Picture 4" descr="page130image375459216">
            <a:extLst>
              <a:ext uri="{FF2B5EF4-FFF2-40B4-BE49-F238E27FC236}">
                <a16:creationId xmlns:a16="http://schemas.microsoft.com/office/drawing/2014/main" id="{5884C2FE-6815-CD4C-8F9C-AB8A42153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53" y="2357845"/>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3F2B9F7-956B-A34E-85C0-D9246EDD0C56}"/>
              </a:ext>
            </a:extLst>
          </p:cNvPr>
          <p:cNvSpPr>
            <a:spLocks noChangeArrowheads="1"/>
          </p:cNvSpPr>
          <p:nvPr/>
        </p:nvSpPr>
        <p:spPr bwMode="auto">
          <a:xfrm>
            <a:off x="242761" y="1339294"/>
            <a:ext cx="8523386"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Helvetica" pitchFamily="2" charset="0"/>
              </a:rPr>
              <a:t>There exist many other social evils in Western society. To adopt them merely because we live in this society and we feel compelled to do so is, indeed, a worrisome situation. For instance, it is wrong on your part to befriend someone who consumes alcohol and to accompany him to a restaurant or a bar thinking that: ‘he would drink alcohol, but I will drink coffee or some other beverage.’ Great caution is required. One day, you may be influenced by him to try just one sip and then God forbid, it becomes your habit to drink. Keep the following </a:t>
            </a:r>
            <a:r>
              <a:rPr kumimoji="0" lang="en-US" altLang="en-US" b="0" u="none" strike="noStrike" cap="none" normalizeH="0" baseline="0" dirty="0">
                <a:ln>
                  <a:noFill/>
                </a:ln>
                <a:solidFill>
                  <a:schemeClr val="tx1"/>
                </a:solidFill>
                <a:effectLst/>
                <a:latin typeface="Helvetica" pitchFamily="2" charset="0"/>
              </a:rPr>
              <a:t>hadith</a:t>
            </a:r>
            <a:r>
              <a:rPr kumimoji="0" lang="en-US" altLang="en-US" b="0" i="1" u="none" strike="noStrike" cap="none" normalizeH="0" baseline="0" dirty="0">
                <a:ln>
                  <a:noFill/>
                </a:ln>
                <a:solidFill>
                  <a:schemeClr val="tx1"/>
                </a:solidFill>
                <a:effectLst/>
                <a:latin typeface="Helvetica" pitchFamily="2" charset="0"/>
              </a:rPr>
              <a:t> </a:t>
            </a:r>
            <a:r>
              <a:rPr kumimoji="0" lang="en-US" altLang="en-US" b="0" i="0" u="none" strike="noStrike" cap="none" normalizeH="0" baseline="0" dirty="0">
                <a:ln>
                  <a:noFill/>
                </a:ln>
                <a:solidFill>
                  <a:schemeClr val="tx1"/>
                </a:solidFill>
                <a:effectLst/>
                <a:latin typeface="Helvetica" pitchFamily="2" charset="0"/>
              </a:rPr>
              <a:t>of the Holy Prophet </a:t>
            </a:r>
            <a:r>
              <a:rPr lang="en-US" altLang="en-US" dirty="0">
                <a:solidFill>
                  <a:schemeClr val="tx1"/>
                </a:solidFill>
                <a:latin typeface="Helvetica" pitchFamily="2" charset="0"/>
              </a:rPr>
              <a:t>(</a:t>
            </a:r>
            <a:r>
              <a:rPr lang="en-US" altLang="en-US" dirty="0" err="1">
                <a:solidFill>
                  <a:schemeClr val="tx1"/>
                </a:solidFill>
                <a:latin typeface="Helvetica" pitchFamily="2" charset="0"/>
              </a:rPr>
              <a:t>pbuh</a:t>
            </a:r>
            <a:r>
              <a:rPr lang="en-US" altLang="en-US" dirty="0">
                <a:solidFill>
                  <a:schemeClr val="tx1"/>
                </a:solidFill>
                <a:latin typeface="Helvetica" pitchFamily="2" charset="0"/>
              </a:rPr>
              <a:t>)</a:t>
            </a:r>
            <a:r>
              <a:rPr kumimoji="0" lang="en-US" altLang="en-US" b="0" i="0" u="none" strike="noStrike" cap="none" normalizeH="0" baseline="0" dirty="0">
                <a:ln>
                  <a:noFill/>
                </a:ln>
                <a:solidFill>
                  <a:schemeClr val="tx1"/>
                </a:solidFill>
                <a:effectLst/>
                <a:latin typeface="Helvetica" pitchFamily="2" charset="0"/>
              </a:rPr>
              <a:t> in mind: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Helvetic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tx1"/>
                </a:solidFill>
                <a:effectLst/>
                <a:latin typeface="Helvetica" pitchFamily="2" charset="0"/>
              </a:rPr>
              <a:t>Hadrat</a:t>
            </a:r>
            <a:r>
              <a:rPr kumimoji="0" lang="en-US" altLang="en-US" b="0" i="0" u="none" strike="noStrike" cap="none" normalizeH="0" baseline="0" dirty="0">
                <a:ln>
                  <a:noFill/>
                </a:ln>
                <a:solidFill>
                  <a:schemeClr val="tx1"/>
                </a:solidFill>
                <a:effectLst/>
                <a:latin typeface="Helvetica" pitchFamily="2" charset="0"/>
              </a:rPr>
              <a:t> Abu </a:t>
            </a:r>
            <a:r>
              <a:rPr kumimoji="0" lang="en-US" altLang="en-US" b="0" i="0" u="none" strike="noStrike" cap="none" normalizeH="0" baseline="0" dirty="0" err="1">
                <a:ln>
                  <a:noFill/>
                </a:ln>
                <a:solidFill>
                  <a:schemeClr val="tx1"/>
                </a:solidFill>
                <a:effectLst/>
                <a:latin typeface="Helvetica" pitchFamily="2" charset="0"/>
              </a:rPr>
              <a:t>Barzah</a:t>
            </a:r>
            <a:r>
              <a:rPr kumimoji="0" lang="en-US" altLang="en-US" b="0" i="0" u="none" strike="noStrike" cap="none" normalizeH="0" baseline="0" dirty="0">
                <a:ln>
                  <a:noFill/>
                </a:ln>
                <a:solidFill>
                  <a:schemeClr val="tx1"/>
                </a:solidFill>
                <a:effectLst/>
                <a:latin typeface="Helvetica" pitchFamily="2" charset="0"/>
              </a:rPr>
              <a:t> ra relates that the Holy Prophet </a:t>
            </a:r>
            <a:r>
              <a:rPr lang="en-US" altLang="en-US" dirty="0">
                <a:solidFill>
                  <a:schemeClr val="tx1"/>
                </a:solidFill>
                <a:latin typeface="Helvetica" pitchFamily="2" charset="0"/>
              </a:rPr>
              <a:t>(</a:t>
            </a:r>
            <a:r>
              <a:rPr lang="en-US" altLang="en-US" dirty="0" err="1">
                <a:solidFill>
                  <a:schemeClr val="tx1"/>
                </a:solidFill>
                <a:latin typeface="Helvetica" pitchFamily="2" charset="0"/>
              </a:rPr>
              <a:t>pbuh</a:t>
            </a:r>
            <a:r>
              <a:rPr lang="en-US" altLang="en-US" dirty="0">
                <a:solidFill>
                  <a:schemeClr val="tx1"/>
                </a:solidFill>
                <a:latin typeface="Helvetica" pitchFamily="2" charset="0"/>
              </a:rPr>
              <a:t>)</a:t>
            </a:r>
            <a:r>
              <a:rPr kumimoji="0" lang="en-US" altLang="en-US" b="0" i="0" u="none" strike="noStrike" cap="none" normalizeH="0" baseline="0" dirty="0">
                <a:ln>
                  <a:noFill/>
                </a:ln>
                <a:solidFill>
                  <a:schemeClr val="tx1"/>
                </a:solidFill>
                <a:effectLst/>
                <a:latin typeface="Helvetica" pitchFamily="2" charset="0"/>
              </a:rPr>
              <a:t> said, ‘I fear that you may be tempted by the lusts of the flesh and sexual cravings, and I am afraid of the evil consequences of sensual temptations.’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chemeClr val="tx1"/>
                </a:solidFill>
                <a:latin typeface="Helvetica" pitchFamily="2" charset="0"/>
              </a:rPr>
              <a:t>(</a:t>
            </a:r>
            <a:r>
              <a:rPr lang="en-US" altLang="en-US" dirty="0" err="1">
                <a:solidFill>
                  <a:schemeClr val="tx1"/>
                </a:solidFill>
                <a:latin typeface="Helvetica" pitchFamily="2" charset="0"/>
              </a:rPr>
              <a:t>Musnad</a:t>
            </a:r>
            <a:r>
              <a:rPr lang="en-US" altLang="en-US" dirty="0">
                <a:solidFill>
                  <a:schemeClr val="tx1"/>
                </a:solidFill>
                <a:latin typeface="Helvetica" pitchFamily="2" charset="0"/>
              </a:rPr>
              <a:t> Ahmad bin </a:t>
            </a:r>
            <a:r>
              <a:rPr lang="en-US" altLang="en-US" dirty="0" err="1">
                <a:solidFill>
                  <a:schemeClr val="tx1"/>
                </a:solidFill>
                <a:latin typeface="Helvetica" pitchFamily="2" charset="0"/>
              </a:rPr>
              <a:t>Hanbal</a:t>
            </a:r>
            <a:r>
              <a:rPr lang="en-US" altLang="en-US" dirty="0">
                <a:solidFill>
                  <a:schemeClr val="tx1"/>
                </a:solidFill>
                <a:latin typeface="Helvetica" pitchFamily="2" charset="0"/>
              </a:rPr>
              <a:t> )</a:t>
            </a:r>
          </a:p>
        </p:txBody>
      </p:sp>
      <p:sp>
        <p:nvSpPr>
          <p:cNvPr id="2" name="TextBox 1">
            <a:extLst>
              <a:ext uri="{FF2B5EF4-FFF2-40B4-BE49-F238E27FC236}">
                <a16:creationId xmlns:a16="http://schemas.microsoft.com/office/drawing/2014/main" id="{F7B7E485-C3DA-0347-8C11-662150EEED9A}"/>
              </a:ext>
            </a:extLst>
          </p:cNvPr>
          <p:cNvSpPr txBox="1"/>
          <p:nvPr/>
        </p:nvSpPr>
        <p:spPr>
          <a:xfrm>
            <a:off x="242761" y="5181599"/>
            <a:ext cx="823721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Helvetica" pitchFamily="2" charset="0"/>
                <a:sym typeface="Calibri"/>
              </a:rPr>
              <a:t>Bottom line is that</a:t>
            </a:r>
            <a:r>
              <a:rPr kumimoji="0" lang="en-US" sz="1800" b="0" i="0" u="none" strike="noStrike" cap="none" spc="0" normalizeH="0" baseline="0" dirty="0">
                <a:ln>
                  <a:noFill/>
                </a:ln>
                <a:solidFill>
                  <a:srgbClr val="000000"/>
                </a:solidFill>
                <a:effectLst/>
                <a:uFillTx/>
                <a:latin typeface="Helvetica" pitchFamily="2" charset="0"/>
                <a:sym typeface="Calibri"/>
              </a:rPr>
              <a:t> we must stay away from forbidden practices as best as we can. Salat keeps us away from indecencies and evil activities.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Box 6"/>
          <p:cNvSpPr txBox="1"/>
          <p:nvPr/>
        </p:nvSpPr>
        <p:spPr>
          <a:xfrm>
            <a:off x="3349285" y="389294"/>
            <a:ext cx="4088616"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a:solidFill>
                  <a:srgbClr val="FFFFFF"/>
                </a:solidFill>
              </a:defRPr>
            </a:lvl1pPr>
          </a:lstStyle>
          <a:p>
            <a:r>
              <a:rPr b="1" dirty="0"/>
              <a:t>Take </a:t>
            </a:r>
            <a:r>
              <a:rPr lang="en-US" b="1" dirty="0"/>
              <a:t>"</a:t>
            </a:r>
            <a:r>
              <a:rPr b="1" dirty="0"/>
              <a:t>home</a:t>
            </a:r>
            <a:r>
              <a:rPr lang="en-US" b="1" dirty="0"/>
              <a:t>"</a:t>
            </a:r>
            <a:r>
              <a:rPr b="1" dirty="0"/>
              <a:t> message?</a:t>
            </a:r>
          </a:p>
        </p:txBody>
      </p:sp>
      <p:sp>
        <p:nvSpPr>
          <p:cNvPr id="152" name="TextBox 3"/>
          <p:cNvSpPr txBox="1"/>
          <p:nvPr/>
        </p:nvSpPr>
        <p:spPr>
          <a:xfrm>
            <a:off x="444604" y="1978959"/>
            <a:ext cx="8127046" cy="2785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400"/>
            </a:pPr>
            <a:r>
              <a:rPr dirty="0"/>
              <a:t>Pick one of the following topics from this Friday sermon to discuss with children/family during casual discussion:</a:t>
            </a:r>
          </a:p>
          <a:p>
            <a:pPr>
              <a:defRPr sz="1200"/>
            </a:pPr>
            <a:endParaRPr dirty="0"/>
          </a:p>
          <a:p>
            <a:pPr marL="800100" lvl="1" indent="-342900">
              <a:buSzPct val="100000"/>
              <a:buFont typeface="Arial"/>
              <a:buChar char="•"/>
              <a:defRPr sz="2300"/>
            </a:pPr>
            <a:r>
              <a:rPr lang="en-US" dirty="0"/>
              <a:t>Analyze your life to see if you are involved in any un-Islamic customs?</a:t>
            </a:r>
          </a:p>
          <a:p>
            <a:pPr marL="800100" lvl="1" indent="-342900">
              <a:buSzPct val="100000"/>
              <a:buFont typeface="Arial"/>
              <a:buChar char="•"/>
              <a:defRPr sz="2300"/>
            </a:pPr>
            <a:r>
              <a:rPr lang="en-US" dirty="0"/>
              <a:t>Discuss how can we judge various practices using the teachings of the Holy Quran and explanations provided to us by the Khalifa of the time?</a:t>
            </a:r>
          </a:p>
        </p:txBody>
      </p:sp>
      <p:sp>
        <p:nvSpPr>
          <p:cNvPr id="153" name="TextBox 6"/>
          <p:cNvSpPr txBox="1"/>
          <p:nvPr/>
        </p:nvSpPr>
        <p:spPr>
          <a:xfrm>
            <a:off x="279083" y="5158926"/>
            <a:ext cx="8024622" cy="1005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b="1">
                <a:solidFill>
                  <a:srgbClr val="FF0000"/>
                </a:solidFill>
                <a:latin typeface="+mj-lt"/>
                <a:ea typeface="+mj-ea"/>
                <a:cs typeface="+mj-cs"/>
                <a:sym typeface="Helvetica"/>
              </a:defRPr>
            </a:pPr>
            <a:r>
              <a:t>Tips to engage youth in conversation: </a:t>
            </a:r>
            <a:r>
              <a:rPr>
                <a:solidFill>
                  <a:srgbClr val="000000"/>
                </a:solidFill>
              </a:rPr>
              <a:t>(1) Give them more talking time, and (2) use examples from Huzur’s </a:t>
            </a:r>
            <a:r>
              <a:rPr sz="1700">
                <a:solidFill>
                  <a:srgbClr val="000000"/>
                </a:solidFill>
              </a:rPr>
              <a:t>(may Allah be his helper)</a:t>
            </a:r>
            <a:r>
              <a:rPr>
                <a:solidFill>
                  <a:srgbClr val="000000"/>
                </a:solidFill>
              </a:rPr>
              <a:t> sermon to make a point.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12475" y="2230582"/>
            <a:ext cx="4555915" cy="3172691"/>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7" y="369950"/>
            <a:ext cx="5562603" cy="1077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200">
                <a:solidFill>
                  <a:srgbClr val="FFFFFF"/>
                </a:solidFill>
              </a:defRPr>
            </a:lvl1pPr>
          </a:lstStyle>
          <a:p>
            <a:r>
              <a:rPr lang="en-US" b="1" dirty="0"/>
              <a:t>Mental and Physical health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38018" y="2102236"/>
            <a:ext cx="3942493" cy="3785652"/>
          </a:xfrm>
          <a:prstGeom prst="rect">
            <a:avLst/>
          </a:prstGeom>
        </p:spPr>
        <p:txBody>
          <a:bodyPr wrap="square">
            <a:spAutoFit/>
          </a:bodyPr>
          <a:lstStyle/>
          <a:p>
            <a:r>
              <a:rPr lang="en-US" sz="2400" b="1" dirty="0"/>
              <a:t>Suggested Time = 15 mins</a:t>
            </a:r>
          </a:p>
          <a:p>
            <a:endParaRPr lang="en-US" sz="2400" b="1" dirty="0"/>
          </a:p>
          <a:p>
            <a:r>
              <a:rPr lang="en-US" sz="2400" b="1" dirty="0"/>
              <a:t>It contains questions of </a:t>
            </a:r>
          </a:p>
          <a:p>
            <a:r>
              <a:rPr lang="en-US" sz="2400" b="1" dirty="0"/>
              <a:t>general knowledge and/or </a:t>
            </a:r>
          </a:p>
          <a:p>
            <a:r>
              <a:rPr lang="en-US" sz="2400" b="1" dirty="0"/>
              <a:t>religious knowledge </a:t>
            </a:r>
          </a:p>
          <a:p>
            <a:r>
              <a:rPr lang="en-US" sz="2400" b="1" dirty="0"/>
              <a:t>followed by their answers.</a:t>
            </a:r>
          </a:p>
          <a:p>
            <a:r>
              <a:rPr lang="en-US" sz="2400" b="1" dirty="0"/>
              <a:t>A thought-provoking video and a physical health segment</a:t>
            </a:r>
          </a:p>
          <a:p>
            <a:endParaRPr lang="en-US" sz="2400" b="1" dirty="0"/>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8457" y="1986337"/>
            <a:ext cx="4555915" cy="3416936"/>
          </a:xfrm>
          <a:prstGeom prst="rect">
            <a:avLst/>
          </a:prstGeom>
        </p:spPr>
      </p:pic>
    </p:spTree>
    <p:extLst>
      <p:ext uri="{BB962C8B-B14F-4D97-AF65-F5344CB8AC3E}">
        <p14:creationId xmlns:p14="http://schemas.microsoft.com/office/powerpoint/2010/main" val="379895386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264110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Mental Health</a:t>
            </a:r>
            <a:endParaRPr b="1" dirty="0"/>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2"/>
          <a:stretch>
            <a:fillRect/>
          </a:stretch>
        </p:blipFill>
        <p:spPr>
          <a:xfrm>
            <a:off x="1532042" y="1413163"/>
            <a:ext cx="6089694" cy="4281055"/>
          </a:xfrm>
          <a:prstGeom prst="rect">
            <a:avLst/>
          </a:prstGeom>
        </p:spPr>
      </p:pic>
    </p:spTree>
    <p:extLst>
      <p:ext uri="{BB962C8B-B14F-4D97-AF65-F5344CB8AC3E}">
        <p14:creationId xmlns:p14="http://schemas.microsoft.com/office/powerpoint/2010/main" val="355121127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title"/>
          </p:nvPr>
        </p:nvSpPr>
        <p:spPr>
          <a:xfrm>
            <a:off x="2910720" y="367134"/>
            <a:ext cx="2608932" cy="606642"/>
          </a:xfrm>
          <a:prstGeom prst="rect">
            <a:avLst/>
          </a:prstGeom>
        </p:spPr>
        <p:txBody>
          <a:bodyPr/>
          <a:lstStyle>
            <a:lvl1pPr>
              <a:defRPr sz="3200" b="1">
                <a:solidFill>
                  <a:srgbClr val="FFFFFF"/>
                </a:solidFill>
                <a:latin typeface="+mj-lt"/>
                <a:ea typeface="+mj-ea"/>
                <a:cs typeface="+mj-cs"/>
                <a:sym typeface="Helvetica"/>
              </a:defRPr>
            </a:lvl1pPr>
          </a:lstStyle>
          <a:p>
            <a:r>
              <a:rPr dirty="0"/>
              <a:t>Agenda</a:t>
            </a:r>
          </a:p>
        </p:txBody>
      </p:sp>
      <p:sp>
        <p:nvSpPr>
          <p:cNvPr id="99" name="Content Placeholder 2"/>
          <p:cNvSpPr txBox="1"/>
          <p:nvPr/>
        </p:nvSpPr>
        <p:spPr>
          <a:xfrm>
            <a:off x="490636" y="1714880"/>
            <a:ext cx="8306923" cy="4457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85000" lnSpcReduction="20000"/>
          </a:bodyPr>
          <a:lstStyle/>
          <a:p>
            <a:pPr marL="332613" indent="-332613" defTabSz="443483">
              <a:lnSpc>
                <a:spcPct val="80000"/>
              </a:lnSpc>
              <a:spcBef>
                <a:spcPts val="400"/>
              </a:spcBef>
              <a:spcAft>
                <a:spcPts val="600"/>
              </a:spcAft>
              <a:buSzPct val="100000"/>
              <a:buFont typeface="Arial"/>
              <a:buChar char="•"/>
              <a:defRPr sz="1900"/>
            </a:pPr>
            <a:r>
              <a:rPr sz="2400" dirty="0"/>
              <a:t>Recitation of the Holy Quran 		</a:t>
            </a:r>
          </a:p>
          <a:p>
            <a:pPr marL="332613" indent="-332613" defTabSz="443483">
              <a:lnSpc>
                <a:spcPct val="80000"/>
              </a:lnSpc>
              <a:spcBef>
                <a:spcPts val="400"/>
              </a:spcBef>
              <a:spcAft>
                <a:spcPts val="600"/>
              </a:spcAft>
              <a:buSzPct val="100000"/>
              <a:buFont typeface="Arial"/>
              <a:buChar char="•"/>
              <a:defRPr sz="1900"/>
            </a:pPr>
            <a:r>
              <a:rPr sz="2400" dirty="0"/>
              <a:t>Pledge</a:t>
            </a:r>
          </a:p>
          <a:p>
            <a:pPr marL="332613" indent="-332613" defTabSz="443483">
              <a:lnSpc>
                <a:spcPct val="80000"/>
              </a:lnSpc>
              <a:spcBef>
                <a:spcPts val="400"/>
              </a:spcBef>
              <a:spcAft>
                <a:spcPts val="600"/>
              </a:spcAft>
              <a:buSzPct val="100000"/>
              <a:buFont typeface="Arial"/>
              <a:buChar char="•"/>
              <a:defRPr sz="1900"/>
            </a:pPr>
            <a:r>
              <a:rPr sz="2400" dirty="0"/>
              <a:t>Salat page</a:t>
            </a:r>
            <a:endParaRPr lang="en-US" sz="2400" dirty="0"/>
          </a:p>
          <a:p>
            <a:pPr marL="332613" indent="-332613" defTabSz="443483">
              <a:lnSpc>
                <a:spcPct val="80000"/>
              </a:lnSpc>
              <a:spcBef>
                <a:spcPts val="400"/>
              </a:spcBef>
              <a:spcAft>
                <a:spcPts val="600"/>
              </a:spcAft>
              <a:buSzPct val="100000"/>
              <a:buFont typeface="Arial"/>
              <a:buChar char="•"/>
              <a:defRPr sz="1900"/>
            </a:pPr>
            <a:r>
              <a:rPr lang="en-US" sz="2400" dirty="0"/>
              <a:t>The Holy Quran segment (10 min)</a:t>
            </a:r>
          </a:p>
          <a:p>
            <a:pPr lvl="3" defTabSz="443483">
              <a:lnSpc>
                <a:spcPct val="80000"/>
              </a:lnSpc>
              <a:spcBef>
                <a:spcPts val="400"/>
              </a:spcBef>
              <a:spcAft>
                <a:spcPts val="600"/>
              </a:spcAft>
              <a:buSzPct val="100000"/>
              <a:defRPr sz="1900"/>
            </a:pPr>
            <a:r>
              <a:rPr lang="en-US" sz="1900" dirty="0"/>
              <a:t>        - Selected verses</a:t>
            </a:r>
          </a:p>
          <a:p>
            <a:pPr lvl="3" defTabSz="443483">
              <a:lnSpc>
                <a:spcPct val="80000"/>
              </a:lnSpc>
              <a:spcBef>
                <a:spcPts val="400"/>
              </a:spcBef>
              <a:spcAft>
                <a:spcPts val="600"/>
              </a:spcAft>
              <a:buSzPct val="100000"/>
              <a:defRPr sz="1900"/>
            </a:pPr>
            <a:r>
              <a:rPr lang="en-US" sz="1900" dirty="0"/>
              <a:t>        - Questions and comments</a:t>
            </a:r>
          </a:p>
          <a:p>
            <a:pPr marL="332613" indent="-332613" defTabSz="443483">
              <a:lnSpc>
                <a:spcPct val="80000"/>
              </a:lnSpc>
              <a:spcBef>
                <a:spcPts val="400"/>
              </a:spcBef>
              <a:spcAft>
                <a:spcPts val="600"/>
              </a:spcAft>
              <a:buSzPct val="100000"/>
              <a:buFont typeface="Arial"/>
              <a:buChar char="•"/>
              <a:defRPr sz="1900"/>
            </a:pPr>
            <a:r>
              <a:rPr lang="en-US" sz="2400" dirty="0"/>
              <a:t>Friday Sermon segment (20 min)</a:t>
            </a:r>
          </a:p>
          <a:p>
            <a:pPr defTabSz="443483">
              <a:lnSpc>
                <a:spcPct val="80000"/>
              </a:lnSpc>
              <a:spcBef>
                <a:spcPts val="400"/>
              </a:spcBef>
              <a:spcAft>
                <a:spcPts val="600"/>
              </a:spcAft>
              <a:buSzPct val="100000"/>
              <a:defRPr sz="1900"/>
            </a:pPr>
            <a:r>
              <a:rPr lang="en-US" sz="1900" dirty="0"/>
              <a:t>        -Sermon synopsis</a:t>
            </a:r>
          </a:p>
          <a:p>
            <a:pPr defTabSz="443483">
              <a:lnSpc>
                <a:spcPct val="80000"/>
              </a:lnSpc>
              <a:spcBef>
                <a:spcPts val="400"/>
              </a:spcBef>
              <a:spcAft>
                <a:spcPts val="600"/>
              </a:spcAft>
              <a:buSzPct val="100000"/>
              <a:defRPr sz="1900"/>
            </a:pPr>
            <a:r>
              <a:rPr lang="en-US" sz="1900" dirty="0"/>
              <a:t>        -Discussion scenario and guidance from sermon</a:t>
            </a:r>
          </a:p>
          <a:p>
            <a:pPr defTabSz="443483">
              <a:lnSpc>
                <a:spcPct val="80000"/>
              </a:lnSpc>
              <a:spcBef>
                <a:spcPts val="400"/>
              </a:spcBef>
              <a:spcAft>
                <a:spcPts val="600"/>
              </a:spcAft>
              <a:buSzPct val="100000"/>
              <a:defRPr sz="1900"/>
            </a:pPr>
            <a:r>
              <a:rPr lang="en-US" sz="1900" dirty="0"/>
              <a:t>        -Take home message</a:t>
            </a:r>
            <a:endParaRPr sz="1900" dirty="0"/>
          </a:p>
          <a:p>
            <a:pPr marL="332613" indent="-332613" defTabSz="443483">
              <a:lnSpc>
                <a:spcPct val="80000"/>
              </a:lnSpc>
              <a:spcBef>
                <a:spcPts val="400"/>
              </a:spcBef>
              <a:spcAft>
                <a:spcPts val="600"/>
              </a:spcAft>
              <a:buSzPct val="100000"/>
              <a:buFont typeface="Arial"/>
              <a:buChar char="•"/>
              <a:defRPr sz="1900"/>
            </a:pPr>
            <a:r>
              <a:rPr lang="en-US" sz="2400" dirty="0"/>
              <a:t>Mental and physical health segment (15 min)</a:t>
            </a:r>
            <a:endParaRPr sz="2400" dirty="0"/>
          </a:p>
          <a:p>
            <a:pPr marL="332613" indent="-332613" defTabSz="443483">
              <a:lnSpc>
                <a:spcPct val="80000"/>
              </a:lnSpc>
              <a:spcBef>
                <a:spcPts val="400"/>
              </a:spcBef>
              <a:spcAft>
                <a:spcPts val="600"/>
              </a:spcAft>
              <a:buSzPct val="100000"/>
              <a:buFont typeface="Arial"/>
              <a:buChar char="•"/>
              <a:defRPr sz="1900"/>
            </a:pPr>
            <a:r>
              <a:rPr sz="2400" dirty="0"/>
              <a:t>Open slot for local topics</a:t>
            </a:r>
          </a:p>
          <a:p>
            <a:pPr marL="332613" indent="-332613" defTabSz="443483">
              <a:lnSpc>
                <a:spcPct val="80000"/>
              </a:lnSpc>
              <a:spcBef>
                <a:spcPts val="400"/>
              </a:spcBef>
              <a:spcAft>
                <a:spcPts val="600"/>
              </a:spcAft>
              <a:buSzPct val="100000"/>
              <a:buFont typeface="Arial"/>
              <a:buChar char="•"/>
              <a:defRPr sz="1900"/>
            </a:pPr>
            <a:r>
              <a:rPr sz="2400" dirty="0"/>
              <a:t>Reminders/announcements			</a:t>
            </a:r>
          </a:p>
          <a:p>
            <a:pPr marL="332613" indent="-332613" defTabSz="443483">
              <a:lnSpc>
                <a:spcPct val="80000"/>
              </a:lnSpc>
              <a:spcBef>
                <a:spcPts val="400"/>
              </a:spcBef>
              <a:spcAft>
                <a:spcPts val="600"/>
              </a:spcAft>
              <a:buSzPct val="100000"/>
              <a:buFont typeface="Arial"/>
              <a:buChar char="•"/>
              <a:defRPr sz="1900"/>
            </a:pPr>
            <a:r>
              <a:rPr sz="2400" dirty="0" err="1"/>
              <a:t>Dua</a:t>
            </a:r>
            <a:endParaRPr sz="2400" dirty="0"/>
          </a:p>
          <a:p>
            <a:pPr defTabSz="443483">
              <a:lnSpc>
                <a:spcPct val="80000"/>
              </a:lnSpc>
              <a:spcBef>
                <a:spcPts val="400"/>
              </a:spcBef>
              <a:defRPr sz="1900"/>
            </a:pPr>
            <a:r>
              <a:rPr dirty="0"/>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5858" y="973776"/>
            <a:ext cx="3293864" cy="3076483"/>
          </a:xfrm>
          <a:prstGeom prst="rect">
            <a:avLst/>
          </a:prstGeom>
        </p:spPr>
      </p:pic>
    </p:spTree>
    <p:extLst>
      <p:ext uri="{BB962C8B-B14F-4D97-AF65-F5344CB8AC3E}">
        <p14:creationId xmlns:p14="http://schemas.microsoft.com/office/powerpoint/2010/main" val="24508508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ntent Placeholder 2"/>
          <p:cNvSpPr txBox="1"/>
          <p:nvPr/>
        </p:nvSpPr>
        <p:spPr>
          <a:xfrm>
            <a:off x="691050" y="3965134"/>
            <a:ext cx="8085635" cy="2061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457200" indent="-457200">
              <a:spcBef>
                <a:spcPts val="500"/>
              </a:spcBef>
              <a:buSzPct val="100000"/>
              <a:buAutoNum type="arabicPeriod"/>
              <a:defRPr sz="2400"/>
            </a:pPr>
            <a:r>
              <a:rPr lang="en-US" dirty="0"/>
              <a:t>What is the difference between snow, fleet, freezing rain and hail</a:t>
            </a:r>
            <a:r>
              <a:rPr dirty="0"/>
              <a:t>?</a:t>
            </a:r>
          </a:p>
          <a:p>
            <a:pPr marL="457200" indent="-457200">
              <a:spcBef>
                <a:spcPts val="500"/>
              </a:spcBef>
              <a:buSzPct val="100000"/>
              <a:buAutoNum type="arabicPeriod"/>
              <a:defRPr sz="2400"/>
            </a:pPr>
            <a:r>
              <a:rPr lang="en-US" dirty="0"/>
              <a:t>How much blood is in an adult human body</a:t>
            </a:r>
            <a:r>
              <a:rPr dirty="0"/>
              <a:t>? </a:t>
            </a:r>
          </a:p>
          <a:p>
            <a:pPr marL="457200" indent="-457200">
              <a:spcBef>
                <a:spcPts val="500"/>
              </a:spcBef>
              <a:buSzPct val="100000"/>
              <a:buAutoNum type="arabicPeriod"/>
              <a:defRPr sz="2400"/>
            </a:pPr>
            <a:r>
              <a:rPr lang="en-US" dirty="0"/>
              <a:t>When did first International </a:t>
            </a:r>
            <a:r>
              <a:rPr lang="en-US" dirty="0" err="1"/>
              <a:t>Bai’at</a:t>
            </a:r>
            <a:r>
              <a:rPr lang="en-US" dirty="0"/>
              <a:t> take place</a:t>
            </a:r>
            <a:r>
              <a:rPr dirty="0"/>
              <a:t>?</a:t>
            </a:r>
          </a:p>
        </p:txBody>
      </p:sp>
      <p:sp>
        <p:nvSpPr>
          <p:cNvPr id="4" name="TextBox 6">
            <a:extLst>
              <a:ext uri="{FF2B5EF4-FFF2-40B4-BE49-F238E27FC236}">
                <a16:creationId xmlns:a16="http://schemas.microsoft.com/office/drawing/2014/main" id="{7D50CA4D-F774-F947-8D8D-CB4D6D5C7C4A}"/>
              </a:ext>
            </a:extLst>
          </p:cNvPr>
          <p:cNvSpPr txBox="1"/>
          <p:nvPr/>
        </p:nvSpPr>
        <p:spPr>
          <a:xfrm>
            <a:off x="3362741" y="354218"/>
            <a:ext cx="312919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200">
                <a:solidFill>
                  <a:srgbClr val="FFFFFF"/>
                </a:solidFill>
              </a:defRPr>
            </a:lvl1pPr>
          </a:lstStyle>
          <a:p>
            <a:r>
              <a:rPr lang="en-US" b="1" dirty="0"/>
              <a:t>Quiz</a:t>
            </a:r>
            <a:endParaRPr b="1" dirty="0"/>
          </a:p>
        </p:txBody>
      </p:sp>
      <p:pic>
        <p:nvPicPr>
          <p:cNvPr id="5" name="Picture 4">
            <a:extLst>
              <a:ext uri="{FF2B5EF4-FFF2-40B4-BE49-F238E27FC236}">
                <a16:creationId xmlns:a16="http://schemas.microsoft.com/office/drawing/2014/main" id="{B0358939-C725-0C4C-827B-65F3797557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2636" y="1158690"/>
            <a:ext cx="3919304" cy="258674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Box 6"/>
          <p:cNvSpPr txBox="1"/>
          <p:nvPr/>
        </p:nvSpPr>
        <p:spPr>
          <a:xfrm>
            <a:off x="3470644" y="365644"/>
            <a:ext cx="1959949"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defRPr sz="3200">
                <a:solidFill>
                  <a:srgbClr val="FFFFFF"/>
                </a:solidFill>
              </a:defRPr>
            </a:lvl1pPr>
          </a:lstStyle>
          <a:p>
            <a:r>
              <a:rPr b="1" dirty="0"/>
              <a:t>Answers</a:t>
            </a:r>
          </a:p>
        </p:txBody>
      </p:sp>
      <p:sp>
        <p:nvSpPr>
          <p:cNvPr id="159" name="Title 3"/>
          <p:cNvSpPr txBox="1">
            <a:spLocks noGrp="1"/>
          </p:cNvSpPr>
          <p:nvPr>
            <p:ph type="title"/>
          </p:nvPr>
        </p:nvSpPr>
        <p:spPr>
          <a:xfrm>
            <a:off x="252107" y="1608623"/>
            <a:ext cx="8397024" cy="1972212"/>
          </a:xfrm>
          <a:prstGeom prst="rect">
            <a:avLst/>
          </a:prstGeom>
        </p:spPr>
        <p:txBody>
          <a:bodyPr anchor="t">
            <a:normAutofit fontScale="90000"/>
          </a:bodyPr>
          <a:lstStyle/>
          <a:p>
            <a:pPr marL="457200" indent="-457200" algn="l" fontAlgn="base">
              <a:buFont typeface="+mj-lt"/>
              <a:buAutoNum type="arabicPeriod"/>
            </a:pPr>
            <a:r>
              <a:rPr lang="en-US" sz="2000" dirty="0"/>
              <a:t>When the temperature between the ground and clouds remains at or below freezing it results in snowfall</a:t>
            </a:r>
            <a:br>
              <a:rPr lang="en-US" sz="2000" dirty="0"/>
            </a:br>
            <a:r>
              <a:rPr lang="en-US" sz="2000" dirty="0"/>
              <a:t>Sleet occurs when snowflakes melt into a raindrop in a wedge of warm air well above the ground and then refreeze in a layer of freezing air just above the surface. This results in frozen raindrops, or small ice pellets.</a:t>
            </a:r>
            <a:br>
              <a:rPr lang="en-US" sz="2000" dirty="0"/>
            </a:br>
            <a:r>
              <a:rPr lang="en-US" sz="2000" dirty="0"/>
              <a:t>Freezing rain occurs when the wedge of warm air aloft is much thicker, allowing the raindrop to survive until it meets the cold ground. A coating of ice forms on whatever the raindrops contact.</a:t>
            </a:r>
            <a:br>
              <a:rPr lang="en-US" sz="2000" dirty="0"/>
            </a:br>
            <a:r>
              <a:rPr lang="en-US" sz="2000" dirty="0"/>
              <a:t>Hail are ice balls and form in warmer weather when raindrops are carried very high and freeze.</a:t>
            </a:r>
            <a:br>
              <a:rPr lang="en-US" sz="2000" dirty="0"/>
            </a:br>
            <a:endParaRPr sz="2000" dirty="0"/>
          </a:p>
          <a:p>
            <a:pPr algn="l">
              <a:defRPr sz="2800"/>
            </a:pPr>
            <a:r>
              <a:rPr sz="2000" dirty="0"/>
              <a:t>2. </a:t>
            </a:r>
            <a:r>
              <a:rPr lang="en-US" sz="2000" dirty="0"/>
              <a:t>	1.2-1.5 gallons, 5 liters or 10 units</a:t>
            </a:r>
            <a:br>
              <a:rPr lang="en-US" sz="2000" dirty="0"/>
            </a:br>
            <a:endParaRPr sz="2000" dirty="0"/>
          </a:p>
          <a:p>
            <a:pPr algn="l">
              <a:defRPr sz="2800"/>
            </a:pPr>
            <a:r>
              <a:rPr sz="2000" dirty="0"/>
              <a:t>3. </a:t>
            </a:r>
            <a:r>
              <a:rPr lang="en-US" sz="2000" dirty="0"/>
              <a:t>	1993</a:t>
            </a:r>
            <a:r>
              <a:rPr sz="2000" dirty="0"/>
              <a: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264911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Stick Platforms</a:t>
            </a:r>
            <a:endParaRPr b="1" dirty="0"/>
          </a:p>
        </p:txBody>
      </p:sp>
      <p:sp>
        <p:nvSpPr>
          <p:cNvPr id="2" name="Rectangle 1">
            <a:extLst>
              <a:ext uri="{FF2B5EF4-FFF2-40B4-BE49-F238E27FC236}">
                <a16:creationId xmlns:a16="http://schemas.microsoft.com/office/drawing/2014/main" id="{E6DF223F-D550-0D40-9964-6A0123D6710A}"/>
              </a:ext>
            </a:extLst>
          </p:cNvPr>
          <p:cNvSpPr/>
          <p:nvPr/>
        </p:nvSpPr>
        <p:spPr>
          <a:xfrm>
            <a:off x="5552260" y="5571990"/>
            <a:ext cx="4572000" cy="954107"/>
          </a:xfrm>
          <a:prstGeom prst="rect">
            <a:avLst/>
          </a:prstGeom>
        </p:spPr>
        <p:txBody>
          <a:bodyPr>
            <a:spAutoFit/>
          </a:bodyPr>
          <a:lstStyle/>
          <a:p>
            <a:r>
              <a:rPr lang="en-US" sz="1400" dirty="0"/>
              <a:t>Sticks platform: From World of Engineering</a:t>
            </a:r>
          </a:p>
          <a:p>
            <a:br>
              <a:rPr lang="en-US" sz="1400" dirty="0"/>
            </a:br>
            <a:br>
              <a:rPr lang="en-US" sz="1400" dirty="0"/>
            </a:br>
            <a:endParaRPr lang="en-US" sz="1400" dirty="0"/>
          </a:p>
        </p:txBody>
      </p:sp>
      <p:pic>
        <p:nvPicPr>
          <p:cNvPr id="4" name="VID-20201222-WA0010.mp4">
            <a:hlinkClick r:id="" action="ppaction://media"/>
            <a:extLst>
              <a:ext uri="{FF2B5EF4-FFF2-40B4-BE49-F238E27FC236}">
                <a16:creationId xmlns:a16="http://schemas.microsoft.com/office/drawing/2014/main" id="{C0F87219-412C-9A4B-9E67-78D5C9199D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701" y="1357746"/>
            <a:ext cx="4517572" cy="4517572"/>
          </a:xfrm>
          <a:prstGeom prst="rect">
            <a:avLst/>
          </a:prstGeom>
        </p:spPr>
      </p:pic>
      <p:sp>
        <p:nvSpPr>
          <p:cNvPr id="3" name="TextBox 2">
            <a:extLst>
              <a:ext uri="{FF2B5EF4-FFF2-40B4-BE49-F238E27FC236}">
                <a16:creationId xmlns:a16="http://schemas.microsoft.com/office/drawing/2014/main" id="{CEBC8AD3-6AE8-FA44-837F-585A8902013E}"/>
              </a:ext>
            </a:extLst>
          </p:cNvPr>
          <p:cNvSpPr txBox="1"/>
          <p:nvPr/>
        </p:nvSpPr>
        <p:spPr>
          <a:xfrm>
            <a:off x="5267954" y="2710977"/>
            <a:ext cx="3778076"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Amazin</a:t>
            </a:r>
            <a:r>
              <a:rPr lang="en-US" dirty="0"/>
              <a:t>g interaction of forces!</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This illustrates that the when </a:t>
            </a:r>
            <a:r>
              <a:rPr lang="en-US" dirty="0"/>
              <a:t>a</a:t>
            </a:r>
            <a:r>
              <a:rPr kumimoji="0" lang="en-US" sz="1800" b="0" i="0" u="none" strike="noStrike" cap="none" spc="0" normalizeH="0" baseline="0" dirty="0">
                <a:ln>
                  <a:noFill/>
                </a:ln>
                <a:solidFill>
                  <a:srgbClr val="000000"/>
                </a:solidFill>
                <a:effectLst/>
                <a:uFillTx/>
                <a:latin typeface="+mn-lt"/>
                <a:ea typeface="+mn-ea"/>
                <a:cs typeface="+mn-cs"/>
                <a:sym typeface="Calibri"/>
              </a:rPr>
              <a:t>ligned properly and considering </a:t>
            </a:r>
            <a:r>
              <a:rPr lang="en-US" dirty="0"/>
              <a:t>the laws of physics, </a:t>
            </a:r>
            <a:r>
              <a:rPr lang="en-US"/>
              <a:t>even weak</a:t>
            </a:r>
            <a:r>
              <a:rPr lang="en-US" dirty="0"/>
              <a:t> </a:t>
            </a:r>
            <a:r>
              <a:rPr lang="en-US"/>
              <a:t>objects </a:t>
            </a:r>
            <a:r>
              <a:rPr lang="en-US" dirty="0"/>
              <a:t>can hold </a:t>
            </a:r>
            <a:r>
              <a:rPr lang="en-US"/>
              <a:t>heavy loads.</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4642144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42606"/>
            <a:ext cx="2780565"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Physical Health</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pic>
        <p:nvPicPr>
          <p:cNvPr id="6" name="Picture 5">
            <a:extLst>
              <a:ext uri="{FF2B5EF4-FFF2-40B4-BE49-F238E27FC236}">
                <a16:creationId xmlns:a16="http://schemas.microsoft.com/office/drawing/2014/main" id="{E289C505-7631-3C43-9FA6-1EFC3D07F2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9349" y="2558195"/>
            <a:ext cx="6578600" cy="1356514"/>
          </a:xfrm>
          <a:prstGeom prst="rect">
            <a:avLst/>
          </a:prstGeom>
        </p:spPr>
      </p:pic>
    </p:spTree>
    <p:extLst>
      <p:ext uri="{BB962C8B-B14F-4D97-AF65-F5344CB8AC3E}">
        <p14:creationId xmlns:p14="http://schemas.microsoft.com/office/powerpoint/2010/main" val="112837501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descr="Image"/>
          <p:cNvPicPr>
            <a:picLocks noGrp="1"/>
          </p:cNvPicPr>
          <p:nvPr>
            <p:ph type="pic" idx="21"/>
          </p:nvPr>
        </p:nvPicPr>
        <p:blipFill>
          <a:blip r:embed="rId2" cstate="screen">
            <a:extLst>
              <a:ext uri="{28A0092B-C50C-407E-A947-70E740481C1C}">
                <a14:useLocalDpi xmlns:a14="http://schemas.microsoft.com/office/drawing/2010/main"/>
              </a:ext>
            </a:extLst>
          </a:blip>
          <a:stretch>
            <a:fillRect/>
          </a:stretch>
        </p:blipFill>
        <p:spPr>
          <a:xfrm rot="21600000">
            <a:off x="1837569" y="1538288"/>
            <a:ext cx="5467350" cy="2728913"/>
          </a:xfrm>
          <a:prstGeom prst="rect">
            <a:avLst/>
          </a:prstGeom>
        </p:spPr>
      </p:pic>
      <p:sp>
        <p:nvSpPr>
          <p:cNvPr id="120" name="Keep your eyes healthy"/>
          <p:cNvSpPr txBox="1">
            <a:spLocks noGrp="1"/>
          </p:cNvSpPr>
          <p:nvPr>
            <p:ph type="title"/>
          </p:nvPr>
        </p:nvSpPr>
        <p:spPr>
          <a:prstGeom prst="rect">
            <a:avLst/>
          </a:prstGeom>
        </p:spPr>
        <p:txBody>
          <a:bodyPr/>
          <a:lstStyle/>
          <a:p>
            <a:r>
              <a:t>Keep your eyes healthy </a:t>
            </a:r>
          </a:p>
        </p:txBody>
      </p:sp>
      <p:sp>
        <p:nvSpPr>
          <p:cNvPr id="121" name="Tanvir Ahmed"/>
          <p:cNvSpPr txBox="1">
            <a:spLocks noGrp="1"/>
          </p:cNvSpPr>
          <p:nvPr>
            <p:ph type="body" sz="quarter" idx="1"/>
          </p:nvPr>
        </p:nvSpPr>
        <p:spPr>
          <a:prstGeom prst="rect">
            <a:avLst/>
          </a:prstGeom>
        </p:spPr>
        <p:txBody>
          <a:bodyPr/>
          <a:lstStyle/>
          <a:p>
            <a:r>
              <a:t>Tanvir Ahmed </a:t>
            </a:r>
          </a:p>
        </p:txBody>
      </p:sp>
    </p:spTree>
    <p:extLst>
      <p:ext uri="{BB962C8B-B14F-4D97-AF65-F5344CB8AC3E}">
        <p14:creationId xmlns:p14="http://schemas.microsoft.com/office/powerpoint/2010/main" val="417909583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Is it Just part of growing up"/>
          <p:cNvSpPr txBox="1">
            <a:spLocks noGrp="1"/>
          </p:cNvSpPr>
          <p:nvPr>
            <p:ph type="title"/>
          </p:nvPr>
        </p:nvSpPr>
        <p:spPr>
          <a:xfrm>
            <a:off x="3390503" y="155255"/>
            <a:ext cx="7358063" cy="1024979"/>
          </a:xfrm>
          <a:prstGeom prst="rect">
            <a:avLst/>
          </a:prstGeom>
        </p:spPr>
        <p:txBody>
          <a:bodyPr>
            <a:normAutofit/>
          </a:bodyPr>
          <a:lstStyle>
            <a:lvl1pPr>
              <a:spcBef>
                <a:spcPts val="5100"/>
              </a:spcBef>
              <a:defRPr sz="5300" b="1" i="1" spc="0">
                <a:solidFill>
                  <a:srgbClr val="000000"/>
                </a:solidFill>
                <a:latin typeface="Times New Roman"/>
                <a:ea typeface="Times New Roman"/>
                <a:cs typeface="Times New Roman"/>
                <a:sym typeface="Times New Roman"/>
              </a:defRPr>
            </a:lvl1pPr>
          </a:lstStyle>
          <a:p>
            <a:pPr algn="l"/>
            <a:r>
              <a:rPr sz="3200" i="0" dirty="0">
                <a:solidFill>
                  <a:srgbClr val="F9FFF8"/>
                </a:solidFill>
                <a:latin typeface="Calibri" panose="020F0502020204030204" pitchFamily="34" charset="0"/>
                <a:cs typeface="Calibri" panose="020F0502020204030204" pitchFamily="34" charset="0"/>
              </a:rPr>
              <a:t>Is it Just part of growing up</a:t>
            </a:r>
          </a:p>
        </p:txBody>
      </p:sp>
      <p:sp>
        <p:nvSpPr>
          <p:cNvPr id="124" name="Through out our 40s certain changes in vision are considered normal e.g. need reading glasses…"/>
          <p:cNvSpPr txBox="1">
            <a:spLocks noGrp="1"/>
          </p:cNvSpPr>
          <p:nvPr>
            <p:ph type="body" sz="half" idx="1"/>
          </p:nvPr>
        </p:nvSpPr>
        <p:spPr>
          <a:xfrm>
            <a:off x="457201" y="1547253"/>
            <a:ext cx="4243206" cy="3906490"/>
          </a:xfrm>
          <a:prstGeom prst="rect">
            <a:avLst/>
          </a:prstGeom>
        </p:spPr>
        <p:txBody>
          <a:bodyPr>
            <a:normAutofit/>
          </a:bodyPr>
          <a:lstStyle/>
          <a:p>
            <a:pPr marL="0" indent="0">
              <a:spcBef>
                <a:spcPts val="1913"/>
              </a:spcBef>
              <a:buSzPct val="35000"/>
              <a:buNone/>
              <a:defRPr sz="5300">
                <a:solidFill>
                  <a:srgbClr val="000000"/>
                </a:solidFill>
                <a:latin typeface="Times New Roman"/>
                <a:ea typeface="Times New Roman"/>
                <a:cs typeface="Times New Roman"/>
                <a:sym typeface="Times New Roman"/>
              </a:defRPr>
            </a:pPr>
            <a:r>
              <a:rPr sz="2000" b="1" dirty="0">
                <a:latin typeface="Helvetica" pitchFamily="2" charset="0"/>
              </a:rPr>
              <a:t>Through out our 40s </a:t>
            </a:r>
            <a:r>
              <a:rPr sz="2000" dirty="0">
                <a:latin typeface="Helvetica" pitchFamily="2" charset="0"/>
              </a:rPr>
              <a:t>certain changes in vision are considered normal e.g. need reading glasses</a:t>
            </a:r>
          </a:p>
          <a:p>
            <a:pPr marL="0" indent="0">
              <a:spcBef>
                <a:spcPts val="1913"/>
              </a:spcBef>
              <a:buSzPct val="35000"/>
              <a:buNone/>
              <a:defRPr sz="5300">
                <a:solidFill>
                  <a:srgbClr val="000000"/>
                </a:solidFill>
                <a:latin typeface="Times New Roman"/>
                <a:ea typeface="Times New Roman"/>
                <a:cs typeface="Times New Roman"/>
                <a:sym typeface="Times New Roman"/>
              </a:defRPr>
            </a:pPr>
            <a:r>
              <a:rPr sz="2000" dirty="0">
                <a:latin typeface="Helvetica" pitchFamily="2" charset="0"/>
              </a:rPr>
              <a:t>As we grow older we are also at a higher risk of developing age-related eye diseases, e.g. </a:t>
            </a:r>
            <a:r>
              <a:rPr sz="2000" b="1" dirty="0">
                <a:latin typeface="Helvetica" pitchFamily="2" charset="0"/>
              </a:rPr>
              <a:t>age-related macular degeneration, cataract, diabetic eye disease, glaucoma, dry eyes etc.</a:t>
            </a:r>
          </a:p>
        </p:txBody>
      </p:sp>
      <p:pic>
        <p:nvPicPr>
          <p:cNvPr id="125" name="Screen Shot 2015-12-19 at 11.09.14 AM.png" descr="Screen Shot 2015-12-19 at 11.09.14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0407" y="2358583"/>
            <a:ext cx="4227729" cy="2170760"/>
          </a:xfrm>
          <a:prstGeom prst="rect">
            <a:avLst/>
          </a:prstGeom>
          <a:ln w="12700">
            <a:miter lim="400000"/>
          </a:ln>
        </p:spPr>
      </p:pic>
    </p:spTree>
    <p:extLst>
      <p:ext uri="{BB962C8B-B14F-4D97-AF65-F5344CB8AC3E}">
        <p14:creationId xmlns:p14="http://schemas.microsoft.com/office/powerpoint/2010/main" val="88015776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How do I keep my Eyes Healthy"/>
          <p:cNvSpPr txBox="1">
            <a:spLocks noGrp="1"/>
          </p:cNvSpPr>
          <p:nvPr>
            <p:ph type="title"/>
          </p:nvPr>
        </p:nvSpPr>
        <p:spPr>
          <a:xfrm>
            <a:off x="3688026" y="377656"/>
            <a:ext cx="5036993" cy="547254"/>
          </a:xfrm>
          <a:prstGeom prst="rect">
            <a:avLst/>
          </a:prstGeom>
        </p:spPr>
        <p:txBody>
          <a:bodyPr>
            <a:normAutofit fontScale="90000"/>
          </a:bodyPr>
          <a:lstStyle>
            <a:lvl1pPr>
              <a:spcBef>
                <a:spcPts val="5100"/>
              </a:spcBef>
              <a:defRPr sz="5300" b="1" i="1" spc="0">
                <a:solidFill>
                  <a:srgbClr val="000000"/>
                </a:solidFill>
                <a:latin typeface="Times New Roman"/>
                <a:ea typeface="Times New Roman"/>
                <a:cs typeface="Times New Roman"/>
                <a:sym typeface="Times New Roman"/>
              </a:defRPr>
            </a:lvl1pPr>
          </a:lstStyle>
          <a:p>
            <a:pPr algn="l"/>
            <a:r>
              <a:rPr sz="3200" i="0" dirty="0">
                <a:solidFill>
                  <a:srgbClr val="F9FFF8"/>
                </a:solidFill>
                <a:latin typeface="Calibri" panose="020F0502020204030204" pitchFamily="34" charset="0"/>
                <a:cs typeface="Calibri" panose="020F0502020204030204" pitchFamily="34" charset="0"/>
              </a:rPr>
              <a:t>How do I keep my Eyes Healthy </a:t>
            </a:r>
          </a:p>
        </p:txBody>
      </p:sp>
      <p:sp>
        <p:nvSpPr>
          <p:cNvPr id="128" name="Comprehensive Eye Exam Many common eye diseases often have no warning signs. A comprehensive eye exam is the way to detect these diseases in their early stages. Get an eye exam after age forty and certainly at 50 years of age…"/>
          <p:cNvSpPr txBox="1">
            <a:spLocks noGrp="1"/>
          </p:cNvSpPr>
          <p:nvPr>
            <p:ph type="body" idx="1"/>
          </p:nvPr>
        </p:nvSpPr>
        <p:spPr>
          <a:xfrm>
            <a:off x="500047" y="1432232"/>
            <a:ext cx="7909662" cy="4331259"/>
          </a:xfrm>
          <a:prstGeom prst="rect">
            <a:avLst/>
          </a:prstGeom>
        </p:spPr>
        <p:txBody>
          <a:bodyPr lIns="9525" tIns="9525" rIns="9525" bIns="9525" anchor="ctr">
            <a:normAutofit fontScale="40000" lnSpcReduction="20000"/>
          </a:bodyPr>
          <a:lstStyle/>
          <a:p>
            <a:pPr marL="145375" indent="-145375" algn="l" defTabSz="171450">
              <a:spcBef>
                <a:spcPts val="0"/>
              </a:spcBef>
              <a:buSzPct val="100000"/>
              <a:buChar char="•"/>
              <a:defRPr sz="4300" b="0" i="0">
                <a:solidFill>
                  <a:srgbClr val="323333"/>
                </a:solidFill>
              </a:defRPr>
            </a:pPr>
            <a:r>
              <a:rPr sz="5000" b="1" dirty="0">
                <a:latin typeface="Helvetica" pitchFamily="2" charset="0"/>
              </a:rPr>
              <a:t>Comprehensive Eye Exam</a:t>
            </a:r>
            <a:br>
              <a:rPr sz="5000" dirty="0">
                <a:latin typeface="Helvetica" pitchFamily="2" charset="0"/>
              </a:rPr>
            </a:br>
            <a:r>
              <a:rPr sz="5000" dirty="0">
                <a:latin typeface="Helvetica" pitchFamily="2" charset="0"/>
              </a:rPr>
              <a:t>Many common eye diseases often have no warning signs. A comprehensive eye exam is the way to detect these diseases in their early stages. Get an eye exam after age forty and certainly at 50 years of age</a:t>
            </a:r>
            <a:br>
              <a:rPr sz="5000" dirty="0">
                <a:latin typeface="Helvetica" pitchFamily="2" charset="0"/>
              </a:rPr>
            </a:br>
            <a:endParaRPr sz="5000" dirty="0">
              <a:latin typeface="Helvetica" pitchFamily="2" charset="0"/>
            </a:endParaRPr>
          </a:p>
          <a:p>
            <a:pPr marL="145375" indent="-145375" algn="l" defTabSz="171450">
              <a:spcBef>
                <a:spcPts val="0"/>
              </a:spcBef>
              <a:buSzPct val="100000"/>
              <a:buChar char="•"/>
              <a:defRPr sz="4300" b="0" i="0">
                <a:solidFill>
                  <a:srgbClr val="323333"/>
                </a:solidFill>
              </a:defRPr>
            </a:pPr>
            <a:r>
              <a:rPr sz="5000" b="1" dirty="0">
                <a:latin typeface="Helvetica" pitchFamily="2" charset="0"/>
              </a:rPr>
              <a:t>Know your family’s eye health history</a:t>
            </a:r>
            <a:br>
              <a:rPr sz="5000" dirty="0">
                <a:latin typeface="Helvetica" pitchFamily="2" charset="0"/>
              </a:rPr>
            </a:br>
            <a:r>
              <a:rPr sz="5000" dirty="0">
                <a:latin typeface="Helvetica" pitchFamily="2" charset="0"/>
              </a:rPr>
              <a:t>Certain Eye Diseases run in the family and you may be at </a:t>
            </a:r>
            <a:r>
              <a:rPr lang="en-US" sz="5000" dirty="0">
                <a:latin typeface="Helvetica" pitchFamily="2" charset="0"/>
              </a:rPr>
              <a:t>higher-than-average</a:t>
            </a:r>
            <a:r>
              <a:rPr sz="5000" dirty="0">
                <a:latin typeface="Helvetica" pitchFamily="2" charset="0"/>
              </a:rPr>
              <a:t> risk to develop a particular eye disease.</a:t>
            </a:r>
            <a:br>
              <a:rPr sz="5000" dirty="0">
                <a:latin typeface="Helvetica" pitchFamily="2" charset="0"/>
              </a:rPr>
            </a:br>
            <a:endParaRPr sz="5000" dirty="0">
              <a:latin typeface="Helvetica" pitchFamily="2" charset="0"/>
            </a:endParaRPr>
          </a:p>
          <a:p>
            <a:pPr marL="145375" indent="-145375" algn="l" defTabSz="171450">
              <a:spcBef>
                <a:spcPts val="0"/>
              </a:spcBef>
              <a:buSzPct val="100000"/>
              <a:buChar char="•"/>
              <a:defRPr sz="4300" b="0" i="0">
                <a:solidFill>
                  <a:srgbClr val="323333"/>
                </a:solidFill>
              </a:defRPr>
            </a:pPr>
            <a:r>
              <a:rPr sz="5000" b="1" dirty="0">
                <a:latin typeface="Helvetica" pitchFamily="2" charset="0"/>
              </a:rPr>
              <a:t>Eat right to protect your sight</a:t>
            </a:r>
            <a:br>
              <a:rPr sz="5000" dirty="0">
                <a:latin typeface="Helvetica" pitchFamily="2" charset="0"/>
              </a:rPr>
            </a:br>
            <a:r>
              <a:rPr sz="5000" dirty="0">
                <a:latin typeface="Helvetica" pitchFamily="2" charset="0"/>
              </a:rPr>
              <a:t>Diet rich in fruits and vegetables, particularly dark leafy greens, such as spinach, kale, carrots or collard greens as well as fis</a:t>
            </a:r>
            <a:r>
              <a:rPr lang="en-US" sz="5000" dirty="0">
                <a:latin typeface="Helvetica" pitchFamily="2" charset="0"/>
              </a:rPr>
              <a:t>h</a:t>
            </a:r>
            <a:r>
              <a:rPr sz="5000" dirty="0">
                <a:latin typeface="Helvetica" pitchFamily="2" charset="0"/>
              </a:rPr>
              <a:t> high in omega-3 fatty acids, such as salmon, tuna, and halibut are good for vision</a:t>
            </a:r>
            <a:br>
              <a:rPr dirty="0"/>
            </a:br>
            <a:endParaRPr dirty="0"/>
          </a:p>
        </p:txBody>
      </p:sp>
    </p:spTree>
    <p:extLst>
      <p:ext uri="{BB962C8B-B14F-4D97-AF65-F5344CB8AC3E}">
        <p14:creationId xmlns:p14="http://schemas.microsoft.com/office/powerpoint/2010/main" val="24023469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Maintain a healthy weight - Obesity can lead to Diabetes, High Blood Pressure   (Diabetic Eye Disease and Glaucoma)…"/>
          <p:cNvSpPr txBox="1">
            <a:spLocks noGrp="1"/>
          </p:cNvSpPr>
          <p:nvPr>
            <p:ph type="body" idx="1"/>
          </p:nvPr>
        </p:nvSpPr>
        <p:spPr>
          <a:xfrm>
            <a:off x="443345" y="1357745"/>
            <a:ext cx="8215746" cy="4447310"/>
          </a:xfrm>
          <a:prstGeom prst="rect">
            <a:avLst/>
          </a:prstGeom>
        </p:spPr>
        <p:txBody>
          <a:bodyPr lIns="9525" tIns="9525" rIns="9525" bIns="9525" anchor="ctr">
            <a:normAutofit fontScale="47500" lnSpcReduction="20000"/>
          </a:bodyPr>
          <a:lstStyle/>
          <a:p>
            <a:pPr marL="142468" indent="-142468" algn="l" defTabSz="168021">
              <a:spcBef>
                <a:spcPts val="0"/>
              </a:spcBef>
              <a:buSzPct val="100000"/>
              <a:buChar char="•"/>
              <a:defRPr sz="4214" b="0" i="0">
                <a:solidFill>
                  <a:srgbClr val="323333"/>
                </a:solidFill>
              </a:defRPr>
            </a:pPr>
            <a:r>
              <a:rPr b="1" dirty="0">
                <a:latin typeface="Helvetica" pitchFamily="2" charset="0"/>
              </a:rPr>
              <a:t>Maintain a healthy weight - Obesity can lead to Diabetes, High Blood Pressure </a:t>
            </a:r>
            <a:r>
              <a:rPr dirty="0">
                <a:latin typeface="Helvetica" pitchFamily="2" charset="0"/>
              </a:rPr>
              <a:t>  (Diabetic Eye Disease and Glaucoma)</a:t>
            </a:r>
            <a:br>
              <a:rPr dirty="0">
                <a:latin typeface="Helvetica" pitchFamily="2" charset="0"/>
              </a:rPr>
            </a:br>
            <a:endParaRPr dirty="0">
              <a:latin typeface="Helvetica" pitchFamily="2" charset="0"/>
            </a:endParaRPr>
          </a:p>
          <a:p>
            <a:pPr marL="142468" indent="-142468" algn="l" defTabSz="168021">
              <a:spcBef>
                <a:spcPts val="0"/>
              </a:spcBef>
              <a:buSzPct val="100000"/>
              <a:buChar char="•"/>
              <a:defRPr sz="4214" b="0" i="0">
                <a:solidFill>
                  <a:srgbClr val="323333"/>
                </a:solidFill>
              </a:defRPr>
            </a:pPr>
            <a:r>
              <a:rPr b="1" dirty="0">
                <a:latin typeface="Helvetica" pitchFamily="2" charset="0"/>
              </a:rPr>
              <a:t>Wear protective eyewear</a:t>
            </a:r>
            <a:r>
              <a:rPr dirty="0">
                <a:latin typeface="Helvetica" pitchFamily="2" charset="0"/>
              </a:rPr>
              <a:t>, when playing sports or work potential hazardous activities at work or home. Keep your specs and Contact Lens clean and store properly</a:t>
            </a:r>
            <a:br>
              <a:rPr dirty="0">
                <a:latin typeface="Helvetica" pitchFamily="2" charset="0"/>
              </a:rPr>
            </a:br>
            <a:endParaRPr dirty="0">
              <a:latin typeface="Helvetica" pitchFamily="2" charset="0"/>
            </a:endParaRPr>
          </a:p>
          <a:p>
            <a:pPr marL="142468" indent="-142468" algn="l" defTabSz="168021">
              <a:spcBef>
                <a:spcPts val="0"/>
              </a:spcBef>
              <a:buSzPct val="100000"/>
              <a:buChar char="•"/>
              <a:defRPr sz="4214" b="0" i="0">
                <a:solidFill>
                  <a:srgbClr val="323333"/>
                </a:solidFill>
              </a:defRPr>
            </a:pPr>
            <a:r>
              <a:rPr b="1" dirty="0">
                <a:latin typeface="Helvetica" pitchFamily="2" charset="0"/>
              </a:rPr>
              <a:t>Smoking increases </a:t>
            </a:r>
            <a:r>
              <a:rPr dirty="0">
                <a:latin typeface="Helvetica" pitchFamily="2" charset="0"/>
              </a:rPr>
              <a:t>risk of developing age-related macular degeneration, cataract, and optic nerve damage</a:t>
            </a:r>
            <a:br>
              <a:rPr dirty="0">
                <a:latin typeface="Helvetica" pitchFamily="2" charset="0"/>
              </a:rPr>
            </a:br>
            <a:endParaRPr dirty="0">
              <a:latin typeface="Helvetica" pitchFamily="2" charset="0"/>
            </a:endParaRPr>
          </a:p>
          <a:p>
            <a:pPr marL="142468" indent="-142468" algn="l" defTabSz="168021">
              <a:spcBef>
                <a:spcPts val="0"/>
              </a:spcBef>
              <a:buSzPct val="100000"/>
              <a:buChar char="•"/>
              <a:defRPr sz="4214" b="0" i="0">
                <a:solidFill>
                  <a:srgbClr val="323333"/>
                </a:solidFill>
              </a:defRPr>
            </a:pPr>
            <a:r>
              <a:rPr b="1" dirty="0">
                <a:latin typeface="Helvetica" pitchFamily="2" charset="0"/>
              </a:rPr>
              <a:t>Sunglasses </a:t>
            </a:r>
            <a:r>
              <a:rPr dirty="0">
                <a:latin typeface="Helvetica" pitchFamily="2" charset="0"/>
              </a:rPr>
              <a:t>protect your eyes from ultraviolet rays. When purchasing sunglasses, look for ones that block out 99-100 % of both UV-A and UV-B radiations</a:t>
            </a:r>
            <a:br>
              <a:rPr dirty="0">
                <a:latin typeface="Helvetica" pitchFamily="2" charset="0"/>
              </a:rPr>
            </a:br>
            <a:endParaRPr dirty="0">
              <a:latin typeface="Helvetica" pitchFamily="2" charset="0"/>
            </a:endParaRPr>
          </a:p>
          <a:p>
            <a:pPr marL="142468" indent="-142468" algn="l" defTabSz="168021">
              <a:spcBef>
                <a:spcPts val="0"/>
              </a:spcBef>
              <a:buSzPct val="100000"/>
              <a:buChar char="•"/>
              <a:defRPr sz="4214" b="0" i="0">
                <a:solidFill>
                  <a:srgbClr val="323333"/>
                </a:solidFill>
              </a:defRPr>
            </a:pPr>
            <a:r>
              <a:rPr b="1" dirty="0">
                <a:latin typeface="Helvetica" pitchFamily="2" charset="0"/>
              </a:rPr>
              <a:t>Give your eyes a rest</a:t>
            </a:r>
            <a:br>
              <a:rPr dirty="0">
                <a:latin typeface="Helvetica" pitchFamily="2" charset="0"/>
              </a:rPr>
            </a:br>
            <a:r>
              <a:rPr dirty="0">
                <a:latin typeface="Helvetica" pitchFamily="2" charset="0"/>
              </a:rPr>
              <a:t>If you spend a lot of time in front of a computer, try the </a:t>
            </a:r>
            <a:r>
              <a:rPr b="1" dirty="0">
                <a:latin typeface="Helvetica" pitchFamily="2" charset="0"/>
              </a:rPr>
              <a:t>20-20-20 </a:t>
            </a:r>
            <a:r>
              <a:rPr dirty="0">
                <a:latin typeface="Helvetica" pitchFamily="2" charset="0"/>
              </a:rPr>
              <a:t>rule: Every 20 minutes, look away about 20 feet in front of you for 20 seconds - May Reduce Strain on your Eyes</a:t>
            </a:r>
          </a:p>
        </p:txBody>
      </p:sp>
      <p:sp>
        <p:nvSpPr>
          <p:cNvPr id="3" name="How do I keep my Eyes Healthy">
            <a:extLst>
              <a:ext uri="{FF2B5EF4-FFF2-40B4-BE49-F238E27FC236}">
                <a16:creationId xmlns:a16="http://schemas.microsoft.com/office/drawing/2014/main" id="{06C1D381-D1D2-EE44-81CB-92D99738529E}"/>
              </a:ext>
            </a:extLst>
          </p:cNvPr>
          <p:cNvSpPr txBox="1">
            <a:spLocks noGrp="1"/>
          </p:cNvSpPr>
          <p:nvPr>
            <p:ph type="title"/>
          </p:nvPr>
        </p:nvSpPr>
        <p:spPr>
          <a:xfrm>
            <a:off x="3688026" y="377656"/>
            <a:ext cx="5036993" cy="547254"/>
          </a:xfrm>
          <a:prstGeom prst="rect">
            <a:avLst/>
          </a:prstGeom>
        </p:spPr>
        <p:txBody>
          <a:bodyPr>
            <a:normAutofit fontScale="90000"/>
          </a:bodyPr>
          <a:lstStyle>
            <a:lvl1pPr>
              <a:spcBef>
                <a:spcPts val="5100"/>
              </a:spcBef>
              <a:defRPr sz="5300" b="1" i="1" spc="0">
                <a:solidFill>
                  <a:srgbClr val="000000"/>
                </a:solidFill>
                <a:latin typeface="Times New Roman"/>
                <a:ea typeface="Times New Roman"/>
                <a:cs typeface="Times New Roman"/>
                <a:sym typeface="Times New Roman"/>
              </a:defRPr>
            </a:lvl1pPr>
          </a:lstStyle>
          <a:p>
            <a:pPr algn="l"/>
            <a:r>
              <a:rPr sz="3200" i="0" dirty="0">
                <a:solidFill>
                  <a:srgbClr val="F9FFF8"/>
                </a:solidFill>
                <a:latin typeface="Calibri" panose="020F0502020204030204" pitchFamily="34" charset="0"/>
                <a:cs typeface="Calibri" panose="020F0502020204030204" pitchFamily="34" charset="0"/>
              </a:rPr>
              <a:t>How do I keep my Eyes Healthy </a:t>
            </a:r>
          </a:p>
        </p:txBody>
      </p:sp>
    </p:spTree>
    <p:extLst>
      <p:ext uri="{BB962C8B-B14F-4D97-AF65-F5344CB8AC3E}">
        <p14:creationId xmlns:p14="http://schemas.microsoft.com/office/powerpoint/2010/main" val="409274601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21974"/>
            <a:ext cx="260583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cs typeface="Calibri"/>
                <a:sym typeface="Calibri"/>
              </a:rPr>
              <a:t>Open Segment</a:t>
            </a: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785536" y="2056069"/>
            <a:ext cx="7583914" cy="2246769"/>
          </a:xfrm>
          <a:prstGeom prst="rect">
            <a:avLst/>
          </a:prstGeom>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Suggested Time = Zaim’s discretion</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Zaim can include any other segment of local interest in this segment</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73684076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6"/>
          <p:cNvSpPr txBox="1"/>
          <p:nvPr/>
        </p:nvSpPr>
        <p:spPr>
          <a:xfrm>
            <a:off x="3463833" y="370056"/>
            <a:ext cx="5475117" cy="637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defRPr sz="3600" b="1">
                <a:solidFill>
                  <a:srgbClr val="FFFFFF"/>
                </a:solidFill>
                <a:latin typeface="+mj-lt"/>
                <a:ea typeface="+mj-ea"/>
                <a:cs typeface="+mj-cs"/>
                <a:sym typeface="Helvetica"/>
              </a:defRPr>
            </a:lvl1pPr>
          </a:lstStyle>
          <a:p>
            <a:r>
              <a:t>  </a:t>
            </a:r>
          </a:p>
        </p:txBody>
      </p:sp>
      <p:sp>
        <p:nvSpPr>
          <p:cNvPr id="172" name="Content Placeholder 2"/>
          <p:cNvSpPr txBox="1"/>
          <p:nvPr/>
        </p:nvSpPr>
        <p:spPr>
          <a:xfrm>
            <a:off x="674368" y="1370012"/>
            <a:ext cx="7795264"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ctr" defTabSz="434340">
              <a:lnSpc>
                <a:spcPct val="90000"/>
              </a:lnSpc>
              <a:spcBef>
                <a:spcPts val="700"/>
              </a:spcBef>
              <a:defRPr sz="3420" b="1">
                <a:latin typeface="+mj-lt"/>
                <a:ea typeface="+mj-ea"/>
                <a:cs typeface="+mj-cs"/>
                <a:sym typeface="Helvetica"/>
              </a:defRPr>
            </a:pPr>
            <a:r>
              <a:t>Reminders/Announcements</a:t>
            </a:r>
          </a:p>
          <a:p>
            <a:pPr algn="ctr" defTabSz="434340">
              <a:lnSpc>
                <a:spcPct val="90000"/>
              </a:lnSpc>
              <a:spcBef>
                <a:spcPts val="700"/>
              </a:spcBef>
              <a:defRPr sz="3420" b="1">
                <a:latin typeface="+mj-lt"/>
                <a:ea typeface="+mj-ea"/>
                <a:cs typeface="+mj-cs"/>
                <a:sym typeface="Helvetica"/>
              </a:defRPr>
            </a:pPr>
            <a:r>
              <a:t>Dua</a:t>
            </a:r>
            <a:endParaRPr sz="3040"/>
          </a:p>
          <a:p>
            <a:pPr algn="ctr" defTabSz="434340">
              <a:lnSpc>
                <a:spcPct val="90000"/>
              </a:lnSpc>
              <a:spcBef>
                <a:spcPts val="600"/>
              </a:spcBef>
              <a:defRPr sz="3420" b="1">
                <a:latin typeface="+mj-lt"/>
                <a:ea typeface="+mj-ea"/>
                <a:cs typeface="+mj-cs"/>
                <a:sym typeface="Helvetica"/>
              </a:defRPr>
            </a:pPr>
            <a:endParaRPr sz="3040"/>
          </a:p>
          <a:p>
            <a:pPr algn="ctr" defTabSz="434340">
              <a:lnSpc>
                <a:spcPct val="90000"/>
              </a:lnSpc>
              <a:spcBef>
                <a:spcPts val="700"/>
              </a:spcBef>
              <a:defRPr sz="3420" b="1">
                <a:latin typeface="+mj-lt"/>
                <a:ea typeface="+mj-ea"/>
                <a:cs typeface="+mj-cs"/>
                <a:sym typeface="Helvetica"/>
              </a:defRPr>
            </a:pPr>
            <a:r>
              <a:t>Jazakumullah for Participating!</a:t>
            </a:r>
            <a:endParaRPr sz="3040"/>
          </a:p>
          <a:p>
            <a:pPr algn="ctr" defTabSz="434340">
              <a:lnSpc>
                <a:spcPct val="90000"/>
              </a:lnSpc>
              <a:spcBef>
                <a:spcPts val="600"/>
              </a:spcBef>
              <a:defRPr sz="3420" b="1">
                <a:latin typeface="+mj-lt"/>
                <a:ea typeface="+mj-ea"/>
                <a:cs typeface="+mj-cs"/>
                <a:sym typeface="Helvetica"/>
              </a:defRPr>
            </a:pPr>
            <a:endParaRPr sz="3040"/>
          </a:p>
          <a:p>
            <a:pPr algn="ctr" defTabSz="434340">
              <a:lnSpc>
                <a:spcPct val="90000"/>
              </a:lnSpc>
              <a:spcBef>
                <a:spcPts val="700"/>
              </a:spcBef>
              <a:defRPr sz="3420" b="1">
                <a:solidFill>
                  <a:srgbClr val="FF0000"/>
                </a:solidFill>
                <a:latin typeface="+mj-lt"/>
                <a:ea typeface="+mj-ea"/>
                <a:cs typeface="+mj-cs"/>
                <a:sym typeface="Helvetica"/>
              </a:defRPr>
            </a:pPr>
            <a:r>
              <a:t>If you enjoyed it, please convey to those brothers who are not here today!</a:t>
            </a:r>
          </a:p>
        </p:txBody>
      </p:sp>
      <p:sp>
        <p:nvSpPr>
          <p:cNvPr id="173" name="TextBox 2"/>
          <p:cNvSpPr txBox="1"/>
          <p:nvPr/>
        </p:nvSpPr>
        <p:spPr>
          <a:xfrm>
            <a:off x="3463833" y="370056"/>
            <a:ext cx="2532099"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b="1" dirty="0"/>
              <a:t>That’s all folks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84063" y="427915"/>
            <a:ext cx="5562602" cy="511628"/>
          </a:xfrm>
          <a:prstGeom prst="rect">
            <a:avLst/>
          </a:prstGeom>
        </p:spPr>
        <p:txBody>
          <a:bodyPr>
            <a:normAutofit fontScale="90000"/>
          </a:bodyPr>
          <a:lstStyle>
            <a:lvl1pPr defTabSz="182879">
              <a:defRPr sz="3200">
                <a:solidFill>
                  <a:srgbClr val="FFFFFF"/>
                </a:solidFill>
              </a:defRPr>
            </a:lvl1pPr>
          </a:lstStyle>
          <a:p>
            <a:pPr algn="l"/>
            <a:r>
              <a:rPr b="1" dirty="0"/>
              <a:t>Recitation of </a:t>
            </a:r>
            <a:r>
              <a:rPr lang="en-US" b="1" dirty="0"/>
              <a:t>the </a:t>
            </a:r>
            <a:r>
              <a:rPr b="1" dirty="0"/>
              <a:t>Holy Quran</a:t>
            </a:r>
          </a:p>
        </p:txBody>
      </p:sp>
      <p:sp>
        <p:nvSpPr>
          <p:cNvPr id="18" name="Rectangle 17">
            <a:extLst>
              <a:ext uri="{FF2B5EF4-FFF2-40B4-BE49-F238E27FC236}">
                <a16:creationId xmlns:a16="http://schemas.microsoft.com/office/drawing/2014/main" id="{BE7BD1C9-322B-D548-B5A2-35848DCF61AC}"/>
              </a:ext>
            </a:extLst>
          </p:cNvPr>
          <p:cNvSpPr/>
          <p:nvPr/>
        </p:nvSpPr>
        <p:spPr>
          <a:xfrm>
            <a:off x="145471" y="3456971"/>
            <a:ext cx="4426529" cy="2062103"/>
          </a:xfrm>
          <a:prstGeom prst="rect">
            <a:avLst/>
          </a:prstGeom>
        </p:spPr>
        <p:txBody>
          <a:bodyPr wrap="square">
            <a:spAutoFit/>
          </a:bodyPr>
          <a:lstStyle/>
          <a:p>
            <a:r>
              <a:rPr lang="en-US" sz="1600" dirty="0">
                <a:solidFill>
                  <a:schemeClr val="tx1"/>
                </a:solidFill>
                <a:latin typeface="Verdana" panose="020B0604030504040204" pitchFamily="34" charset="0"/>
              </a:rPr>
              <a:t>O ye who believe! obey Allah and obey </a:t>
            </a:r>
            <a:r>
              <a:rPr lang="en-US" sz="1600" i="1" dirty="0">
                <a:solidFill>
                  <a:schemeClr val="tx1"/>
                </a:solidFill>
                <a:latin typeface="Verdana" panose="020B0604030504040204" pitchFamily="34" charset="0"/>
              </a:rPr>
              <a:t>His</a:t>
            </a:r>
            <a:r>
              <a:rPr lang="en-US" sz="1600" dirty="0">
                <a:solidFill>
                  <a:schemeClr val="tx1"/>
                </a:solidFill>
                <a:latin typeface="Verdana" panose="020B0604030504040204" pitchFamily="34" charset="0"/>
              </a:rPr>
              <a:t> Messenger and those who are in authority among you. And if you differ in anything among yourselves, refer it to Allah and </a:t>
            </a:r>
            <a:r>
              <a:rPr lang="en-US" sz="1600" i="1" dirty="0">
                <a:solidFill>
                  <a:schemeClr val="tx1"/>
                </a:solidFill>
                <a:latin typeface="Verdana" panose="020B0604030504040204" pitchFamily="34" charset="0"/>
              </a:rPr>
              <a:t>His</a:t>
            </a:r>
            <a:r>
              <a:rPr lang="en-US" sz="1600" dirty="0">
                <a:solidFill>
                  <a:schemeClr val="tx1"/>
                </a:solidFill>
                <a:latin typeface="Verdana" panose="020B0604030504040204" pitchFamily="34" charset="0"/>
              </a:rPr>
              <a:t> Messenger if you are believers in Allah and the Last Day. That is best and most commendable in the end. (4:60)</a:t>
            </a:r>
            <a:endParaRPr lang="en-US" sz="1600" dirty="0">
              <a:solidFill>
                <a:schemeClr val="tx1"/>
              </a:solidFill>
            </a:endParaRPr>
          </a:p>
        </p:txBody>
      </p:sp>
      <p:sp>
        <p:nvSpPr>
          <p:cNvPr id="19" name="Rectangle 18">
            <a:extLst>
              <a:ext uri="{FF2B5EF4-FFF2-40B4-BE49-F238E27FC236}">
                <a16:creationId xmlns:a16="http://schemas.microsoft.com/office/drawing/2014/main" id="{F8915CF1-EA94-AD4D-9F20-B728F788DE0C}"/>
              </a:ext>
            </a:extLst>
          </p:cNvPr>
          <p:cNvSpPr/>
          <p:nvPr/>
        </p:nvSpPr>
        <p:spPr>
          <a:xfrm>
            <a:off x="145471" y="1413427"/>
            <a:ext cx="4426529" cy="1815882"/>
          </a:xfrm>
          <a:prstGeom prst="rect">
            <a:avLst/>
          </a:prstGeom>
        </p:spPr>
        <p:txBody>
          <a:bodyPr wrap="square">
            <a:spAutoFit/>
          </a:bodyPr>
          <a:lstStyle/>
          <a:p>
            <a:r>
              <a:rPr lang="en-US" sz="1600" dirty="0">
                <a:solidFill>
                  <a:schemeClr val="tx1"/>
                </a:solidFill>
                <a:latin typeface="Verdana" panose="020B0604030504040204" pitchFamily="34" charset="0"/>
              </a:rPr>
              <a:t>But if they answer thee not, then know that they only follow their own evil inclinations. And who is more erring than he who follows his evil inclinations without any guidance from Allah? Verily Allah guides not the unjust people. </a:t>
            </a:r>
            <a:r>
              <a:rPr lang="en-US" sz="1600" dirty="0">
                <a:solidFill>
                  <a:srgbClr val="002060"/>
                </a:solidFill>
                <a:latin typeface="Verdana" panose="020B0604030504040204" pitchFamily="34" charset="0"/>
              </a:rPr>
              <a:t>(28:51)</a:t>
            </a:r>
            <a:endParaRPr lang="en-US" sz="1600" dirty="0">
              <a:solidFill>
                <a:srgbClr val="002060"/>
              </a:solidFill>
            </a:endParaRPr>
          </a:p>
        </p:txBody>
      </p:sp>
      <p:pic>
        <p:nvPicPr>
          <p:cNvPr id="3" name="Picture 2" descr="Text, letter&#10;&#10;Description automatically generated">
            <a:extLst>
              <a:ext uri="{FF2B5EF4-FFF2-40B4-BE49-F238E27FC236}">
                <a16:creationId xmlns:a16="http://schemas.microsoft.com/office/drawing/2014/main" id="{32561404-C246-1848-A9D7-4BB1F3C49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234" y="1539291"/>
            <a:ext cx="4286296" cy="1454279"/>
          </a:xfrm>
          <a:prstGeom prst="rect">
            <a:avLst/>
          </a:prstGeom>
        </p:spPr>
      </p:pic>
      <p:pic>
        <p:nvPicPr>
          <p:cNvPr id="7" name="Picture 6" descr="Text, letter&#10;&#10;Description automatically generated">
            <a:extLst>
              <a:ext uri="{FF2B5EF4-FFF2-40B4-BE49-F238E27FC236}">
                <a16:creationId xmlns:a16="http://schemas.microsoft.com/office/drawing/2014/main" id="{7A9368C3-01C8-BA44-85B6-1E4506C0F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093" y="3589570"/>
            <a:ext cx="4438436" cy="1537601"/>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br/>
            <a:br/>
            <a:br/>
            <a:br/>
            <a:endParaRPr/>
          </a:p>
        </p:txBody>
      </p:sp>
      <p:sp>
        <p:nvSpPr>
          <p:cNvPr id="109" name="TextBox 3"/>
          <p:cNvSpPr txBox="1"/>
          <p:nvPr/>
        </p:nvSpPr>
        <p:spPr>
          <a:xfrm>
            <a:off x="3483428" y="343779"/>
            <a:ext cx="2310885"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b="1" dirty="0"/>
              <a:t>Ansar Pledge</a:t>
            </a:r>
          </a:p>
        </p:txBody>
      </p:sp>
      <p:sp>
        <p:nvSpPr>
          <p:cNvPr id="110" name="Rectangle 6"/>
          <p:cNvSpPr txBox="1"/>
          <p:nvPr/>
        </p:nvSpPr>
        <p:spPr>
          <a:xfrm>
            <a:off x="153304" y="1287023"/>
            <a:ext cx="4859050" cy="1437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r>
              <a:t>Say this part three times:</a:t>
            </a:r>
          </a:p>
          <a:p>
            <a:pPr>
              <a:defRPr sz="800" i="1">
                <a:latin typeface="+mj-lt"/>
                <a:ea typeface="+mj-ea"/>
                <a:cs typeface="+mj-cs"/>
                <a:sym typeface="Helvetica"/>
              </a:defRPr>
            </a:pPr>
            <a:endParaRPr/>
          </a:p>
          <a:p>
            <a:pPr>
              <a:defRPr sz="2000" i="1">
                <a:latin typeface="+mj-lt"/>
                <a:ea typeface="+mj-ea"/>
                <a:cs typeface="+mj-cs"/>
                <a:sym typeface="Helvetica"/>
              </a:defRPr>
            </a:pPr>
            <a:r>
              <a:t>Ash-hadu • alla ilaha • illallahu • wahdahu • la sharika lahu • wa ash-hadu • anna Muhammadan • ‘abduhu • wa rasuluh</a:t>
            </a:r>
          </a:p>
        </p:txBody>
      </p:sp>
      <p:sp>
        <p:nvSpPr>
          <p:cNvPr id="112" name="Rectangle 8"/>
          <p:cNvSpPr txBox="1"/>
          <p:nvPr/>
        </p:nvSpPr>
        <p:spPr>
          <a:xfrm>
            <a:off x="128909" y="2733182"/>
            <a:ext cx="8739481" cy="3516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r>
              <a:t>Say this part once:</a:t>
            </a:r>
          </a:p>
          <a:p>
            <a:pPr>
              <a:defRPr sz="2000"/>
            </a:pPr>
            <a:r>
              <a:t>I bear witness • that there is none worthy of worship • except Allah. • He is One • (and) has no partner, • and I bear witness • that Muhammad (peace be upon him) • is His servant • and messenger.</a:t>
            </a:r>
          </a:p>
          <a:p>
            <a:pPr>
              <a:defRPr sz="800" i="1">
                <a:latin typeface="+mj-lt"/>
                <a:ea typeface="+mj-ea"/>
                <a:cs typeface="+mj-cs"/>
                <a:sym typeface="Helvetica"/>
              </a:defRPr>
            </a:pPr>
            <a:endParaRPr/>
          </a:p>
          <a:p>
            <a:pPr>
              <a:defRPr sz="2000" i="1">
                <a:solidFill>
                  <a:srgbClr val="FF0000"/>
                </a:solidFill>
                <a:latin typeface="+mj-lt"/>
                <a:ea typeface="+mj-ea"/>
                <a:cs typeface="+mj-cs"/>
                <a:sym typeface="Helvetica"/>
              </a:defRPr>
            </a:pPr>
            <a:r>
              <a:t>Say this part once:</a:t>
            </a:r>
          </a:p>
          <a:p>
            <a:pPr>
              <a:defRPr sz="2000"/>
            </a:pPr>
            <a:r>
              <a:t>I solemnly pledge • that I shall endeavor • throughout my life </a:t>
            </a:r>
            <a:r>
              <a:rPr i="1">
                <a:latin typeface="+mj-lt"/>
                <a:ea typeface="+mj-ea"/>
                <a:cs typeface="+mj-cs"/>
                <a:sym typeface="Helvetica"/>
              </a:rPr>
              <a:t>•</a:t>
            </a:r>
            <a:r>
              <a:t> for the propagation </a:t>
            </a:r>
            <a:r>
              <a:rPr i="1">
                <a:latin typeface="+mj-lt"/>
                <a:ea typeface="+mj-ea"/>
                <a:cs typeface="+mj-cs"/>
                <a:sym typeface="Helvetica"/>
              </a:rPr>
              <a:t>•</a:t>
            </a:r>
            <a:r>
              <a:t> and consolidation </a:t>
            </a:r>
            <a:r>
              <a:rPr i="1">
                <a:latin typeface="+mj-lt"/>
                <a:ea typeface="+mj-ea"/>
                <a:cs typeface="+mj-cs"/>
                <a:sym typeface="Helvetica"/>
              </a:rPr>
              <a:t>•</a:t>
            </a:r>
            <a:r>
              <a:t> of Ahmadiyyat in Islam,</a:t>
            </a:r>
            <a:r>
              <a:rPr i="1">
                <a:latin typeface="+mj-lt"/>
                <a:ea typeface="+mj-ea"/>
                <a:cs typeface="+mj-cs"/>
                <a:sym typeface="Helvetica"/>
              </a:rPr>
              <a:t> • </a:t>
            </a:r>
            <a:r>
              <a:t>and shall stand guard </a:t>
            </a:r>
            <a:r>
              <a:rPr i="1">
                <a:latin typeface="+mj-lt"/>
                <a:ea typeface="+mj-ea"/>
                <a:cs typeface="+mj-cs"/>
                <a:sym typeface="Helvetica"/>
              </a:rPr>
              <a:t>•</a:t>
            </a:r>
            <a:r>
              <a:t> in defense of </a:t>
            </a:r>
            <a:r>
              <a:rPr i="1">
                <a:latin typeface="+mj-lt"/>
                <a:ea typeface="+mj-ea"/>
                <a:cs typeface="+mj-cs"/>
                <a:sym typeface="Helvetica"/>
              </a:rPr>
              <a:t>•</a:t>
            </a:r>
            <a:r>
              <a:t> the institution of Khilafat. </a:t>
            </a:r>
            <a:r>
              <a:rPr i="1">
                <a:latin typeface="+mj-lt"/>
                <a:ea typeface="+mj-ea"/>
                <a:cs typeface="+mj-cs"/>
                <a:sym typeface="Helvetica"/>
              </a:rPr>
              <a:t>•</a:t>
            </a:r>
            <a:r>
              <a:t> I shall not hesitate </a:t>
            </a:r>
            <a:r>
              <a:rPr i="1">
                <a:latin typeface="+mj-lt"/>
                <a:ea typeface="+mj-ea"/>
                <a:cs typeface="+mj-cs"/>
                <a:sym typeface="Helvetica"/>
              </a:rPr>
              <a:t>•</a:t>
            </a:r>
            <a:r>
              <a:t> to offer any sacrifice </a:t>
            </a:r>
            <a:r>
              <a:rPr i="1">
                <a:latin typeface="+mj-lt"/>
                <a:ea typeface="+mj-ea"/>
                <a:cs typeface="+mj-cs"/>
                <a:sym typeface="Helvetica"/>
              </a:rPr>
              <a:t>•</a:t>
            </a:r>
            <a:r>
              <a:t> in this regard.</a:t>
            </a:r>
            <a:r>
              <a:rPr i="1">
                <a:latin typeface="+mj-lt"/>
                <a:ea typeface="+mj-ea"/>
                <a:cs typeface="+mj-cs"/>
                <a:sym typeface="Helvetica"/>
              </a:rPr>
              <a:t> </a:t>
            </a:r>
            <a:r>
              <a:t>•</a:t>
            </a:r>
            <a:r>
              <a:rPr i="1">
                <a:latin typeface="+mj-lt"/>
                <a:ea typeface="+mj-ea"/>
                <a:cs typeface="+mj-cs"/>
                <a:sym typeface="Helvetica"/>
              </a:rPr>
              <a:t> </a:t>
            </a:r>
            <a:r>
              <a:t>Moreover, </a:t>
            </a:r>
            <a:r>
              <a:rPr i="1">
                <a:latin typeface="+mj-lt"/>
                <a:ea typeface="+mj-ea"/>
                <a:cs typeface="+mj-cs"/>
                <a:sym typeface="Helvetica"/>
              </a:rPr>
              <a:t>•</a:t>
            </a:r>
            <a:r>
              <a:t> I shall exhort my children </a:t>
            </a:r>
            <a:r>
              <a:rPr i="1">
                <a:latin typeface="+mj-lt"/>
                <a:ea typeface="+mj-ea"/>
                <a:cs typeface="+mj-cs"/>
                <a:sym typeface="Helvetica"/>
              </a:rPr>
              <a:t>•</a:t>
            </a:r>
            <a:r>
              <a:t> to always remain dedicated </a:t>
            </a:r>
            <a:r>
              <a:rPr i="1">
                <a:latin typeface="+mj-lt"/>
                <a:ea typeface="+mj-ea"/>
                <a:cs typeface="+mj-cs"/>
                <a:sym typeface="Helvetica"/>
              </a:rPr>
              <a:t>•</a:t>
            </a:r>
            <a:r>
              <a:t> and devoted </a:t>
            </a:r>
            <a:r>
              <a:rPr i="1">
                <a:latin typeface="+mj-lt"/>
                <a:ea typeface="+mj-ea"/>
                <a:cs typeface="+mj-cs"/>
                <a:sym typeface="Helvetica"/>
              </a:rPr>
              <a:t>•</a:t>
            </a:r>
            <a:r>
              <a:t> to Khilafat. </a:t>
            </a:r>
            <a:r>
              <a:rPr i="1">
                <a:latin typeface="+mj-lt"/>
                <a:ea typeface="+mj-ea"/>
                <a:cs typeface="+mj-cs"/>
                <a:sym typeface="Helvetica"/>
              </a:rPr>
              <a:t>• Insha’allah</a:t>
            </a:r>
            <a:r>
              <a:t>.</a:t>
            </a:r>
          </a:p>
        </p:txBody>
      </p:sp>
      <p:pic>
        <p:nvPicPr>
          <p:cNvPr id="7" name="Picture 6">
            <a:extLst>
              <a:ext uri="{FF2B5EF4-FFF2-40B4-BE49-F238E27FC236}">
                <a16:creationId xmlns:a16="http://schemas.microsoft.com/office/drawing/2014/main" id="{323B50EE-7807-5B49-8DBC-720191EF00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7340" y="1442365"/>
            <a:ext cx="3721913" cy="112695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91524D09-4F3C-C047-8609-2FCA1C2A08FA}"/>
              </a:ext>
            </a:extLst>
          </p:cNvPr>
          <p:cNvSpPr txBox="1"/>
          <p:nvPr/>
        </p:nvSpPr>
        <p:spPr>
          <a:xfrm>
            <a:off x="3406785" y="373173"/>
            <a:ext cx="186116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ea typeface="+mn-ea"/>
                <a:cs typeface="Calibri"/>
                <a:sym typeface="Calibri"/>
              </a:rPr>
              <a:t>Salat Page</a:t>
            </a:r>
          </a:p>
        </p:txBody>
      </p:sp>
      <p:sp>
        <p:nvSpPr>
          <p:cNvPr id="3" name="Rectangle 2">
            <a:extLst>
              <a:ext uri="{FF2B5EF4-FFF2-40B4-BE49-F238E27FC236}">
                <a16:creationId xmlns:a16="http://schemas.microsoft.com/office/drawing/2014/main" id="{23C59CB6-ED91-4246-A8EC-FC7F26D62ADC}"/>
              </a:ext>
            </a:extLst>
          </p:cNvPr>
          <p:cNvSpPr/>
          <p:nvPr/>
        </p:nvSpPr>
        <p:spPr>
          <a:xfrm>
            <a:off x="290833" y="3513798"/>
            <a:ext cx="8577557" cy="2591094"/>
          </a:xfrm>
          <a:prstGeom prst="rect">
            <a:avLst/>
          </a:prstGeom>
        </p:spPr>
        <p:txBody>
          <a:bodyPr wrap="square">
            <a:spAutoFit/>
          </a:bodyPr>
          <a:lstStyle/>
          <a:p>
            <a:pPr marL="0" marR="0" lvl="0" indent="0" algn="ctr" defTabSz="457200" rtl="0" eaLnBrk="1" fontAlgn="auto" latinLnBrk="0" hangingPunct="0">
              <a:lnSpc>
                <a:spcPct val="107000"/>
              </a:lnSpc>
              <a:spcBef>
                <a:spcPts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“Do not perform the Salat as a mere ceremony but observe it with the burning and the melting of the heart and supplicate continuously in the Salat. It is the key to the resolving of all difficulties. In addition to the prescribed prayers and glorification supplicate much in your vernacular so that your heart should melt and continue this effort till you arrive at that condition for that is the means of the achieving of all true objectives.” </a:t>
            </a:r>
          </a:p>
          <a:p>
            <a:pPr marL="0" marR="0" lvl="0" indent="0" algn="l" defTabSz="457200" rtl="0" eaLnBrk="1" fontAlgn="auto" latinLnBrk="0" hangingPunct="0">
              <a:lnSpc>
                <a:spcPct val="107000"/>
              </a:lnSpc>
              <a:spcBef>
                <a:spcPts val="0"/>
              </a:spcBef>
              <a:spcAft>
                <a:spcPts val="800"/>
              </a:spcAft>
              <a:buClrTx/>
              <a:buSzTx/>
              <a:buFontTx/>
              <a:buNone/>
              <a:tabLst/>
              <a:defRPr/>
            </a:pPr>
            <a:endParaRPr lang="en-US" dirty="0">
              <a:latin typeface="Georgia" panose="02040502050405020303" pitchFamily="18" charset="0"/>
              <a:ea typeface="Calibri" panose="020F0502020204030204" pitchFamily="34" charset="0"/>
              <a:cs typeface="Arial" panose="020B0604020202020204" pitchFamily="34" charset="0"/>
            </a:endParaRPr>
          </a:p>
          <a:p>
            <a:pPr marL="0" marR="0" lvl="0" indent="0" algn="ctr" defTabSz="457200" rtl="0" eaLnBrk="1" fontAlgn="auto" latinLnBrk="0" hangingPunct="0">
              <a:lnSpc>
                <a:spcPct val="107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a:t>
            </a:r>
            <a:r>
              <a:rPr kumimoji="0" lang="en-US" sz="1400" b="0" i="0" u="none" strike="noStrike" kern="0" cap="none" spc="0" normalizeH="0" baseline="0" noProof="0" dirty="0" err="1">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Malfuzat</a:t>
            </a:r>
            <a:r>
              <a:rPr kumimoji="0" lang="en-US" sz="1400" b="0" i="0" u="none" strike="noStrike" kern="0" cap="none" spc="0" normalizeH="0" baseline="0" noProof="0" dirty="0">
                <a:ln>
                  <a:noFill/>
                </a:ln>
                <a:solidFill>
                  <a:srgbClr val="000000"/>
                </a:solidFill>
                <a:effectLst/>
                <a:uLnTx/>
                <a:uFillTx/>
                <a:latin typeface="Georgia" panose="02040502050405020303" pitchFamily="18" charset="0"/>
                <a:ea typeface="Calibri" panose="020F0502020204030204" pitchFamily="34" charset="0"/>
                <a:cs typeface="Arial" panose="020B0604020202020204" pitchFamily="34" charset="0"/>
                <a:sym typeface="Calibri"/>
              </a:rPr>
              <a:t>, Vol. VI, pp. 367-368).</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sym typeface="Calibri"/>
            </a:endParaRPr>
          </a:p>
        </p:txBody>
      </p:sp>
      <p:pic>
        <p:nvPicPr>
          <p:cNvPr id="7" name="Picture 6">
            <a:extLst>
              <a:ext uri="{FF2B5EF4-FFF2-40B4-BE49-F238E27FC236}">
                <a16:creationId xmlns:a16="http://schemas.microsoft.com/office/drawing/2014/main" id="{2B1DBF46-3CC4-F541-B25B-B23D12EF4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4325" y="1260295"/>
            <a:ext cx="7110571" cy="2076163"/>
          </a:xfrm>
          <a:prstGeom prst="rect">
            <a:avLst/>
          </a:prstGeom>
        </p:spPr>
      </p:pic>
    </p:spTree>
    <p:extLst>
      <p:ext uri="{BB962C8B-B14F-4D97-AF65-F5344CB8AC3E}">
        <p14:creationId xmlns:p14="http://schemas.microsoft.com/office/powerpoint/2010/main" val="113085934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513018" y="357466"/>
            <a:ext cx="4343493"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The Holy Quran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64748" y="2317679"/>
            <a:ext cx="6314512" cy="2246769"/>
          </a:xfrm>
          <a:prstGeom prst="rect">
            <a:avLst/>
          </a:prstGeom>
        </p:spPr>
        <p:txBody>
          <a:bodyPr wrap="square">
            <a:spAutoFit/>
          </a:bodyPr>
          <a:lstStyle/>
          <a:p>
            <a:r>
              <a:rPr lang="en-US" sz="2800" b="1" dirty="0"/>
              <a:t>Suggested Time = 10 mins</a:t>
            </a:r>
          </a:p>
          <a:p>
            <a:endParaRPr lang="en-US" sz="2800" b="1" dirty="0"/>
          </a:p>
          <a:p>
            <a:r>
              <a:rPr lang="en-US" sz="2800" b="1" dirty="0"/>
              <a:t>It contains verses, questions </a:t>
            </a:r>
          </a:p>
          <a:p>
            <a:r>
              <a:rPr lang="en-US" sz="2800" b="1" dirty="0"/>
              <a:t>about the verses followed </a:t>
            </a:r>
          </a:p>
          <a:p>
            <a:r>
              <a:rPr lang="en-US" sz="2800" b="1" dirty="0"/>
              <a:t>by commentary</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5822" y="1469736"/>
            <a:ext cx="3877564" cy="4318000"/>
          </a:xfrm>
          <a:prstGeom prst="rect">
            <a:avLst/>
          </a:prstGeom>
        </p:spPr>
      </p:pic>
    </p:spTree>
    <p:extLst>
      <p:ext uri="{BB962C8B-B14F-4D97-AF65-F5344CB8AC3E}">
        <p14:creationId xmlns:p14="http://schemas.microsoft.com/office/powerpoint/2010/main" val="350490802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84063" y="427915"/>
            <a:ext cx="5562602" cy="511628"/>
          </a:xfrm>
          <a:prstGeom prst="rect">
            <a:avLst/>
          </a:prstGeom>
        </p:spPr>
        <p:txBody>
          <a:bodyPr>
            <a:normAutofit fontScale="90000"/>
          </a:bodyPr>
          <a:lstStyle>
            <a:lvl1pPr defTabSz="182879">
              <a:defRPr sz="3200">
                <a:solidFill>
                  <a:srgbClr val="FFFFFF"/>
                </a:solidFill>
              </a:defRPr>
            </a:lvl1pPr>
          </a:lstStyle>
          <a:p>
            <a:pPr algn="l"/>
            <a:r>
              <a:rPr b="1" dirty="0"/>
              <a:t>Recitation of </a:t>
            </a:r>
            <a:r>
              <a:rPr lang="en-US" b="1" dirty="0"/>
              <a:t>the </a:t>
            </a:r>
            <a:r>
              <a:rPr b="1" dirty="0"/>
              <a:t>Holy Quran</a:t>
            </a:r>
          </a:p>
        </p:txBody>
      </p:sp>
      <p:sp>
        <p:nvSpPr>
          <p:cNvPr id="18" name="Rectangle 17">
            <a:extLst>
              <a:ext uri="{FF2B5EF4-FFF2-40B4-BE49-F238E27FC236}">
                <a16:creationId xmlns:a16="http://schemas.microsoft.com/office/drawing/2014/main" id="{BE7BD1C9-322B-D548-B5A2-35848DCF61AC}"/>
              </a:ext>
            </a:extLst>
          </p:cNvPr>
          <p:cNvSpPr/>
          <p:nvPr/>
        </p:nvSpPr>
        <p:spPr>
          <a:xfrm>
            <a:off x="145471" y="3456971"/>
            <a:ext cx="4426529" cy="2062103"/>
          </a:xfrm>
          <a:prstGeom prst="rect">
            <a:avLst/>
          </a:prstGeom>
        </p:spPr>
        <p:txBody>
          <a:bodyPr wrap="square">
            <a:spAutoFit/>
          </a:bodyPr>
          <a:lstStyle/>
          <a:p>
            <a:r>
              <a:rPr lang="en-US" sz="1600" dirty="0">
                <a:solidFill>
                  <a:schemeClr val="tx1"/>
                </a:solidFill>
                <a:latin typeface="Verdana" panose="020B0604030504040204" pitchFamily="34" charset="0"/>
              </a:rPr>
              <a:t>O ye who believe! obey Allah and obey </a:t>
            </a:r>
            <a:r>
              <a:rPr lang="en-US" sz="1600" i="1" dirty="0">
                <a:solidFill>
                  <a:schemeClr val="tx1"/>
                </a:solidFill>
                <a:latin typeface="Verdana" panose="020B0604030504040204" pitchFamily="34" charset="0"/>
              </a:rPr>
              <a:t>His</a:t>
            </a:r>
            <a:r>
              <a:rPr lang="en-US" sz="1600" dirty="0">
                <a:solidFill>
                  <a:schemeClr val="tx1"/>
                </a:solidFill>
                <a:latin typeface="Verdana" panose="020B0604030504040204" pitchFamily="34" charset="0"/>
              </a:rPr>
              <a:t> Messenger and those who are in authority among you. And if you differ in anything among yourselves, refer it to Allah and </a:t>
            </a:r>
            <a:r>
              <a:rPr lang="en-US" sz="1600" i="1" dirty="0">
                <a:solidFill>
                  <a:schemeClr val="tx1"/>
                </a:solidFill>
                <a:latin typeface="Verdana" panose="020B0604030504040204" pitchFamily="34" charset="0"/>
              </a:rPr>
              <a:t>His</a:t>
            </a:r>
            <a:r>
              <a:rPr lang="en-US" sz="1600" dirty="0">
                <a:solidFill>
                  <a:schemeClr val="tx1"/>
                </a:solidFill>
                <a:latin typeface="Verdana" panose="020B0604030504040204" pitchFamily="34" charset="0"/>
              </a:rPr>
              <a:t> Messenger if you are believers in Allah and the Last Day. That is best and most commendable in the end. (4:60)</a:t>
            </a:r>
            <a:endParaRPr lang="en-US" sz="1600" dirty="0">
              <a:solidFill>
                <a:schemeClr val="tx1"/>
              </a:solidFill>
            </a:endParaRPr>
          </a:p>
        </p:txBody>
      </p:sp>
      <p:sp>
        <p:nvSpPr>
          <p:cNvPr id="19" name="Rectangle 18">
            <a:extLst>
              <a:ext uri="{FF2B5EF4-FFF2-40B4-BE49-F238E27FC236}">
                <a16:creationId xmlns:a16="http://schemas.microsoft.com/office/drawing/2014/main" id="{F8915CF1-EA94-AD4D-9F20-B728F788DE0C}"/>
              </a:ext>
            </a:extLst>
          </p:cNvPr>
          <p:cNvSpPr/>
          <p:nvPr/>
        </p:nvSpPr>
        <p:spPr>
          <a:xfrm>
            <a:off x="145471" y="1413427"/>
            <a:ext cx="4426529" cy="1815882"/>
          </a:xfrm>
          <a:prstGeom prst="rect">
            <a:avLst/>
          </a:prstGeom>
        </p:spPr>
        <p:txBody>
          <a:bodyPr wrap="square">
            <a:spAutoFit/>
          </a:bodyPr>
          <a:lstStyle/>
          <a:p>
            <a:r>
              <a:rPr lang="en-US" sz="1600" dirty="0">
                <a:solidFill>
                  <a:schemeClr val="tx1"/>
                </a:solidFill>
                <a:latin typeface="Verdana" panose="020B0604030504040204" pitchFamily="34" charset="0"/>
              </a:rPr>
              <a:t>But if they answer thee not, then know that they only follow their own evil inclinations. And who is more erring than he who follows his evil inclinations without any guidance from Allah? Verily Allah guides not the unjust people. </a:t>
            </a:r>
            <a:r>
              <a:rPr lang="en-US" sz="1600" dirty="0">
                <a:solidFill>
                  <a:srgbClr val="002060"/>
                </a:solidFill>
                <a:latin typeface="Verdana" panose="020B0604030504040204" pitchFamily="34" charset="0"/>
              </a:rPr>
              <a:t>(28:51)</a:t>
            </a:r>
            <a:endParaRPr lang="en-US" sz="1600" dirty="0">
              <a:solidFill>
                <a:srgbClr val="002060"/>
              </a:solidFill>
            </a:endParaRPr>
          </a:p>
        </p:txBody>
      </p:sp>
      <p:pic>
        <p:nvPicPr>
          <p:cNvPr id="7" name="Picture 6" descr="Text, letter&#10;&#10;Description automatically generated">
            <a:extLst>
              <a:ext uri="{FF2B5EF4-FFF2-40B4-BE49-F238E27FC236}">
                <a16:creationId xmlns:a16="http://schemas.microsoft.com/office/drawing/2014/main" id="{5208F17D-099B-0B4B-B16B-70BD16FA0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234" y="1539291"/>
            <a:ext cx="4286296" cy="1454279"/>
          </a:xfrm>
          <a:prstGeom prst="rect">
            <a:avLst/>
          </a:prstGeom>
        </p:spPr>
      </p:pic>
      <p:pic>
        <p:nvPicPr>
          <p:cNvPr id="8" name="Picture 7" descr="Text, letter&#10;&#10;Description automatically generated">
            <a:extLst>
              <a:ext uri="{FF2B5EF4-FFF2-40B4-BE49-F238E27FC236}">
                <a16:creationId xmlns:a16="http://schemas.microsoft.com/office/drawing/2014/main" id="{51CBA80A-822F-8E41-B5FB-D5EA02BD5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093" y="3589570"/>
            <a:ext cx="4438436" cy="1537601"/>
          </a:xfrm>
          <a:prstGeom prst="rect">
            <a:avLst/>
          </a:prstGeom>
        </p:spPr>
      </p:pic>
    </p:spTree>
    <p:extLst>
      <p:ext uri="{BB962C8B-B14F-4D97-AF65-F5344CB8AC3E}">
        <p14:creationId xmlns:p14="http://schemas.microsoft.com/office/powerpoint/2010/main" val="23285240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Box 6"/>
          <p:cNvSpPr txBox="1"/>
          <p:nvPr/>
        </p:nvSpPr>
        <p:spPr>
          <a:xfrm>
            <a:off x="3382397" y="396155"/>
            <a:ext cx="2091292"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t>Questions</a:t>
            </a:r>
          </a:p>
        </p:txBody>
      </p:sp>
      <p:sp>
        <p:nvSpPr>
          <p:cNvPr id="128" name="Content Placeholder 8"/>
          <p:cNvSpPr txBox="1"/>
          <p:nvPr/>
        </p:nvSpPr>
        <p:spPr>
          <a:xfrm>
            <a:off x="271504" y="2498244"/>
            <a:ext cx="8313079" cy="2222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lnSpcReduction="10000"/>
          </a:bodyPr>
          <a:lstStyle/>
          <a:p>
            <a:pPr marL="342900" indent="-342900">
              <a:spcBef>
                <a:spcPts val="600"/>
              </a:spcBef>
              <a:buSzPct val="100000"/>
              <a:buFont typeface="Arial"/>
              <a:buChar char="•"/>
              <a:defRPr sz="2800"/>
            </a:pPr>
            <a:r>
              <a:rPr lang="en-US" dirty="0"/>
              <a:t>Why is the word “obey” mentioned before Allah and the messenger but not before “who are in authority amongst you” </a:t>
            </a:r>
            <a:r>
              <a:rPr dirty="0"/>
              <a:t>?</a:t>
            </a:r>
          </a:p>
          <a:p>
            <a:pPr marL="342900" indent="-342900">
              <a:spcBef>
                <a:spcPts val="600"/>
              </a:spcBef>
              <a:buSzPct val="100000"/>
              <a:buFont typeface="Arial"/>
              <a:buChar char="•"/>
              <a:defRPr sz="2800"/>
            </a:pPr>
            <a:r>
              <a:rPr lang="en-US" dirty="0"/>
              <a:t>Can the words “those in authority” refers to non-Muslim rulers?</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6"/>
          <p:cNvSpPr txBox="1"/>
          <p:nvPr/>
        </p:nvSpPr>
        <p:spPr>
          <a:xfrm>
            <a:off x="3377084" y="381565"/>
            <a:ext cx="2588378"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t>Commentary</a:t>
            </a:r>
          </a:p>
        </p:txBody>
      </p:sp>
      <p:sp>
        <p:nvSpPr>
          <p:cNvPr id="131" name="Content Placeholder 2"/>
          <p:cNvSpPr txBox="1"/>
          <p:nvPr/>
        </p:nvSpPr>
        <p:spPr>
          <a:xfrm>
            <a:off x="167511" y="1847145"/>
            <a:ext cx="8808978" cy="3313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lnSpcReduction="10000"/>
          </a:bodyPr>
          <a:lstStyle/>
          <a:p>
            <a:pPr marL="342900" indent="-342900">
              <a:spcBef>
                <a:spcPts val="500"/>
              </a:spcBef>
              <a:buSzPct val="100000"/>
              <a:buFont typeface="Arial"/>
              <a:buChar char="•"/>
              <a:defRPr sz="2400"/>
            </a:pPr>
            <a:r>
              <a:rPr lang="en-US" dirty="0"/>
              <a:t>The word “obey” before “in authority amongst you” has been omitted in order to point out that obedience to the authority properly constituted by law is, in reality, obedience to God and His Messenger.</a:t>
            </a:r>
          </a:p>
          <a:p>
            <a:pPr marL="342900" indent="-342900">
              <a:spcBef>
                <a:spcPts val="500"/>
              </a:spcBef>
              <a:buSzPct val="100000"/>
              <a:buFont typeface="Arial"/>
              <a:buChar char="•"/>
              <a:defRPr sz="2400"/>
            </a:pPr>
            <a:r>
              <a:rPr lang="en-US" sz="2400" dirty="0"/>
              <a:t>In the wider significance “those in authority” will also mean non-Muslim rulers in authority over Muslims. Practice of the Holy Prophet (</a:t>
            </a:r>
            <a:r>
              <a:rPr lang="en-US" sz="2400" dirty="0" err="1"/>
              <a:t>pbuh</a:t>
            </a:r>
            <a:r>
              <a:rPr lang="en-US" sz="2400" dirty="0"/>
              <a:t>) as well as his sayings make it clear that in secular matters Muslims should obey even such rulers who are not Muslims </a:t>
            </a:r>
            <a:r>
              <a:rPr sz="2400" dirty="0"/>
              <a:t>(Five volume commentary)</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dCover">
  <a:themeElements>
    <a:clrScheme name="HardCover">
      <a:dk1>
        <a:srgbClr val="6E603B"/>
      </a:dk1>
      <a:lt1>
        <a:srgbClr val="33446E"/>
      </a:lt1>
      <a:dk2>
        <a:srgbClr val="5C5A52"/>
      </a:dk2>
      <a:lt2>
        <a:srgbClr val="DCDEE0"/>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HardCover">
      <a:majorFont>
        <a:latin typeface="American Typewriter"/>
        <a:ea typeface="American Typewriter"/>
        <a:cs typeface="American Typewriter"/>
      </a:majorFont>
      <a:minorFont>
        <a:latin typeface="American Typewriter"/>
        <a:ea typeface="American Typewriter"/>
        <a:cs typeface="American Typewriter"/>
      </a:minorFont>
    </a:fontScheme>
    <a:fmtScheme name="HardCov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DEF"/>
            </a:solidFill>
            <a:effectLst>
              <a:outerShdw blurRad="25400" dist="12700" dir="16200000" rotWithShape="0">
                <a:srgbClr val="000000">
                  <a:alpha val="40000"/>
                </a:srgbClr>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2">
              <a:satOff val="-3676"/>
              <a:lumOff val="-121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E603B"/>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14250</TotalTime>
  <Words>2304</Words>
  <Application>Microsoft Macintosh PowerPoint</Application>
  <PresentationFormat>On-screen Show (4:3)</PresentationFormat>
  <Paragraphs>149</Paragraphs>
  <Slides>29</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American Typewriter</vt:lpstr>
      <vt:lpstr>Arial</vt:lpstr>
      <vt:lpstr>Calibri</vt:lpstr>
      <vt:lpstr>Georgia</vt:lpstr>
      <vt:lpstr>Helvetica</vt:lpstr>
      <vt:lpstr>Helvetica Neue</vt:lpstr>
      <vt:lpstr>Palatino</vt:lpstr>
      <vt:lpstr>Times New Roman</vt:lpstr>
      <vt:lpstr>Times Roman</vt:lpstr>
      <vt:lpstr>Verdana</vt:lpstr>
      <vt:lpstr>Office Theme</vt:lpstr>
      <vt:lpstr>HardCover</vt:lpstr>
      <vt:lpstr>PowerPoint Presentation</vt:lpstr>
      <vt:lpstr>Agenda</vt:lpstr>
      <vt:lpstr>Recitation of the Holy Quran</vt:lpstr>
      <vt:lpstr>     </vt:lpstr>
      <vt:lpstr>     </vt:lpstr>
      <vt:lpstr>     </vt:lpstr>
      <vt:lpstr>Recitation of the Holy Quran</vt:lpstr>
      <vt:lpstr>PowerPoint Presentation</vt:lpstr>
      <vt:lpstr>PowerPoint Presentation</vt:lpstr>
      <vt:lpstr>     </vt:lpstr>
      <vt:lpstr> Refrain from following un-Islamic customs  Address Jalsa Salana Germany: August 24, 2003</vt:lpstr>
      <vt:lpstr>That he/she shall refrain from following un-Islamic customs and lustful inclinations and shall completely submit himself/herself to the authority of the Holy Qur’an; and that he/she shall make the Word of God and the sayings of the Holy Prophet Muhammad (pbuh) his/ her guiding principles in every walk of his/her life.  </vt:lpstr>
      <vt:lpstr>PowerPoint Presentation</vt:lpstr>
      <vt:lpstr>PowerPoint Presentation</vt:lpstr>
      <vt:lpstr>PowerPoint Presentation</vt:lpstr>
      <vt:lpstr>PowerPoint Presentation</vt:lpstr>
      <vt:lpstr>PowerPoint Presentation</vt:lpstr>
      <vt:lpstr>     </vt:lpstr>
      <vt:lpstr>     </vt:lpstr>
      <vt:lpstr>PowerPoint Presentation</vt:lpstr>
      <vt:lpstr>When the temperature between the ground and clouds remains at or below freezing it results in snowfall Sleet occurs when snowflakes melt into a raindrop in a wedge of warm air well above the ground and then refreeze in a layer of freezing air just above the surface. This results in frozen raindrops, or small ice pellets. Freezing rain occurs when the wedge of warm air aloft is much thicker, allowing the raindrop to survive until it meets the cold ground. A coating of ice forms on whatever the raindrops contact. Hail are ice balls and form in warmer weather when raindrops are carried very high and freeze.  2.  1.2-1.5 gallons, 5 liters or 10 units  3.  1993. </vt:lpstr>
      <vt:lpstr>     </vt:lpstr>
      <vt:lpstr>     </vt:lpstr>
      <vt:lpstr>Keep your eyes healthy </vt:lpstr>
      <vt:lpstr>Is it Just part of growing up</vt:lpstr>
      <vt:lpstr>How do I keep my Eyes Healthy </vt:lpstr>
      <vt:lpstr>How do I keep my Eyes Healthy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Iftikhar Ahmed</cp:lastModifiedBy>
  <cp:revision>70</cp:revision>
  <dcterms:modified xsi:type="dcterms:W3CDTF">2021-03-24T22:53:44Z</dcterms:modified>
</cp:coreProperties>
</file>