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9144000"/>
  <p:notesSz cx="6858000" cy="9144000"/>
  <p:embeddedFontLst>
    <p:embeddedFont>
      <p:font typeface="Roboto"/>
      <p:regular r:id="rId32"/>
      <p:bold r:id="rId33"/>
      <p:italic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g0BUHqbesD5Ap0UQW8fT/IYiq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37" Type="http://schemas.openxmlformats.org/officeDocument/2006/relationships/font" Target="fonts/HelveticaNeue-bold.fntdata"/><Relationship Id="rId14" Type="http://schemas.openxmlformats.org/officeDocument/2006/relationships/slide" Target="slides/slide10.xml"/><Relationship Id="rId36" Type="http://schemas.openxmlformats.org/officeDocument/2006/relationships/font" Target="fonts/HelveticaNeue-regular.fntdata"/><Relationship Id="rId17" Type="http://schemas.openxmlformats.org/officeDocument/2006/relationships/slide" Target="slides/slide13.xml"/><Relationship Id="rId39" Type="http://schemas.openxmlformats.org/officeDocument/2006/relationships/font" Target="fonts/HelveticaNeue-boldItalic.fntdata"/><Relationship Id="rId16" Type="http://schemas.openxmlformats.org/officeDocument/2006/relationships/slide" Target="slides/slide12.xml"/><Relationship Id="rId38" Type="http://schemas.openxmlformats.org/officeDocument/2006/relationships/font" Target="fonts/HelveticaNeue-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9"/>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9"/>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2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30"/>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0"/>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1"/>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1"/>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3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2"/>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9" name="Shape 29"/>
        <p:cNvGrpSpPr/>
        <p:nvPr/>
      </p:nvGrpSpPr>
      <p:grpSpPr>
        <a:xfrm>
          <a:off x="0" y="0"/>
          <a:ext cx="0" cy="0"/>
          <a:chOff x="0" y="0"/>
          <a:chExt cx="0" cy="0"/>
        </a:xfrm>
      </p:grpSpPr>
      <p:sp>
        <p:nvSpPr>
          <p:cNvPr id="30" name="Google Shape;30;p33"/>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33"/>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2" name="Google Shape;32;p33"/>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3" name="Google Shape;33;p3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34"/>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3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35"/>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35"/>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0" name="Google Shape;40;p35"/>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1" name="Google Shape;41;p3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2" name="Shape 42"/>
        <p:cNvGrpSpPr/>
        <p:nvPr/>
      </p:nvGrpSpPr>
      <p:grpSpPr>
        <a:xfrm>
          <a:off x="0" y="0"/>
          <a:ext cx="0" cy="0"/>
          <a:chOff x="0" y="0"/>
          <a:chExt cx="0" cy="0"/>
        </a:xfrm>
      </p:grpSpPr>
      <p:sp>
        <p:nvSpPr>
          <p:cNvPr id="43" name="Google Shape;43;p36"/>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36"/>
          <p:cNvSpPr/>
          <p:nvPr>
            <p:ph idx="2" type="pic"/>
          </p:nvPr>
        </p:nvSpPr>
        <p:spPr>
          <a:xfrm>
            <a:off x="1792288" y="612775"/>
            <a:ext cx="5486402" cy="4114800"/>
          </a:xfrm>
          <a:prstGeom prst="rect">
            <a:avLst/>
          </a:prstGeom>
          <a:noFill/>
          <a:ln>
            <a:noFill/>
          </a:ln>
        </p:spPr>
      </p:sp>
      <p:sp>
        <p:nvSpPr>
          <p:cNvPr id="45" name="Google Shape;45;p36"/>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6" name="Google Shape;46;p3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 name="Google Shape;11;p28"/>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2" name="Google Shape;12;p2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22.pn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7.png"/><Relationship Id="rId5" Type="http://schemas.openxmlformats.org/officeDocument/2006/relationships/hyperlink" Target="https://youtu.be/i6LU6MFSokQ" TargetMode="External"/><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21.jpg"/><Relationship Id="rId5"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1"/>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52" name="Google Shape;52;p1"/>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July 2022</a:t>
            </a:r>
            <a:endParaRPr b="1" i="0" sz="2400" u="none" cap="none" strike="noStrike">
              <a:solidFill>
                <a:srgbClr val="000000"/>
              </a:solidFill>
              <a:latin typeface="Helvetica Neue"/>
              <a:ea typeface="Helvetica Neue"/>
              <a:cs typeface="Helvetica Neue"/>
              <a:sym typeface="Helvetica Neue"/>
            </a:endParaRPr>
          </a:p>
        </p:txBody>
      </p:sp>
      <p:sp>
        <p:nvSpPr>
          <p:cNvPr id="53" name="Google Shape;53;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0"/>
          <p:cNvSpPr txBox="1"/>
          <p:nvPr/>
        </p:nvSpPr>
        <p:spPr>
          <a:xfrm>
            <a:off x="3461316" y="398774"/>
            <a:ext cx="3071673"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Discussion Scenario </a:t>
            </a:r>
            <a:endParaRPr/>
          </a:p>
        </p:txBody>
      </p:sp>
      <p:sp>
        <p:nvSpPr>
          <p:cNvPr id="122" name="Google Shape;122;p10"/>
          <p:cNvSpPr txBox="1"/>
          <p:nvPr/>
        </p:nvSpPr>
        <p:spPr>
          <a:xfrm>
            <a:off x="512743" y="1462374"/>
            <a:ext cx="3699334" cy="4279631"/>
          </a:xfrm>
          <a:prstGeom prst="rect">
            <a:avLst/>
          </a:prstGeom>
          <a:noFill/>
          <a:ln>
            <a:noFill/>
          </a:ln>
        </p:spPr>
        <p:txBody>
          <a:bodyPr anchorCtr="0" anchor="t" bIns="34275" lIns="34275" spcFirstLastPara="1" rIns="34275" wrap="square" tIns="34275">
            <a:spAutoFit/>
          </a:bodyPr>
          <a:lstStyle/>
          <a:p>
            <a:pPr indent="0" lvl="0" marL="0" marR="0" rtl="0" algn="just">
              <a:lnSpc>
                <a:spcPct val="90000"/>
              </a:lnSpc>
              <a:spcBef>
                <a:spcPts val="0"/>
              </a:spcBef>
              <a:spcAft>
                <a:spcPts val="0"/>
              </a:spcAft>
              <a:buNone/>
            </a:pPr>
            <a:r>
              <a:rPr lang="en-US" sz="1900">
                <a:solidFill>
                  <a:schemeClr val="dk1"/>
                </a:solidFill>
                <a:latin typeface="Calibri"/>
                <a:ea typeface="Calibri"/>
                <a:cs typeface="Calibri"/>
                <a:sym typeface="Calibri"/>
              </a:rPr>
              <a:t>Muntazim tabligh was talking about importance of tabligh and dedicating time for various activities to spread the message of Islam Ahmadiyyat. He approached a few Ansar and requested them to join his team. Their asylum cases were recently approved. One Nasir said that we have to settle down in the country first. We have just started our jobs and don’t want to offend our employers by getting involved in tabligh activities. Besides, the people of this country seem very satisfied in their lives and will likely not need our message?</a:t>
            </a:r>
            <a:endParaRPr/>
          </a:p>
        </p:txBody>
      </p:sp>
      <p:pic>
        <p:nvPicPr>
          <p:cNvPr id="123" name="Google Shape;123;p10"/>
          <p:cNvPicPr preferRelativeResize="0"/>
          <p:nvPr/>
        </p:nvPicPr>
        <p:blipFill rotWithShape="1">
          <a:blip r:embed="rId4">
            <a:alphaModFix/>
          </a:blip>
          <a:srcRect b="0" l="0" r="0" t="0"/>
          <a:stretch/>
        </p:blipFill>
        <p:spPr>
          <a:xfrm>
            <a:off x="4290857" y="1763277"/>
            <a:ext cx="4484264" cy="3363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1"/>
          <p:cNvSpPr txBox="1"/>
          <p:nvPr>
            <p:ph type="title"/>
          </p:nvPr>
        </p:nvSpPr>
        <p:spPr>
          <a:xfrm>
            <a:off x="3420752" y="447581"/>
            <a:ext cx="5548520" cy="412731"/>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3200"/>
              <a:buFont typeface="Calibri"/>
              <a:buNone/>
            </a:pPr>
            <a:r>
              <a:rPr b="1" lang="en-US" sz="3200">
                <a:solidFill>
                  <a:schemeClr val="lt1"/>
                </a:solidFill>
              </a:rPr>
              <a:t>Questions</a:t>
            </a:r>
            <a:endParaRPr/>
          </a:p>
        </p:txBody>
      </p:sp>
      <p:sp>
        <p:nvSpPr>
          <p:cNvPr id="129" name="Google Shape;129;p11"/>
          <p:cNvSpPr txBox="1"/>
          <p:nvPr>
            <p:ph idx="1" type="body"/>
          </p:nvPr>
        </p:nvSpPr>
        <p:spPr>
          <a:xfrm>
            <a:off x="545410" y="2515599"/>
            <a:ext cx="8053200" cy="1036200"/>
          </a:xfrm>
          <a:prstGeom prst="rect">
            <a:avLst/>
          </a:prstGeom>
          <a:noFill/>
          <a:ln>
            <a:noFill/>
          </a:ln>
        </p:spPr>
        <p:txBody>
          <a:bodyPr anchorCtr="0" anchor="t" bIns="45700" lIns="45700" spcFirstLastPara="1" rIns="45700" wrap="square" tIns="45700">
            <a:noAutofit/>
          </a:bodyPr>
          <a:lstStyle/>
          <a:p>
            <a:pPr indent="-257175" lvl="0" marL="257175" rtl="0" algn="l">
              <a:lnSpc>
                <a:spcPct val="100000"/>
              </a:lnSpc>
              <a:spcBef>
                <a:spcPts val="0"/>
              </a:spcBef>
              <a:spcAft>
                <a:spcPts val="0"/>
              </a:spcAft>
              <a:buClr>
                <a:srgbClr val="000000"/>
              </a:buClr>
              <a:buSzPts val="2400"/>
              <a:buChar char="•"/>
            </a:pPr>
            <a:r>
              <a:rPr lang="en-US"/>
              <a:t>Why should we convey the message of Islam to the society around us?</a:t>
            </a:r>
            <a:endParaRPr/>
          </a:p>
          <a:p>
            <a:pPr indent="-257175" lvl="0" marL="257175" rtl="0" algn="l">
              <a:lnSpc>
                <a:spcPct val="100000"/>
              </a:lnSpc>
              <a:spcBef>
                <a:spcPts val="525"/>
              </a:spcBef>
              <a:spcAft>
                <a:spcPts val="0"/>
              </a:spcAft>
              <a:buClr>
                <a:srgbClr val="000000"/>
              </a:buClr>
              <a:buSzPts val="2400"/>
              <a:buChar char="•"/>
            </a:pPr>
            <a:r>
              <a:rPr lang="en-US"/>
              <a:t> What is one main responsibility of the person who is conveying the message of Islam?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12"/>
          <p:cNvSpPr txBox="1"/>
          <p:nvPr>
            <p:ph type="title"/>
          </p:nvPr>
        </p:nvSpPr>
        <p:spPr>
          <a:xfrm>
            <a:off x="3429000" y="395562"/>
            <a:ext cx="5272709" cy="457459"/>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2700"/>
              <a:buFont typeface="Calibri"/>
              <a:buNone/>
            </a:pPr>
            <a:r>
              <a:rPr b="1" lang="en-US" sz="2700">
                <a:solidFill>
                  <a:schemeClr val="lt1"/>
                </a:solidFill>
              </a:rPr>
              <a:t>Spreading the truth</a:t>
            </a:r>
            <a:endParaRPr/>
          </a:p>
        </p:txBody>
      </p:sp>
      <p:sp>
        <p:nvSpPr>
          <p:cNvPr id="135" name="Google Shape;135;p12"/>
          <p:cNvSpPr txBox="1"/>
          <p:nvPr>
            <p:ph idx="1" type="body"/>
          </p:nvPr>
        </p:nvSpPr>
        <p:spPr>
          <a:xfrm>
            <a:off x="320537" y="2079764"/>
            <a:ext cx="8381172" cy="2537221"/>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b="1" i="1" lang="en-US" sz="1800"/>
              <a:t>“Here, there are many opportunities to convey the message of Islam freely. If, in some other countries, there are obstacles in our way and the law and governments hinder us, then why should we not take advantage in those nations where we are free to do so?”</a:t>
            </a:r>
            <a:endParaRPr/>
          </a:p>
          <a:p>
            <a:pPr indent="-257175" lvl="0" marL="257175" rtl="0" algn="l">
              <a:lnSpc>
                <a:spcPct val="100000"/>
              </a:lnSpc>
              <a:spcBef>
                <a:spcPts val="525"/>
              </a:spcBef>
              <a:spcAft>
                <a:spcPts val="0"/>
              </a:spcAft>
              <a:buClr>
                <a:srgbClr val="000000"/>
              </a:buClr>
              <a:buSzPts val="1800"/>
              <a:buChar char="•"/>
            </a:pPr>
            <a:r>
              <a:rPr b="1" i="1" lang="en-US" sz="1800"/>
              <a:t>“Thus, those people who are living freely in these countries who have the opportunity to peacefully spread Islam should strive to do so to an even greater extent than before and prove by their own actions that Islam is that true religion that can bring the world to the right path and that can deliver it to salvation.”</a:t>
            </a:r>
            <a:endParaRPr sz="1800"/>
          </a:p>
        </p:txBody>
      </p:sp>
      <p:sp>
        <p:nvSpPr>
          <p:cNvPr id="136" name="Google Shape;136;p12"/>
          <p:cNvSpPr txBox="1"/>
          <p:nvPr/>
        </p:nvSpPr>
        <p:spPr>
          <a:xfrm>
            <a:off x="680501" y="4923462"/>
            <a:ext cx="6269663" cy="338552"/>
          </a:xfrm>
          <a:prstGeom prst="rect">
            <a:avLst/>
          </a:prstGeom>
          <a:noFill/>
          <a:ln>
            <a:noFill/>
          </a:ln>
        </p:spPr>
        <p:txBody>
          <a:bodyPr anchorCtr="0" anchor="t" bIns="34275" lIns="34275" spcFirstLastPara="1" rIns="34275" wrap="square" tIns="34275">
            <a:spAutoFit/>
          </a:bodyPr>
          <a:lstStyle/>
          <a:p>
            <a:pPr indent="0" lvl="0" marL="0" marR="0" rtl="0" algn="l">
              <a:spcBef>
                <a:spcPts val="300"/>
              </a:spcBef>
              <a:spcAft>
                <a:spcPts val="0"/>
              </a:spcAft>
              <a:buNone/>
            </a:pPr>
            <a:r>
              <a:rPr lang="en-US" sz="1500">
                <a:solidFill>
                  <a:srgbClr val="000000"/>
                </a:solidFill>
                <a:latin typeface="Calibri"/>
                <a:ea typeface="Calibri"/>
                <a:cs typeface="Calibri"/>
                <a:sym typeface="Calibri"/>
              </a:rPr>
              <a:t>Based on Huzoor’s address in the final session of UK Ansarullah Ijtema, 9/12/21</a:t>
            </a:r>
            <a:endParaRPr sz="1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13"/>
          <p:cNvSpPr txBox="1"/>
          <p:nvPr/>
        </p:nvSpPr>
        <p:spPr>
          <a:xfrm>
            <a:off x="3364628" y="418384"/>
            <a:ext cx="3527759"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Take "home" message?</a:t>
            </a:r>
            <a:endParaRPr/>
          </a:p>
        </p:txBody>
      </p:sp>
      <p:sp>
        <p:nvSpPr>
          <p:cNvPr id="142" name="Google Shape;142;p13"/>
          <p:cNvSpPr txBox="1"/>
          <p:nvPr/>
        </p:nvSpPr>
        <p:spPr>
          <a:xfrm>
            <a:off x="1350381" y="1404287"/>
            <a:ext cx="6095400" cy="20088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Please review the following </a:t>
            </a:r>
            <a:r>
              <a:rPr lang="en-US" sz="2400">
                <a:solidFill>
                  <a:schemeClr val="dk1"/>
                </a:solidFill>
                <a:latin typeface="Calibri"/>
                <a:ea typeface="Calibri"/>
                <a:cs typeface="Calibri"/>
                <a:sym typeface="Calibri"/>
              </a:rPr>
              <a:t>with children/family during casual discussion: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38125" lvl="1" marL="600075"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can you participate in the noble activity of spreading the message of Islam Ahmadiyyat in the world?</a:t>
            </a:r>
            <a:endParaRPr sz="1100"/>
          </a:p>
        </p:txBody>
      </p:sp>
      <p:sp>
        <p:nvSpPr>
          <p:cNvPr id="143" name="Google Shape;143;p13"/>
          <p:cNvSpPr txBox="1"/>
          <p:nvPr/>
        </p:nvSpPr>
        <p:spPr>
          <a:xfrm>
            <a:off x="1388789" y="4128599"/>
            <a:ext cx="6018467" cy="76174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1500">
                <a:solidFill>
                  <a:srgbClr val="FF0000"/>
                </a:solidFill>
                <a:latin typeface="Helvetica Neue"/>
                <a:ea typeface="Helvetica Neue"/>
                <a:cs typeface="Helvetica Neue"/>
                <a:sym typeface="Helvetica Neue"/>
              </a:rPr>
              <a:t>Tips to engage youth in conversation: </a:t>
            </a:r>
            <a:r>
              <a:rPr b="1" lang="en-US" sz="1500">
                <a:solidFill>
                  <a:srgbClr val="000000"/>
                </a:solidFill>
                <a:latin typeface="Helvetica Neue"/>
                <a:ea typeface="Helvetica Neue"/>
                <a:cs typeface="Helvetica Neue"/>
                <a:sym typeface="Helvetica Neue"/>
              </a:rPr>
              <a:t>(1) Give them more talking time, and (2) use examples from Huzur’s </a:t>
            </a:r>
            <a:r>
              <a:rPr b="1" lang="en-US" sz="1275">
                <a:solidFill>
                  <a:srgbClr val="000000"/>
                </a:solidFill>
                <a:latin typeface="Helvetica Neue"/>
                <a:ea typeface="Helvetica Neue"/>
                <a:cs typeface="Helvetica Neue"/>
                <a:sym typeface="Helvetica Neue"/>
              </a:rPr>
              <a:t>(may Allah be his helper)</a:t>
            </a:r>
            <a:r>
              <a:rPr b="1" lang="en-US" sz="15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14"/>
          <p:cNvSpPr txBox="1"/>
          <p:nvPr>
            <p:ph idx="1" type="body"/>
          </p:nvPr>
        </p:nvSpPr>
        <p:spPr>
          <a:xfrm>
            <a:off x="614745" y="1784657"/>
            <a:ext cx="7799680" cy="2817743"/>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950"/>
              <a:buChar char="•"/>
            </a:pPr>
            <a:r>
              <a:rPr lang="en-US" sz="1950"/>
              <a:t>‘Every married man is a guardian over his family, and it is his duty to take care of their needs. Man has been made the guardian. Providing for the family, to take care of children’s education, to meet all their educational needs and expenses, all these are responsibilities of the man. But it is regrettable that there are some men even in the Jama’at who, let alone provide for the family, ask their wives for money to meet their expenses although they have no right over the earnings of their wives. If a wife pays for some expenses, it is her favor on the husband.’ </a:t>
            </a:r>
            <a:r>
              <a:rPr lang="en-US" sz="1500"/>
              <a:t>(Friday sermon delivered on 5 March 2004 at Baitul Futuh, London. Published in Al Fazl International 19 March 2004) </a:t>
            </a:r>
            <a:endParaRPr/>
          </a:p>
          <a:p>
            <a:pPr indent="-104775" lvl="0" marL="257175" rtl="0" algn="l">
              <a:lnSpc>
                <a:spcPct val="100000"/>
              </a:lnSpc>
              <a:spcBef>
                <a:spcPts val="525"/>
              </a:spcBef>
              <a:spcAft>
                <a:spcPts val="0"/>
              </a:spcAft>
              <a:buClr>
                <a:srgbClr val="000000"/>
              </a:buClr>
              <a:buSzPts val="2400"/>
              <a:buNone/>
            </a:pPr>
            <a:r>
              <a:t/>
            </a:r>
            <a:endParaRPr/>
          </a:p>
        </p:txBody>
      </p:sp>
      <p:sp>
        <p:nvSpPr>
          <p:cNvPr id="149" name="Google Shape;149;p14"/>
          <p:cNvSpPr txBox="1"/>
          <p:nvPr>
            <p:ph type="title"/>
          </p:nvPr>
        </p:nvSpPr>
        <p:spPr>
          <a:xfrm>
            <a:off x="3201351" y="382294"/>
            <a:ext cx="5213074" cy="53945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700"/>
              <a:buFont typeface="Calibri"/>
              <a:buNone/>
            </a:pPr>
            <a:r>
              <a:rPr b="1" lang="en-US" sz="2700">
                <a:solidFill>
                  <a:schemeClr val="lt1"/>
                </a:solidFill>
              </a:rPr>
              <a:t>Domestic responsibility Segment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15"/>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55" name="Google Shape;155;p15"/>
          <p:cNvSpPr txBox="1"/>
          <p:nvPr/>
        </p:nvSpPr>
        <p:spPr>
          <a:xfrm>
            <a:off x="3386804" y="411969"/>
            <a:ext cx="2109324"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Salat Page</a:t>
            </a:r>
            <a:endParaRPr/>
          </a:p>
        </p:txBody>
      </p:sp>
      <p:pic>
        <p:nvPicPr>
          <p:cNvPr id="156" name="Google Shape;156;p15"/>
          <p:cNvPicPr preferRelativeResize="0"/>
          <p:nvPr/>
        </p:nvPicPr>
        <p:blipFill rotWithShape="1">
          <a:blip r:embed="rId4">
            <a:alphaModFix/>
          </a:blip>
          <a:srcRect b="0" l="0" r="0" t="0"/>
          <a:stretch/>
        </p:blipFill>
        <p:spPr>
          <a:xfrm>
            <a:off x="1337330" y="1466200"/>
            <a:ext cx="6705661" cy="1957936"/>
          </a:xfrm>
          <a:prstGeom prst="rect">
            <a:avLst/>
          </a:prstGeom>
          <a:noFill/>
          <a:ln>
            <a:noFill/>
          </a:ln>
        </p:spPr>
      </p:pic>
      <p:sp>
        <p:nvSpPr>
          <p:cNvPr id="157" name="Google Shape;157;p15"/>
          <p:cNvSpPr/>
          <p:nvPr/>
        </p:nvSpPr>
        <p:spPr>
          <a:xfrm>
            <a:off x="1028700" y="3577418"/>
            <a:ext cx="696591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212529"/>
                </a:solidFill>
                <a:latin typeface="Arial"/>
                <a:ea typeface="Arial"/>
                <a:cs typeface="Arial"/>
                <a:sym typeface="Arial"/>
              </a:rPr>
              <a:t>Salat is an instrument for security against sins. It is a characteristic feature of Salat that it drives one away from sin and evil deeds. Therefore, seek that sort of Salat and try to mold your Salats accordingly. Salat is the essence of blessings. Favors of Allah are attained through the Salat. Therefore, perform it decently that you may inherit Allah’s blessings. </a:t>
            </a:r>
            <a:endParaRPr/>
          </a:p>
          <a:p>
            <a:pPr indent="0" lvl="0" marL="0" marR="0" rtl="0" algn="just">
              <a:spcBef>
                <a:spcPts val="0"/>
              </a:spcBef>
              <a:spcAft>
                <a:spcPts val="0"/>
              </a:spcAft>
              <a:buNone/>
            </a:pPr>
            <a:r>
              <a:t/>
            </a:r>
            <a:endParaRPr sz="1800">
              <a:solidFill>
                <a:srgbClr val="212529"/>
              </a:solidFill>
              <a:latin typeface="Arial"/>
              <a:ea typeface="Arial"/>
              <a:cs typeface="Arial"/>
              <a:sym typeface="Arial"/>
            </a:endParaRPr>
          </a:p>
          <a:p>
            <a:pPr indent="0" lvl="0" marL="0" marR="0" rtl="0" algn="just">
              <a:spcBef>
                <a:spcPts val="0"/>
              </a:spcBef>
              <a:spcAft>
                <a:spcPts val="0"/>
              </a:spcAft>
              <a:buNone/>
            </a:pPr>
            <a:r>
              <a:rPr lang="en-US" sz="1800">
                <a:solidFill>
                  <a:srgbClr val="212529"/>
                </a:solidFill>
                <a:latin typeface="Arial"/>
                <a:ea typeface="Arial"/>
                <a:cs typeface="Arial"/>
                <a:sym typeface="Arial"/>
              </a:rPr>
              <a:t>(Malfuzat Vol. 3 p 103)</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16"/>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3" name="Google Shape;163;p16"/>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64" name="Google Shape;164;p16"/>
          <p:cNvSpPr/>
          <p:nvPr/>
        </p:nvSpPr>
        <p:spPr>
          <a:xfrm>
            <a:off x="0" y="3943940"/>
            <a:ext cx="9144000" cy="659813"/>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65" name="Google Shape;165;p16"/>
          <p:cNvSpPr txBox="1"/>
          <p:nvPr/>
        </p:nvSpPr>
        <p:spPr>
          <a:xfrm>
            <a:off x="3313790" y="431359"/>
            <a:ext cx="554407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&amp; Physical health Segment</a:t>
            </a:r>
            <a:endParaRPr b="1" sz="3000">
              <a:solidFill>
                <a:srgbClr val="FFFFFF"/>
              </a:solidFill>
              <a:latin typeface="Calibri"/>
              <a:ea typeface="Calibri"/>
              <a:cs typeface="Calibri"/>
              <a:sym typeface="Calibri"/>
            </a:endParaRPr>
          </a:p>
        </p:txBody>
      </p:sp>
      <p:sp>
        <p:nvSpPr>
          <p:cNvPr id="166" name="Google Shape;166;p16"/>
          <p:cNvSpPr/>
          <p:nvPr/>
        </p:nvSpPr>
        <p:spPr>
          <a:xfrm>
            <a:off x="355273" y="1470682"/>
            <a:ext cx="74390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Questions of general knowledge and/or religious knowledge followed by their answers.</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thought-provoking video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67" name="Google Shape;167;p16"/>
          <p:cNvPicPr preferRelativeResize="0"/>
          <p:nvPr/>
        </p:nvPicPr>
        <p:blipFill rotWithShape="1">
          <a:blip r:embed="rId4">
            <a:alphaModFix/>
          </a:blip>
          <a:srcRect b="0" l="0" r="0" t="0"/>
          <a:stretch/>
        </p:blipFill>
        <p:spPr>
          <a:xfrm>
            <a:off x="1785903" y="2578154"/>
            <a:ext cx="4821299" cy="3615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17"/>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73" name="Google Shape;173;p17"/>
          <p:cNvSpPr txBox="1"/>
          <p:nvPr/>
        </p:nvSpPr>
        <p:spPr>
          <a:xfrm>
            <a:off x="3424830" y="454417"/>
            <a:ext cx="2456120"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Health </a:t>
            </a:r>
            <a:endParaRPr b="1" sz="3000">
              <a:solidFill>
                <a:srgbClr val="FFFFFF"/>
              </a:solidFill>
              <a:latin typeface="Calibri"/>
              <a:ea typeface="Calibri"/>
              <a:cs typeface="Calibri"/>
              <a:sym typeface="Calibri"/>
            </a:endParaRPr>
          </a:p>
        </p:txBody>
      </p:sp>
      <p:pic>
        <p:nvPicPr>
          <p:cNvPr id="174" name="Google Shape;174;p17"/>
          <p:cNvPicPr preferRelativeResize="0"/>
          <p:nvPr/>
        </p:nvPicPr>
        <p:blipFill rotWithShape="1">
          <a:blip r:embed="rId4">
            <a:alphaModFix/>
          </a:blip>
          <a:srcRect b="0" l="0" r="0" t="0"/>
          <a:stretch/>
        </p:blipFill>
        <p:spPr>
          <a:xfrm>
            <a:off x="4941652" y="1701167"/>
            <a:ext cx="3618689" cy="2543938"/>
          </a:xfrm>
          <a:prstGeom prst="rect">
            <a:avLst/>
          </a:prstGeom>
          <a:noFill/>
          <a:ln>
            <a:noFill/>
          </a:ln>
        </p:spPr>
      </p:pic>
      <p:pic>
        <p:nvPicPr>
          <p:cNvPr id="175" name="Google Shape;175;p17"/>
          <p:cNvPicPr preferRelativeResize="0"/>
          <p:nvPr/>
        </p:nvPicPr>
        <p:blipFill rotWithShape="1">
          <a:blip r:embed="rId5">
            <a:alphaModFix/>
          </a:blip>
          <a:srcRect b="0" l="0" r="0" t="0"/>
          <a:stretch/>
        </p:blipFill>
        <p:spPr>
          <a:xfrm>
            <a:off x="5416932" y="3722277"/>
            <a:ext cx="2939478" cy="1940056"/>
          </a:xfrm>
          <a:prstGeom prst="rect">
            <a:avLst/>
          </a:prstGeom>
          <a:noFill/>
          <a:ln>
            <a:noFill/>
          </a:ln>
        </p:spPr>
      </p:pic>
      <p:sp>
        <p:nvSpPr>
          <p:cNvPr id="176" name="Google Shape;176;p17"/>
          <p:cNvSpPr txBox="1"/>
          <p:nvPr/>
        </p:nvSpPr>
        <p:spPr>
          <a:xfrm>
            <a:off x="424941" y="1383847"/>
            <a:ext cx="3965179" cy="2307103"/>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A car travels a constant speed of 40 mph. How far will it go in 45 minutes?</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40 miles	2. 30 miles		3. 20 miles</a:t>
            </a:r>
            <a:endParaRPr/>
          </a:p>
          <a:p>
            <a:pPr indent="-342900" lvl="0" marL="342900" marR="0" rtl="0" algn="l">
              <a:spcBef>
                <a:spcPts val="375"/>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What is commonly called long COVID?</a:t>
            </a:r>
            <a:endParaRPr/>
          </a:p>
          <a:p>
            <a:pPr indent="-342900" lvl="1" marL="8001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A long Coronavirus		</a:t>
            </a:r>
            <a:endParaRPr/>
          </a:p>
          <a:p>
            <a:pPr indent="-342900" lvl="1" marL="8001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Virus traveling from China to USA 	</a:t>
            </a:r>
            <a:endParaRPr/>
          </a:p>
          <a:p>
            <a:pPr indent="-342900" lvl="1" marL="8001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Symptoms about a month after COVID</a:t>
            </a:r>
            <a:endParaRPr/>
          </a:p>
          <a:p>
            <a:pPr indent="-342900" lvl="0" marL="342900" marR="0" rtl="0" algn="l">
              <a:spcBef>
                <a:spcPts val="375"/>
              </a:spcBef>
              <a:spcAft>
                <a:spcPts val="0"/>
              </a:spcAft>
              <a:buClr>
                <a:schemeClr val="accent1"/>
              </a:buClr>
              <a:buSzPts val="1700"/>
              <a:buFont typeface="Arial"/>
              <a:buChar char="•"/>
            </a:pPr>
            <a:r>
              <a:rPr b="1" lang="en-US" sz="1700">
                <a:solidFill>
                  <a:schemeClr val="accent1"/>
                </a:solidFill>
                <a:latin typeface="Calibri"/>
                <a:ea typeface="Calibri"/>
                <a:cs typeface="Calibri"/>
                <a:sym typeface="Calibri"/>
              </a:rPr>
              <a:t>When did the Promised Messiah (as) invite Alexander Dowie to a prayer duel?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March 1889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September 1902		</a:t>
            </a:r>
            <a:endParaRPr/>
          </a:p>
          <a:p>
            <a:pPr indent="-342900" lvl="1" marL="685800" marR="0" rtl="0" algn="l">
              <a:spcBef>
                <a:spcPts val="375"/>
              </a:spcBef>
              <a:spcAft>
                <a:spcPts val="0"/>
              </a:spcAft>
              <a:buClr>
                <a:schemeClr val="dk1"/>
              </a:buClr>
              <a:buSzPts val="1700"/>
              <a:buFont typeface="Calibri"/>
              <a:buAutoNum type="arabicPeriod"/>
            </a:pPr>
            <a:r>
              <a:rPr b="0" i="0" lang="en-US" sz="1700" u="none" cap="none" strike="noStrike">
                <a:solidFill>
                  <a:schemeClr val="dk1"/>
                </a:solidFill>
                <a:latin typeface="Calibri"/>
                <a:ea typeface="Calibri"/>
                <a:cs typeface="Calibri"/>
                <a:sym typeface="Calibri"/>
              </a:rPr>
              <a:t>September 1984</a:t>
            </a:r>
            <a:endParaRPr b="0" i="0" sz="17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18"/>
          <p:cNvSpPr txBox="1"/>
          <p:nvPr/>
        </p:nvSpPr>
        <p:spPr>
          <a:xfrm>
            <a:off x="3480232" y="441979"/>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pic>
        <p:nvPicPr>
          <p:cNvPr id="182" name="Google Shape;182;p18"/>
          <p:cNvPicPr preferRelativeResize="0"/>
          <p:nvPr/>
        </p:nvPicPr>
        <p:blipFill rotWithShape="1">
          <a:blip r:embed="rId4">
            <a:alphaModFix/>
          </a:blip>
          <a:srcRect b="0" l="0" r="0" t="0"/>
          <a:stretch/>
        </p:blipFill>
        <p:spPr>
          <a:xfrm>
            <a:off x="5712376" y="2237150"/>
            <a:ext cx="2884604" cy="2494334"/>
          </a:xfrm>
          <a:prstGeom prst="rect">
            <a:avLst/>
          </a:prstGeom>
          <a:noFill/>
          <a:ln>
            <a:noFill/>
          </a:ln>
        </p:spPr>
      </p:pic>
      <p:sp>
        <p:nvSpPr>
          <p:cNvPr id="183" name="Google Shape;183;p18"/>
          <p:cNvSpPr txBox="1"/>
          <p:nvPr/>
        </p:nvSpPr>
        <p:spPr>
          <a:xfrm>
            <a:off x="758758" y="2556108"/>
            <a:ext cx="4953618" cy="1807170"/>
          </a:xfrm>
          <a:prstGeom prst="rect">
            <a:avLst/>
          </a:prstGeom>
          <a:noFill/>
          <a:ln>
            <a:noFill/>
          </a:ln>
        </p:spPr>
        <p:txBody>
          <a:bodyPr anchorCtr="0" anchor="t" bIns="34275" lIns="34275" spcFirstLastPara="1" rIns="34275" wrap="square" tIns="34275">
            <a:normAutofit fontScale="92500" lnSpcReduction="10000"/>
          </a:bodyPr>
          <a:lstStyle/>
          <a:p>
            <a:pPr indent="-342900" lvl="1" marL="6858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30 miles</a:t>
            </a:r>
            <a:endParaRPr/>
          </a:p>
          <a:p>
            <a:pPr indent="-342900" lvl="1" marL="685800" marR="0" rtl="0" algn="l">
              <a:spcBef>
                <a:spcPts val="375"/>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Post COVID symptoms/conditions felt about 4 or more weeks after the initial infection</a:t>
            </a:r>
            <a:endParaRPr/>
          </a:p>
          <a:p>
            <a:pPr indent="-342900" lvl="1" marL="685800" marR="0" rtl="0" algn="l">
              <a:spcBef>
                <a:spcPts val="375"/>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September 1902? </a:t>
            </a:r>
            <a:endParaRPr/>
          </a:p>
          <a:p>
            <a:pPr indent="-237172" lvl="1" marL="685800" marR="0" rtl="0" algn="l">
              <a:spcBef>
                <a:spcPts val="375"/>
              </a:spcBef>
              <a:spcAft>
                <a:spcPts val="0"/>
              </a:spcAft>
              <a:buClr>
                <a:schemeClr val="dk1"/>
              </a:buClr>
              <a:buSzPct val="100000"/>
              <a:buFont typeface="Calibri"/>
              <a:buNone/>
            </a:pPr>
            <a:r>
              <a:t/>
            </a:r>
            <a:endParaRPr b="0" i="0" sz="1800" u="none" cap="none" strike="noStrike">
              <a:solidFill>
                <a:schemeClr val="dk1"/>
              </a:solidFill>
              <a:latin typeface="Calibri"/>
              <a:ea typeface="Calibri"/>
              <a:cs typeface="Calibri"/>
              <a:sym typeface="Calibri"/>
            </a:endParaRPr>
          </a:p>
          <a:p>
            <a:pPr indent="-237172" lvl="0" marL="342900" marR="0" rtl="0" algn="l">
              <a:spcBef>
                <a:spcPts val="375"/>
              </a:spcBef>
              <a:spcAft>
                <a:spcPts val="0"/>
              </a:spcAft>
              <a:buClr>
                <a:schemeClr val="dk1"/>
              </a:buClr>
              <a:buSzPct val="100000"/>
              <a:buFont typeface="Calibri"/>
              <a:buNone/>
            </a:pPr>
            <a:r>
              <a:t/>
            </a:r>
            <a:endParaRPr sz="1800">
              <a:solidFill>
                <a:schemeClr val="dk1"/>
              </a:solidFill>
              <a:latin typeface="Calibri"/>
              <a:ea typeface="Calibri"/>
              <a:cs typeface="Calibri"/>
              <a:sym typeface="Calibri"/>
            </a:endParaRPr>
          </a:p>
          <a:p>
            <a:pPr indent="-237172" lvl="0" marL="342900" marR="0" rtl="0" algn="l">
              <a:spcBef>
                <a:spcPts val="375"/>
              </a:spcBef>
              <a:spcAft>
                <a:spcPts val="0"/>
              </a:spcAft>
              <a:buClr>
                <a:schemeClr val="dk1"/>
              </a:buClr>
              <a:buSzPct val="100000"/>
              <a:buFont typeface="Calibri"/>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19"/>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189" name="Google Shape;189;p19"/>
          <p:cNvSpPr txBox="1"/>
          <p:nvPr/>
        </p:nvSpPr>
        <p:spPr>
          <a:xfrm>
            <a:off x="3379614" y="396051"/>
            <a:ext cx="2917784"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Technology Video</a:t>
            </a:r>
            <a:endParaRPr b="1" sz="3000">
              <a:solidFill>
                <a:srgbClr val="FFFFFF"/>
              </a:solidFill>
              <a:latin typeface="Calibri"/>
              <a:ea typeface="Calibri"/>
              <a:cs typeface="Calibri"/>
              <a:sym typeface="Calibri"/>
            </a:endParaRPr>
          </a:p>
        </p:txBody>
      </p:sp>
      <p:sp>
        <p:nvSpPr>
          <p:cNvPr id="190" name="Google Shape;190;p19"/>
          <p:cNvSpPr/>
          <p:nvPr/>
        </p:nvSpPr>
        <p:spPr>
          <a:xfrm>
            <a:off x="6011956" y="5546159"/>
            <a:ext cx="60032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accent1"/>
                </a:solidFill>
                <a:latin typeface="Calibri"/>
                <a:ea typeface="Calibri"/>
                <a:cs typeface="Calibri"/>
                <a:sym typeface="Calibri"/>
              </a:rPr>
              <a:t>https://youtu.be/i6LU6MFSokQ</a:t>
            </a:r>
            <a:endParaRPr/>
          </a:p>
        </p:txBody>
      </p:sp>
      <p:pic>
        <p:nvPicPr>
          <p:cNvPr id="191" name="Google Shape;191;p19"/>
          <p:cNvPicPr preferRelativeResize="0"/>
          <p:nvPr/>
        </p:nvPicPr>
        <p:blipFill rotWithShape="1">
          <a:blip r:embed="rId4">
            <a:alphaModFix/>
          </a:blip>
          <a:srcRect b="0" l="0" r="0" t="0"/>
          <a:stretch/>
        </p:blipFill>
        <p:spPr>
          <a:xfrm>
            <a:off x="6011956" y="4692557"/>
            <a:ext cx="1517515" cy="853602"/>
          </a:xfrm>
          <a:prstGeom prst="rect">
            <a:avLst/>
          </a:prstGeom>
          <a:noFill/>
          <a:ln>
            <a:noFill/>
          </a:ln>
        </p:spPr>
      </p:pic>
      <p:sp>
        <p:nvSpPr>
          <p:cNvPr id="192" name="Google Shape;192;p19"/>
          <p:cNvSpPr/>
          <p:nvPr/>
        </p:nvSpPr>
        <p:spPr>
          <a:xfrm>
            <a:off x="596988" y="5146049"/>
            <a:ext cx="52399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Link embedded within the above thumbnail,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it can be played by clicking on it in presentation mode</a:t>
            </a:r>
            <a:endParaRPr/>
          </a:p>
        </p:txBody>
      </p:sp>
      <p:pic>
        <p:nvPicPr>
          <p:cNvPr id="193" name="Google Shape;193;p19">
            <a:hlinkClick r:id="rId5"/>
          </p:cNvPr>
          <p:cNvPicPr preferRelativeResize="0"/>
          <p:nvPr/>
        </p:nvPicPr>
        <p:blipFill rotWithShape="1">
          <a:blip r:embed="rId6">
            <a:alphaModFix/>
          </a:blip>
          <a:srcRect b="0" l="0" r="0" t="0"/>
          <a:stretch/>
        </p:blipFill>
        <p:spPr>
          <a:xfrm>
            <a:off x="596988" y="1825236"/>
            <a:ext cx="4316840" cy="26035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2"/>
          <p:cNvSpPr txBox="1"/>
          <p:nvPr>
            <p:ph type="title"/>
          </p:nvPr>
        </p:nvSpPr>
        <p:spPr>
          <a:xfrm>
            <a:off x="3364951" y="441935"/>
            <a:ext cx="1956699" cy="454982"/>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59" name="Google Shape;59;p2"/>
          <p:cNvSpPr txBox="1"/>
          <p:nvPr/>
        </p:nvSpPr>
        <p:spPr>
          <a:xfrm>
            <a:off x="424389" y="1597918"/>
            <a:ext cx="8187128" cy="3594749"/>
          </a:xfrm>
          <a:prstGeom prst="rect">
            <a:avLst/>
          </a:prstGeom>
          <a:noFill/>
          <a:ln>
            <a:noFill/>
          </a:ln>
        </p:spPr>
        <p:txBody>
          <a:bodyPr anchorCtr="0" anchor="t" bIns="34275" lIns="34275" spcFirstLastPara="1" rIns="34275" wrap="square" tIns="34275">
            <a:normAutofit fontScale="85000" lnSpcReduction="20000"/>
          </a:bodyPr>
          <a:lstStyle/>
          <a:p>
            <a:pPr indent="-249459" lvl="0" marL="249459" marR="0" rtl="0" algn="l">
              <a:spcBef>
                <a:spcPts val="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Recitation of the Holy Quran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Pledge</a:t>
            </a:r>
            <a:endParaRPr b="0" i="0" sz="21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The Holy Quran segment </a:t>
            </a:r>
            <a:r>
              <a:rPr b="0" i="0" lang="en-US" sz="165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Khalifa’s guidance segment: </a:t>
            </a:r>
            <a:r>
              <a:rPr b="0" i="0" lang="en-US" sz="1900" u="none" cap="none" strike="noStrike">
                <a:solidFill>
                  <a:srgbClr val="000000"/>
                </a:solidFill>
                <a:latin typeface="Calibri"/>
                <a:ea typeface="Calibri"/>
                <a:cs typeface="Calibri"/>
                <a:sym typeface="Calibri"/>
              </a:rPr>
              <a:t>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5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Domestic responsibility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 </a:t>
            </a:r>
            <a:r>
              <a:rPr b="0" i="0" lang="en-US" sz="165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Salat (Daily Prayers)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Health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a:t>
            </a:r>
            <a:r>
              <a:rPr b="0" i="0" lang="en-US" sz="165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Technology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Open slot for local topics </a:t>
            </a:r>
            <a:r>
              <a:rPr b="0" i="0" lang="en-US" sz="1650" u="none" cap="none" strike="noStrike">
                <a:solidFill>
                  <a:srgbClr val="000000"/>
                </a:solidFill>
                <a:latin typeface="Calibri"/>
                <a:ea typeface="Calibri"/>
                <a:cs typeface="Calibri"/>
                <a:sym typeface="Calibri"/>
              </a:rPr>
              <a:t>(10-20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Reminders/announcements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Dua’</a:t>
            </a:r>
            <a:endParaRPr/>
          </a:p>
          <a:p>
            <a:pPr indent="-144240" lvl="0" marL="249459" marR="0" rtl="0" algn="l">
              <a:lnSpc>
                <a:spcPct val="80000"/>
              </a:lnSpc>
              <a:spcBef>
                <a:spcPts val="300"/>
              </a:spcBef>
              <a:spcAft>
                <a:spcPts val="0"/>
              </a:spcAft>
              <a:buClr>
                <a:schemeClr val="dk1"/>
              </a:buClr>
              <a:buSzPct val="100000"/>
              <a:buFont typeface="Arial"/>
              <a:buNone/>
            </a:pPr>
            <a:r>
              <a:t/>
            </a:r>
            <a:endParaRPr b="0" i="0" sz="195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2100" u="none" cap="none" strike="noStrike">
                <a:solidFill>
                  <a:srgbClr val="000000"/>
                </a:solidFill>
                <a:latin typeface="Calibri"/>
                <a:ea typeface="Calibri"/>
                <a:cs typeface="Calibri"/>
                <a:sym typeface="Calibri"/>
              </a:rPr>
              <a:t>Suggested Total Time </a:t>
            </a:r>
            <a:r>
              <a:rPr b="0" i="0" lang="en-US" sz="1650" u="none" cap="none" strike="noStrike">
                <a:solidFill>
                  <a:srgbClr val="000000"/>
                </a:solidFill>
                <a:latin typeface="Calibri"/>
                <a:ea typeface="Calibri"/>
                <a:cs typeface="Calibri"/>
                <a:sym typeface="Calibri"/>
              </a:rPr>
              <a:t>(75 – 90 mins)</a:t>
            </a:r>
            <a:r>
              <a:rPr b="0" i="0" lang="en-US" sz="1950" u="none" cap="none" strike="noStrike">
                <a:solidFill>
                  <a:srgbClr val="000000"/>
                </a:solidFill>
                <a:latin typeface="Calibri"/>
                <a:ea typeface="Calibri"/>
                <a:cs typeface="Calibri"/>
                <a:sym typeface="Calibri"/>
              </a:rPr>
              <a:t>	</a:t>
            </a:r>
            <a:r>
              <a:rPr b="0" i="0" lang="en-US" sz="1425" u="none" cap="none" strike="noStrike">
                <a:solidFill>
                  <a:srgbClr val="000000"/>
                </a:solidFill>
                <a:latin typeface="Calibri"/>
                <a:ea typeface="Calibri"/>
                <a:cs typeface="Calibri"/>
                <a:sym typeface="Calibri"/>
              </a:rPr>
              <a:t>					</a:t>
            </a:r>
            <a:endParaRPr/>
          </a:p>
        </p:txBody>
      </p:sp>
      <p:pic>
        <p:nvPicPr>
          <p:cNvPr id="60" name="Google Shape;60;p2"/>
          <p:cNvPicPr preferRelativeResize="0"/>
          <p:nvPr/>
        </p:nvPicPr>
        <p:blipFill rotWithShape="1">
          <a:blip r:embed="rId4">
            <a:alphaModFix/>
          </a:blip>
          <a:srcRect b="0" l="0" r="0" t="0"/>
          <a:stretch/>
        </p:blipFill>
        <p:spPr>
          <a:xfrm>
            <a:off x="5561593" y="2657454"/>
            <a:ext cx="3203028" cy="29916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20"/>
          <p:cNvSpPr/>
          <p:nvPr/>
        </p:nvSpPr>
        <p:spPr>
          <a:xfrm>
            <a:off x="311498" y="1385556"/>
            <a:ext cx="4279958" cy="486287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Avoid all sorts of scams (not just online)</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Online scams are easier/cheaper, so more likely to work</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Usually with a promise of free things or prize winnings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2018: people lost $800 million to online scams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Phishing is the most common type of online scam</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Majority of victims are those older than 45</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199" name="Google Shape;199;p20"/>
          <p:cNvSpPr/>
          <p:nvPr/>
        </p:nvSpPr>
        <p:spPr>
          <a:xfrm>
            <a:off x="3322210" y="392538"/>
            <a:ext cx="48782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Online Scams are Proliferating</a:t>
            </a:r>
            <a:endParaRPr/>
          </a:p>
        </p:txBody>
      </p:sp>
      <p:pic>
        <p:nvPicPr>
          <p:cNvPr id="200" name="Google Shape;200;p20"/>
          <p:cNvPicPr preferRelativeResize="0"/>
          <p:nvPr/>
        </p:nvPicPr>
        <p:blipFill rotWithShape="1">
          <a:blip r:embed="rId4">
            <a:alphaModFix/>
          </a:blip>
          <a:srcRect b="0" l="0" r="0" t="0"/>
          <a:stretch/>
        </p:blipFill>
        <p:spPr>
          <a:xfrm>
            <a:off x="4591456" y="1760708"/>
            <a:ext cx="4192621" cy="33621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21"/>
          <p:cNvSpPr/>
          <p:nvPr/>
        </p:nvSpPr>
        <p:spPr>
          <a:xfrm>
            <a:off x="311498" y="1434196"/>
            <a:ext cx="3793575" cy="47705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accent1"/>
                </a:solidFill>
                <a:latin typeface="Calibri"/>
                <a:ea typeface="Calibri"/>
                <a:cs typeface="Calibri"/>
                <a:sym typeface="Calibri"/>
              </a:rPr>
              <a:t>Bad Software/Apps: </a:t>
            </a:r>
            <a:r>
              <a:rPr lang="en-US" sz="1600">
                <a:solidFill>
                  <a:schemeClr val="dk1"/>
                </a:solidFill>
                <a:latin typeface="Calibri"/>
                <a:ea typeface="Calibri"/>
                <a:cs typeface="Calibri"/>
                <a:sym typeface="Calibri"/>
              </a:rPr>
              <a:t>program can monitor your keystrokes, act like ransomware, etc.</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Nigerian Scam</a:t>
            </a:r>
            <a:r>
              <a:rPr lang="en-US" sz="1600">
                <a:solidFill>
                  <a:schemeClr val="accent1"/>
                </a:solidFill>
                <a:latin typeface="Calibri"/>
                <a:ea typeface="Calibri"/>
                <a:cs typeface="Calibri"/>
                <a:sym typeface="Calibri"/>
              </a:rPr>
              <a:t>: </a:t>
            </a:r>
            <a:r>
              <a:rPr lang="en-US" sz="1600">
                <a:solidFill>
                  <a:schemeClr val="dk1"/>
                </a:solidFill>
                <a:latin typeface="Calibri"/>
                <a:ea typeface="Calibri"/>
                <a:cs typeface="Calibri"/>
                <a:sym typeface="Calibri"/>
              </a:rPr>
              <a:t>promise of a fortune in exchange for some fees</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Phishing Scam</a:t>
            </a:r>
            <a:r>
              <a:rPr lang="en-US" sz="1600">
                <a:solidFill>
                  <a:schemeClr val="accent1"/>
                </a:solidFill>
                <a:latin typeface="Calibri"/>
                <a:ea typeface="Calibri"/>
                <a:cs typeface="Calibri"/>
                <a:sym typeface="Calibri"/>
              </a:rPr>
              <a:t>: </a:t>
            </a:r>
            <a:r>
              <a:rPr lang="en-US" sz="1600">
                <a:solidFill>
                  <a:schemeClr val="dk1"/>
                </a:solidFill>
                <a:latin typeface="Calibri"/>
                <a:ea typeface="Calibri"/>
                <a:cs typeface="Calibri"/>
                <a:sym typeface="Calibri"/>
              </a:rPr>
              <a:t>e-mail that appears to be from a well-known source (e.g., bank)</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Smishing Scam: </a:t>
            </a:r>
            <a:r>
              <a:rPr lang="en-US" sz="1600">
                <a:solidFill>
                  <a:schemeClr val="dk1"/>
                </a:solidFill>
                <a:latin typeface="Calibri"/>
                <a:ea typeface="Calibri"/>
                <a:cs typeface="Calibri"/>
                <a:sym typeface="Calibri"/>
              </a:rPr>
              <a:t>text messages that require immediate attention</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Catfishing Scam</a:t>
            </a:r>
            <a:r>
              <a:rPr lang="en-US" sz="1600">
                <a:solidFill>
                  <a:schemeClr val="accent1"/>
                </a:solidFill>
                <a:latin typeface="Calibri"/>
                <a:ea typeface="Calibri"/>
                <a:cs typeface="Calibri"/>
                <a:sym typeface="Calibri"/>
              </a:rPr>
              <a:t>: </a:t>
            </a:r>
            <a:r>
              <a:rPr lang="en-US" sz="1600">
                <a:solidFill>
                  <a:schemeClr val="dk1"/>
                </a:solidFill>
                <a:latin typeface="Calibri"/>
                <a:ea typeface="Calibri"/>
                <a:cs typeface="Calibri"/>
                <a:sym typeface="Calibri"/>
              </a:rPr>
              <a:t>Fake personality on social media (usually with romantic interest)</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Fake Lotteries</a:t>
            </a:r>
            <a:r>
              <a:rPr lang="en-US" sz="1600">
                <a:solidFill>
                  <a:schemeClr val="accent1"/>
                </a:solidFill>
                <a:latin typeface="Calibri"/>
                <a:ea typeface="Calibri"/>
                <a:cs typeface="Calibri"/>
                <a:sym typeface="Calibri"/>
              </a:rPr>
              <a:t>: </a:t>
            </a:r>
            <a:r>
              <a:rPr lang="en-US" sz="1600">
                <a:solidFill>
                  <a:schemeClr val="dk1"/>
                </a:solidFill>
                <a:latin typeface="Calibri"/>
                <a:ea typeface="Calibri"/>
                <a:cs typeface="Calibri"/>
                <a:sym typeface="Calibri"/>
              </a:rPr>
              <a:t>Give up personal information to get the reward</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Investment Scams</a:t>
            </a:r>
            <a:r>
              <a:rPr lang="en-US" sz="1600">
                <a:solidFill>
                  <a:schemeClr val="accent1"/>
                </a:solidFill>
                <a:latin typeface="Calibri"/>
                <a:ea typeface="Calibri"/>
                <a:cs typeface="Calibri"/>
                <a:sym typeface="Calibri"/>
              </a:rPr>
              <a:t>: </a:t>
            </a:r>
            <a:r>
              <a:rPr lang="en-US" sz="1600">
                <a:solidFill>
                  <a:schemeClr val="dk1"/>
                </a:solidFill>
                <a:latin typeface="Calibri"/>
                <a:ea typeface="Calibri"/>
                <a:cs typeface="Calibri"/>
                <a:sym typeface="Calibri"/>
              </a:rPr>
              <a:t>promote bobus investments</a:t>
            </a:r>
            <a:endParaRPr/>
          </a:p>
          <a:p>
            <a:pPr indent="0" lvl="0" marL="0" marR="0" rtl="0" algn="just">
              <a:spcBef>
                <a:spcPts val="0"/>
              </a:spcBef>
              <a:spcAft>
                <a:spcPts val="0"/>
              </a:spcAft>
              <a:buNone/>
            </a:pPr>
            <a:r>
              <a:rPr b="1" lang="en-US" sz="1600">
                <a:solidFill>
                  <a:schemeClr val="accent1"/>
                </a:solidFill>
                <a:latin typeface="Calibri"/>
                <a:ea typeface="Calibri"/>
                <a:cs typeface="Calibri"/>
                <a:sym typeface="Calibri"/>
              </a:rPr>
              <a:t>Passive Income Scam</a:t>
            </a:r>
            <a:r>
              <a:rPr lang="en-US" sz="1600">
                <a:solidFill>
                  <a:schemeClr val="accent1"/>
                </a:solidFill>
                <a:latin typeface="Calibri"/>
                <a:ea typeface="Calibri"/>
                <a:cs typeface="Calibri"/>
                <a:sym typeface="Calibri"/>
              </a:rPr>
              <a:t>: </a:t>
            </a:r>
            <a:r>
              <a:rPr lang="en-US" sz="1600">
                <a:solidFill>
                  <a:schemeClr val="dk1"/>
                </a:solidFill>
                <a:latin typeface="Calibri"/>
                <a:ea typeface="Calibri"/>
                <a:cs typeface="Calibri"/>
                <a:sym typeface="Calibri"/>
              </a:rPr>
              <a:t>“work from home” opportunities, sell products at a high margin, etc.</a:t>
            </a:r>
            <a:endParaRPr/>
          </a:p>
          <a:p>
            <a:pPr indent="0" lvl="0" marL="0" marR="0" rtl="0" algn="just">
              <a:spcBef>
                <a:spcPts val="0"/>
              </a:spcBef>
              <a:spcAft>
                <a:spcPts val="0"/>
              </a:spcAft>
              <a:buNone/>
            </a:pP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206" name="Google Shape;206;p21"/>
          <p:cNvSpPr/>
          <p:nvPr/>
        </p:nvSpPr>
        <p:spPr>
          <a:xfrm>
            <a:off x="3322210" y="392538"/>
            <a:ext cx="48782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Types of Scams</a:t>
            </a:r>
            <a:endParaRPr/>
          </a:p>
        </p:txBody>
      </p:sp>
      <p:pic>
        <p:nvPicPr>
          <p:cNvPr id="207" name="Google Shape;207;p21"/>
          <p:cNvPicPr preferRelativeResize="0"/>
          <p:nvPr/>
        </p:nvPicPr>
        <p:blipFill rotWithShape="1">
          <a:blip r:embed="rId4">
            <a:alphaModFix/>
          </a:blip>
          <a:srcRect b="0" l="0" r="0" t="0"/>
          <a:stretch/>
        </p:blipFill>
        <p:spPr>
          <a:xfrm>
            <a:off x="4231532" y="1643974"/>
            <a:ext cx="4708188" cy="35311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pic>
        <p:nvPicPr>
          <p:cNvPr id="212" name="Google Shape;212;p22"/>
          <p:cNvPicPr preferRelativeResize="0"/>
          <p:nvPr/>
        </p:nvPicPr>
        <p:blipFill rotWithShape="1">
          <a:blip r:embed="rId4">
            <a:alphaModFix/>
          </a:blip>
          <a:srcRect b="0" l="0" r="0" t="0"/>
          <a:stretch/>
        </p:blipFill>
        <p:spPr>
          <a:xfrm>
            <a:off x="2986450" y="1352150"/>
            <a:ext cx="6157549" cy="4105025"/>
          </a:xfrm>
          <a:prstGeom prst="rect">
            <a:avLst/>
          </a:prstGeom>
          <a:noFill/>
          <a:ln>
            <a:noFill/>
          </a:ln>
        </p:spPr>
      </p:pic>
      <p:sp>
        <p:nvSpPr>
          <p:cNvPr id="213" name="Google Shape;213;p22"/>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14" name="Google Shape;214;p22"/>
          <p:cNvSpPr txBox="1"/>
          <p:nvPr/>
        </p:nvSpPr>
        <p:spPr>
          <a:xfrm>
            <a:off x="4492781" y="780643"/>
            <a:ext cx="8001000" cy="1143000"/>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accent1"/>
              </a:buClr>
              <a:buSzPts val="3300"/>
              <a:buFont typeface="Calibri"/>
              <a:buNone/>
            </a:pPr>
            <a:r>
              <a:rPr b="1" i="0" lang="en-US" sz="3300" u="none" cap="none" strike="noStrike">
                <a:solidFill>
                  <a:schemeClr val="accent1"/>
                </a:solidFill>
                <a:latin typeface="Calibri"/>
                <a:ea typeface="Calibri"/>
                <a:cs typeface="Calibri"/>
                <a:sym typeface="Calibri"/>
              </a:rPr>
              <a:t>Diabetes Mellitus</a:t>
            </a:r>
            <a:endParaRPr/>
          </a:p>
        </p:txBody>
      </p:sp>
      <p:sp>
        <p:nvSpPr>
          <p:cNvPr id="215" name="Google Shape;215;p22"/>
          <p:cNvSpPr txBox="1"/>
          <p:nvPr>
            <p:ph idx="1" type="body"/>
          </p:nvPr>
        </p:nvSpPr>
        <p:spPr>
          <a:xfrm>
            <a:off x="129938" y="1611327"/>
            <a:ext cx="3591300" cy="3214800"/>
          </a:xfrm>
          <a:prstGeom prst="rect">
            <a:avLst/>
          </a:prstGeom>
          <a:noFill/>
          <a:ln>
            <a:noFill/>
          </a:ln>
        </p:spPr>
        <p:txBody>
          <a:bodyPr anchorCtr="0" anchor="t" bIns="45700" lIns="45700" spcFirstLastPara="1" rIns="45700" wrap="square" tIns="45700">
            <a:normAutofit fontScale="40000" lnSpcReduction="10000"/>
          </a:bodyPr>
          <a:lstStyle/>
          <a:p>
            <a:pPr indent="-295275" lvl="0" marL="257175" rtl="0" algn="just">
              <a:lnSpc>
                <a:spcPct val="100000"/>
              </a:lnSpc>
              <a:spcBef>
                <a:spcPts val="0"/>
              </a:spcBef>
              <a:spcAft>
                <a:spcPts val="0"/>
              </a:spcAft>
              <a:buClr>
                <a:srgbClr val="000000"/>
              </a:buClr>
              <a:buSzPct val="151282"/>
              <a:buChar char="•"/>
            </a:pPr>
            <a:r>
              <a:rPr lang="en-US" sz="3900"/>
              <a:t>Diabetes is a chronic disease characterized by high blood sugar, which leads over time, to serious damage to the </a:t>
            </a:r>
            <a:r>
              <a:rPr b="1" lang="en-US" sz="3900"/>
              <a:t>heart, blood vessels, eyes, kidneys and nerves</a:t>
            </a:r>
            <a:endParaRPr sz="3900"/>
          </a:p>
          <a:p>
            <a:pPr indent="-295275" lvl="0" marL="257175" rtl="0" algn="just">
              <a:lnSpc>
                <a:spcPct val="100000"/>
              </a:lnSpc>
              <a:spcBef>
                <a:spcPts val="525"/>
              </a:spcBef>
              <a:spcAft>
                <a:spcPts val="0"/>
              </a:spcAft>
              <a:buClr>
                <a:srgbClr val="000000"/>
              </a:buClr>
              <a:buSzPct val="151282"/>
              <a:buChar char="•"/>
            </a:pPr>
            <a:r>
              <a:rPr lang="en-US" sz="3900"/>
              <a:t>The most </a:t>
            </a:r>
            <a:r>
              <a:rPr b="1" lang="en-US" sz="3900"/>
              <a:t>common type is Type-2 Diabetes</a:t>
            </a:r>
            <a:r>
              <a:rPr lang="en-US" sz="3900"/>
              <a:t>, which usually develops in adult life due to </a:t>
            </a:r>
            <a:r>
              <a:rPr b="1" lang="en-US" sz="3900"/>
              <a:t>insulin deficiency or resistance to insulin</a:t>
            </a:r>
            <a:r>
              <a:rPr lang="en-US" sz="3900"/>
              <a:t> </a:t>
            </a:r>
            <a:endParaRPr sz="3900"/>
          </a:p>
          <a:p>
            <a:pPr indent="-295275" lvl="0" marL="257175" rtl="0" algn="just">
              <a:lnSpc>
                <a:spcPct val="100000"/>
              </a:lnSpc>
              <a:spcBef>
                <a:spcPts val="525"/>
              </a:spcBef>
              <a:spcAft>
                <a:spcPts val="0"/>
              </a:spcAft>
              <a:buClr>
                <a:srgbClr val="000000"/>
              </a:buClr>
              <a:buSzPct val="151282"/>
              <a:buChar char="•"/>
            </a:pPr>
            <a:r>
              <a:rPr lang="en-US" sz="3900"/>
              <a:t>In the past three decades the prevalence of type 2 diabetes has risen dramatically worldwide</a:t>
            </a:r>
            <a:endParaRPr sz="3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23"/>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pic>
        <p:nvPicPr>
          <p:cNvPr descr="Image" id="221" name="Google Shape;221;p23"/>
          <p:cNvPicPr preferRelativeResize="0"/>
          <p:nvPr/>
        </p:nvPicPr>
        <p:blipFill rotWithShape="1">
          <a:blip r:embed="rId4">
            <a:alphaModFix/>
          </a:blip>
          <a:srcRect b="0" l="0" r="0" t="0"/>
          <a:stretch/>
        </p:blipFill>
        <p:spPr>
          <a:xfrm>
            <a:off x="5867600" y="1220326"/>
            <a:ext cx="3064450" cy="1723750"/>
          </a:xfrm>
          <a:prstGeom prst="rect">
            <a:avLst/>
          </a:prstGeom>
          <a:noFill/>
          <a:ln>
            <a:noFill/>
          </a:ln>
        </p:spPr>
      </p:pic>
      <p:pic>
        <p:nvPicPr>
          <p:cNvPr descr="Image" id="222" name="Google Shape;222;p23"/>
          <p:cNvPicPr preferRelativeResize="0"/>
          <p:nvPr/>
        </p:nvPicPr>
        <p:blipFill rotWithShape="1">
          <a:blip r:embed="rId5">
            <a:alphaModFix/>
          </a:blip>
          <a:srcRect b="0" l="0" r="0" t="0"/>
          <a:stretch/>
        </p:blipFill>
        <p:spPr>
          <a:xfrm>
            <a:off x="6149813" y="3273248"/>
            <a:ext cx="2500008" cy="2444451"/>
          </a:xfrm>
          <a:prstGeom prst="rect">
            <a:avLst/>
          </a:prstGeom>
          <a:noFill/>
          <a:ln>
            <a:noFill/>
          </a:ln>
        </p:spPr>
      </p:pic>
      <p:sp>
        <p:nvSpPr>
          <p:cNvPr id="223" name="Google Shape;223;p23"/>
          <p:cNvSpPr txBox="1"/>
          <p:nvPr/>
        </p:nvSpPr>
        <p:spPr>
          <a:xfrm>
            <a:off x="184361" y="2803331"/>
            <a:ext cx="5556300" cy="1926000"/>
          </a:xfrm>
          <a:prstGeom prst="rect">
            <a:avLst/>
          </a:prstGeom>
          <a:noFill/>
          <a:ln>
            <a:noFill/>
          </a:ln>
        </p:spPr>
        <p:txBody>
          <a:bodyPr anchorCtr="0" anchor="t" bIns="45700" lIns="45700" spcFirstLastPara="1" rIns="45700" wrap="square" tIns="45700">
            <a:normAutofit lnSpcReduction="10000"/>
          </a:bodyPr>
          <a:lstStyle/>
          <a:p>
            <a:pPr indent="-257175" lvl="0" marL="257175"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About 422 million people worldwide have diabetes, the majority living in low-and middle-income countries</a:t>
            </a:r>
            <a:br>
              <a:rPr b="0" i="0" lang="en-US" sz="1600" u="none" cap="none" strike="noStrike">
                <a:solidFill>
                  <a:srgbClr val="000000"/>
                </a:solidFill>
                <a:latin typeface="Times New Roman"/>
                <a:ea typeface="Times New Roman"/>
                <a:cs typeface="Times New Roman"/>
                <a:sym typeface="Times New Roman"/>
              </a:rPr>
            </a:br>
            <a:endParaRPr b="0" i="0" sz="1600" u="none" cap="none" strike="noStrike">
              <a:solidFill>
                <a:srgbClr val="000000"/>
              </a:solidFill>
              <a:latin typeface="Times New Roman"/>
              <a:ea typeface="Times New Roman"/>
              <a:cs typeface="Times New Roman"/>
              <a:sym typeface="Times New Roman"/>
            </a:endParaRPr>
          </a:p>
          <a:p>
            <a:pPr indent="-257175" lvl="0" marL="257175" marR="0" rtl="0" algn="l">
              <a:lnSpc>
                <a:spcPct val="100000"/>
              </a:lnSpc>
              <a:spcBef>
                <a:spcPts val="525"/>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1.5 million deaths are directly attributed to diabetes each year</a:t>
            </a:r>
            <a:br>
              <a:rPr b="0" i="0" lang="en-US" sz="1600" u="none" cap="none" strike="noStrike">
                <a:solidFill>
                  <a:srgbClr val="000000"/>
                </a:solidFill>
                <a:latin typeface="Times New Roman"/>
                <a:ea typeface="Times New Roman"/>
                <a:cs typeface="Times New Roman"/>
                <a:sym typeface="Times New Roman"/>
              </a:rPr>
            </a:br>
            <a:endParaRPr b="0" i="0" sz="1600" u="none" cap="none" strike="noStrike">
              <a:solidFill>
                <a:srgbClr val="000000"/>
              </a:solidFill>
              <a:latin typeface="Times New Roman"/>
              <a:ea typeface="Times New Roman"/>
              <a:cs typeface="Times New Roman"/>
              <a:sym typeface="Times New Roman"/>
            </a:endParaRPr>
          </a:p>
          <a:p>
            <a:pPr indent="-257175" lvl="0" marL="257175" marR="0" rtl="0" algn="l">
              <a:lnSpc>
                <a:spcPct val="100000"/>
              </a:lnSpc>
              <a:spcBef>
                <a:spcPts val="525"/>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1.9 billion adults are overweight or obese while 462 million are underweight. </a:t>
            </a:r>
            <a:r>
              <a:rPr b="1" i="1" lang="en-US" sz="1600" u="none" cap="none" strike="noStrike">
                <a:solidFill>
                  <a:srgbClr val="000000"/>
                </a:solidFill>
                <a:latin typeface="Times New Roman"/>
                <a:ea typeface="Times New Roman"/>
                <a:cs typeface="Times New Roman"/>
                <a:sym typeface="Times New Roman"/>
              </a:rPr>
              <a:t>We are literally eating ourselves to death</a:t>
            </a:r>
            <a:endParaRPr b="1" i="1" sz="1600" u="none" cap="none" strike="noStrike">
              <a:solidFill>
                <a:srgbClr val="000000"/>
              </a:solidFill>
              <a:latin typeface="Times New Roman"/>
              <a:ea typeface="Times New Roman"/>
              <a:cs typeface="Times New Roman"/>
              <a:sym typeface="Times New Roman"/>
            </a:endParaRPr>
          </a:p>
        </p:txBody>
      </p:sp>
      <p:sp>
        <p:nvSpPr>
          <p:cNvPr id="224" name="Google Shape;224;p23"/>
          <p:cNvSpPr/>
          <p:nvPr/>
        </p:nvSpPr>
        <p:spPr>
          <a:xfrm>
            <a:off x="485136" y="1498036"/>
            <a:ext cx="4326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1"/>
                </a:solidFill>
                <a:latin typeface="Calibri"/>
                <a:ea typeface="Calibri"/>
                <a:cs typeface="Calibri"/>
                <a:sym typeface="Calibri"/>
              </a:rPr>
              <a:t>Risk of Developing Diabetes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24"/>
          <p:cNvSpPr/>
          <p:nvPr/>
        </p:nvSpPr>
        <p:spPr>
          <a:xfrm>
            <a:off x="319108" y="1137528"/>
            <a:ext cx="352776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1"/>
                </a:solidFill>
                <a:latin typeface="Calibri"/>
                <a:ea typeface="Calibri"/>
                <a:cs typeface="Calibri"/>
                <a:sym typeface="Calibri"/>
              </a:rPr>
              <a:t>Symptoms of Diabetes</a:t>
            </a:r>
            <a:endParaRPr/>
          </a:p>
        </p:txBody>
      </p:sp>
      <p:sp>
        <p:nvSpPr>
          <p:cNvPr id="230" name="Google Shape;230;p24"/>
          <p:cNvSpPr txBox="1"/>
          <p:nvPr>
            <p:ph idx="1" type="body"/>
          </p:nvPr>
        </p:nvSpPr>
        <p:spPr>
          <a:xfrm>
            <a:off x="319108" y="1622502"/>
            <a:ext cx="4641998" cy="1628770"/>
          </a:xfrm>
          <a:prstGeom prst="rect">
            <a:avLst/>
          </a:prstGeom>
          <a:noFill/>
          <a:ln>
            <a:noFill/>
          </a:ln>
        </p:spPr>
        <p:txBody>
          <a:bodyPr anchorCtr="0" anchor="t" bIns="45700" lIns="45700" spcFirstLastPara="1" rIns="45700" wrap="square" tIns="45700">
            <a:noAutofit/>
          </a:bodyPr>
          <a:lstStyle/>
          <a:p>
            <a:pPr indent="-257175" lvl="0" marL="257175" rtl="0" algn="l">
              <a:lnSpc>
                <a:spcPct val="100000"/>
              </a:lnSpc>
              <a:spcBef>
                <a:spcPts val="0"/>
              </a:spcBef>
              <a:spcAft>
                <a:spcPts val="0"/>
              </a:spcAft>
              <a:buClr>
                <a:srgbClr val="000000"/>
              </a:buClr>
              <a:buSzPts val="1600"/>
              <a:buChar char="•"/>
            </a:pPr>
            <a:r>
              <a:rPr lang="en-US" sz="1600"/>
              <a:t>Symptoms of diabetes include frequent urination, increased thirst, constant hunger, unintentional weight loss, vision changes and fatigue</a:t>
            </a:r>
            <a:br>
              <a:rPr lang="en-US" sz="1600"/>
            </a:br>
            <a:endParaRPr sz="1600"/>
          </a:p>
          <a:p>
            <a:pPr indent="-257175" lvl="0" marL="257175" rtl="0" algn="l">
              <a:lnSpc>
                <a:spcPct val="100000"/>
              </a:lnSpc>
              <a:spcBef>
                <a:spcPts val="525"/>
              </a:spcBef>
              <a:spcAft>
                <a:spcPts val="0"/>
              </a:spcAft>
              <a:buClr>
                <a:srgbClr val="000000"/>
              </a:buClr>
              <a:buSzPts val="1600"/>
              <a:buChar char="•"/>
            </a:pPr>
            <a:r>
              <a:rPr lang="en-US" sz="1600"/>
              <a:t>Symptoms are gradual  and the disease may be diagnosed years after onset. It can be a deadly delay</a:t>
            </a:r>
            <a:endParaRPr/>
          </a:p>
        </p:txBody>
      </p:sp>
      <p:pic>
        <p:nvPicPr>
          <p:cNvPr descr="Image" id="231" name="Google Shape;231;p24"/>
          <p:cNvPicPr preferRelativeResize="0"/>
          <p:nvPr/>
        </p:nvPicPr>
        <p:blipFill rotWithShape="1">
          <a:blip r:embed="rId4">
            <a:alphaModFix/>
          </a:blip>
          <a:srcRect b="0" l="0" r="0" t="0"/>
          <a:stretch/>
        </p:blipFill>
        <p:spPr>
          <a:xfrm>
            <a:off x="5330758" y="1159217"/>
            <a:ext cx="3229583" cy="2153055"/>
          </a:xfrm>
          <a:prstGeom prst="rect">
            <a:avLst/>
          </a:prstGeom>
          <a:noFill/>
          <a:ln>
            <a:noFill/>
          </a:ln>
        </p:spPr>
      </p:pic>
      <p:sp>
        <p:nvSpPr>
          <p:cNvPr id="232" name="Google Shape;232;p24"/>
          <p:cNvSpPr txBox="1"/>
          <p:nvPr/>
        </p:nvSpPr>
        <p:spPr>
          <a:xfrm>
            <a:off x="377475" y="4064088"/>
            <a:ext cx="8182866" cy="1879512"/>
          </a:xfrm>
          <a:prstGeom prst="rect">
            <a:avLst/>
          </a:prstGeom>
          <a:noFill/>
          <a:ln>
            <a:noFill/>
          </a:ln>
        </p:spPr>
        <p:txBody>
          <a:bodyPr anchorCtr="0" anchor="t" bIns="45700" lIns="45700" spcFirstLastPara="1" rIns="45700" wrap="square" tIns="45700">
            <a:normAutofit lnSpcReduction="10000"/>
          </a:bodyPr>
          <a:lstStyle/>
          <a:p>
            <a:pPr indent="-257175" lvl="0" marL="257175"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We can prevent Type-2 Diabetes and we can prevent the death and suffering that results from the complications of diabetes</a:t>
            </a:r>
            <a:br>
              <a:rPr b="0" i="0" lang="en-US" sz="1600" u="none" cap="none" strike="noStrike">
                <a:solidFill>
                  <a:srgbClr val="000000"/>
                </a:solidFill>
                <a:latin typeface="Times New Roman"/>
                <a:ea typeface="Times New Roman"/>
                <a:cs typeface="Times New Roman"/>
                <a:sym typeface="Times New Roman"/>
              </a:rPr>
            </a:br>
            <a:endParaRPr b="0" i="0" sz="1600" u="none" cap="none" strike="noStrike">
              <a:solidFill>
                <a:srgbClr val="000000"/>
              </a:solidFill>
              <a:latin typeface="Times New Roman"/>
              <a:ea typeface="Times New Roman"/>
              <a:cs typeface="Times New Roman"/>
              <a:sym typeface="Times New Roman"/>
            </a:endParaRPr>
          </a:p>
          <a:p>
            <a:pPr indent="-257175" lvl="0" marL="257175" marR="0" rtl="0" algn="l">
              <a:lnSpc>
                <a:spcPct val="100000"/>
              </a:lnSpc>
              <a:spcBef>
                <a:spcPts val="525"/>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The steps are easy, effective and we are all capable of a little more</a:t>
            </a:r>
            <a:br>
              <a:rPr b="0" i="0" lang="en-US" sz="1600" u="none" cap="none" strike="noStrike">
                <a:solidFill>
                  <a:srgbClr val="000000"/>
                </a:solidFill>
                <a:latin typeface="Times New Roman"/>
                <a:ea typeface="Times New Roman"/>
                <a:cs typeface="Times New Roman"/>
                <a:sym typeface="Times New Roman"/>
              </a:rPr>
            </a:br>
            <a:endParaRPr b="0" i="0" sz="1600" u="none" cap="none" strike="noStrike">
              <a:solidFill>
                <a:srgbClr val="000000"/>
              </a:solidFill>
              <a:latin typeface="Times New Roman"/>
              <a:ea typeface="Times New Roman"/>
              <a:cs typeface="Times New Roman"/>
              <a:sym typeface="Times New Roman"/>
            </a:endParaRPr>
          </a:p>
          <a:p>
            <a:pPr indent="-257175" lvl="0" marL="257175" marR="0" rtl="0" algn="l">
              <a:lnSpc>
                <a:spcPct val="100000"/>
              </a:lnSpc>
              <a:spcBef>
                <a:spcPts val="525"/>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Exercising regularly, eating healthy, avoiding smoking, and controlling blood pressure and Cholesterol, and avoiding obesity. Routin</a:t>
            </a:r>
            <a:r>
              <a:rPr lang="en-US" sz="1600">
                <a:latin typeface="Times New Roman"/>
                <a:ea typeface="Times New Roman"/>
                <a:cs typeface="Times New Roman"/>
                <a:sym typeface="Times New Roman"/>
              </a:rPr>
              <a:t>e health check ups.</a:t>
            </a:r>
            <a:endParaRPr/>
          </a:p>
        </p:txBody>
      </p:sp>
      <p:sp>
        <p:nvSpPr>
          <p:cNvPr id="233" name="Google Shape;233;p24"/>
          <p:cNvSpPr/>
          <p:nvPr/>
        </p:nvSpPr>
        <p:spPr>
          <a:xfrm>
            <a:off x="319108" y="3396070"/>
            <a:ext cx="40913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1"/>
                </a:solidFill>
                <a:latin typeface="Calibri"/>
                <a:ea typeface="Calibri"/>
                <a:cs typeface="Calibri"/>
                <a:sym typeface="Calibri"/>
              </a:rPr>
              <a:t>Prevention and Treatment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25"/>
          <p:cNvSpPr/>
          <p:nvPr/>
        </p:nvSpPr>
        <p:spPr>
          <a:xfrm>
            <a:off x="421035" y="1640823"/>
            <a:ext cx="31899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1"/>
                </a:solidFill>
                <a:latin typeface="Calibri"/>
                <a:ea typeface="Calibri"/>
                <a:cs typeface="Calibri"/>
                <a:sym typeface="Calibri"/>
              </a:rPr>
              <a:t>Living with Diabetes</a:t>
            </a:r>
            <a:endParaRPr/>
          </a:p>
        </p:txBody>
      </p:sp>
      <p:pic>
        <p:nvPicPr>
          <p:cNvPr descr="Image" id="239" name="Google Shape;239;p25"/>
          <p:cNvPicPr preferRelativeResize="0"/>
          <p:nvPr/>
        </p:nvPicPr>
        <p:blipFill rotWithShape="1">
          <a:blip r:embed="rId4">
            <a:alphaModFix/>
          </a:blip>
          <a:srcRect b="0" l="0" r="0" t="0"/>
          <a:stretch/>
        </p:blipFill>
        <p:spPr>
          <a:xfrm>
            <a:off x="5415047" y="1640823"/>
            <a:ext cx="3588977" cy="3631534"/>
          </a:xfrm>
          <a:prstGeom prst="rect">
            <a:avLst/>
          </a:prstGeom>
          <a:noFill/>
          <a:ln>
            <a:noFill/>
          </a:ln>
        </p:spPr>
      </p:pic>
      <p:sp>
        <p:nvSpPr>
          <p:cNvPr id="240" name="Google Shape;240;p25"/>
          <p:cNvSpPr txBox="1"/>
          <p:nvPr/>
        </p:nvSpPr>
        <p:spPr>
          <a:xfrm>
            <a:off x="241287" y="2559217"/>
            <a:ext cx="4755471" cy="2382433"/>
          </a:xfrm>
          <a:prstGeom prst="rect">
            <a:avLst/>
          </a:prstGeom>
          <a:noFill/>
          <a:ln>
            <a:noFill/>
          </a:ln>
        </p:spPr>
        <p:txBody>
          <a:bodyPr anchorCtr="0" anchor="t" bIns="45700" lIns="45700" spcFirstLastPara="1" rIns="45700" wrap="square" tIns="45700">
            <a:normAutofit lnSpcReduction="10000"/>
          </a:bodyPr>
          <a:lstStyle/>
          <a:p>
            <a:pPr indent="-257175" lvl="0" marL="257175" marR="0" rtl="0" algn="just">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Early Diagnosis with screening and regular check up with your doctor</a:t>
            </a:r>
            <a:endParaRPr/>
          </a:p>
          <a:p>
            <a:pPr indent="-257175" lvl="0" marL="257175" marR="0" rtl="0" algn="just">
              <a:lnSpc>
                <a:spcPct val="100000"/>
              </a:lnSpc>
              <a:spcBef>
                <a:spcPts val="525"/>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Diet, physical activity medication are the key. Good control of blood pressure and Cholesterol is essential to reduce heart disease, stroke, kidney failure etc.</a:t>
            </a:r>
            <a:endParaRPr/>
          </a:p>
          <a:p>
            <a:pPr indent="-257175" lvl="0" marL="257175" marR="0" rtl="0" algn="just">
              <a:lnSpc>
                <a:spcPct val="100000"/>
              </a:lnSpc>
              <a:spcBef>
                <a:spcPts val="525"/>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Regular screening for damage to the eyes, skin and feet for early treatment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6"/>
          <p:cNvSpPr txBox="1"/>
          <p:nvPr>
            <p:ph type="title"/>
          </p:nvPr>
        </p:nvSpPr>
        <p:spPr>
          <a:xfrm>
            <a:off x="829317" y="2344639"/>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46" name="Google Shape;246;p26"/>
          <p:cNvSpPr txBox="1"/>
          <p:nvPr>
            <p:ph idx="1" type="body"/>
          </p:nvPr>
        </p:nvSpPr>
        <p:spPr>
          <a:xfrm>
            <a:off x="3364316" y="-184632"/>
            <a:ext cx="4846085" cy="112514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LOCAL TOPICS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27"/>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52" name="Google Shape;252;p27"/>
          <p:cNvSpPr txBox="1"/>
          <p:nvPr/>
        </p:nvSpPr>
        <p:spPr>
          <a:xfrm>
            <a:off x="1648776" y="1884760"/>
            <a:ext cx="5846448" cy="3263504"/>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53" name="Google Shape;253;p27"/>
          <p:cNvSpPr txBox="1"/>
          <p:nvPr/>
        </p:nvSpPr>
        <p:spPr>
          <a:xfrm>
            <a:off x="3422330" y="430992"/>
            <a:ext cx="2115001"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8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ph type="title"/>
          </p:nvPr>
        </p:nvSpPr>
        <p:spPr>
          <a:xfrm>
            <a:off x="3396671" y="443985"/>
            <a:ext cx="5465226"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66" name="Google Shape;66;p3"/>
          <p:cNvSpPr/>
          <p:nvPr/>
        </p:nvSpPr>
        <p:spPr>
          <a:xfrm>
            <a:off x="351092" y="3909110"/>
            <a:ext cx="3880439"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And as a Summoner unto Allah by His Command, and as a Lamp that gives bright light (33:47)</a:t>
            </a:r>
            <a:endParaRPr b="0" i="0" sz="1800" u="none" cap="none" strike="noStrike">
              <a:solidFill>
                <a:schemeClr val="dk1"/>
              </a:solidFill>
              <a:latin typeface="Calibri"/>
              <a:ea typeface="Calibri"/>
              <a:cs typeface="Calibri"/>
              <a:sym typeface="Calibri"/>
            </a:endParaRPr>
          </a:p>
        </p:txBody>
      </p:sp>
      <p:sp>
        <p:nvSpPr>
          <p:cNvPr id="67" name="Google Shape;67;p3"/>
          <p:cNvSpPr/>
          <p:nvPr/>
        </p:nvSpPr>
        <p:spPr>
          <a:xfrm>
            <a:off x="422470" y="1437928"/>
            <a:ext cx="3945249"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Call unto the way of thy Lord with wisdom and goodly exhortation and argue with them in a way that is best. Surely, thy Lord knows best who has strayed from His way; and He knows those who are rightly guided (16:126)</a:t>
            </a:r>
            <a:endParaRPr b="0" i="0" sz="1800" u="none" cap="none" strike="noStrike">
              <a:solidFill>
                <a:schemeClr val="dk1"/>
              </a:solidFill>
              <a:latin typeface="Calibri"/>
              <a:ea typeface="Calibri"/>
              <a:cs typeface="Calibri"/>
              <a:sym typeface="Calibri"/>
            </a:endParaRPr>
          </a:p>
        </p:txBody>
      </p:sp>
      <p:pic>
        <p:nvPicPr>
          <p:cNvPr id="68" name="Google Shape;68;p3"/>
          <p:cNvPicPr preferRelativeResize="0"/>
          <p:nvPr/>
        </p:nvPicPr>
        <p:blipFill rotWithShape="1">
          <a:blip r:embed="rId4">
            <a:alphaModFix/>
          </a:blip>
          <a:srcRect b="0" l="0" r="0" t="0"/>
          <a:stretch/>
        </p:blipFill>
        <p:spPr>
          <a:xfrm>
            <a:off x="4956426" y="995387"/>
            <a:ext cx="3455575" cy="2894962"/>
          </a:xfrm>
          <a:prstGeom prst="rect">
            <a:avLst/>
          </a:prstGeom>
          <a:noFill/>
          <a:ln>
            <a:noFill/>
          </a:ln>
        </p:spPr>
      </p:pic>
      <p:pic>
        <p:nvPicPr>
          <p:cNvPr id="69" name="Google Shape;69;p3"/>
          <p:cNvPicPr preferRelativeResize="0"/>
          <p:nvPr/>
        </p:nvPicPr>
        <p:blipFill rotWithShape="1">
          <a:blip r:embed="rId5">
            <a:alphaModFix/>
          </a:blip>
          <a:srcRect b="0" l="0" r="0" t="0"/>
          <a:stretch/>
        </p:blipFill>
        <p:spPr>
          <a:xfrm>
            <a:off x="4818256" y="4079476"/>
            <a:ext cx="3593736" cy="73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75" name="Google Shape;75;p4"/>
          <p:cNvSpPr txBox="1"/>
          <p:nvPr/>
        </p:nvSpPr>
        <p:spPr>
          <a:xfrm>
            <a:off x="3438971" y="417610"/>
            <a:ext cx="2147445"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000" u="none" cap="none" strike="noStrike">
                <a:solidFill>
                  <a:srgbClr val="FFFFFF"/>
                </a:solidFill>
                <a:latin typeface="Calibri"/>
                <a:ea typeface="Calibri"/>
                <a:cs typeface="Calibri"/>
                <a:sym typeface="Calibri"/>
              </a:rPr>
              <a:t>Ansar Pledge</a:t>
            </a:r>
            <a:endParaRPr/>
          </a:p>
        </p:txBody>
      </p:sp>
      <p:sp>
        <p:nvSpPr>
          <p:cNvPr id="76" name="Google Shape;76;p4"/>
          <p:cNvSpPr txBox="1"/>
          <p:nvPr/>
        </p:nvSpPr>
        <p:spPr>
          <a:xfrm>
            <a:off x="326600" y="1453886"/>
            <a:ext cx="5432174" cy="992577"/>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5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Ash-hadu • alla ilaha • illallahu • wahdahu • la sharika lahu •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500" u="none" cap="none" strike="noStrike">
                <a:solidFill>
                  <a:schemeClr val="dk1"/>
                </a:solidFill>
                <a:latin typeface="Helvetica Neue"/>
                <a:ea typeface="Helvetica Neue"/>
                <a:cs typeface="Helvetica Neue"/>
                <a:sym typeface="Helvetica Neue"/>
              </a:rPr>
              <a:t>wa ash-hadu • anna Muhammadan • ‘abduhu • wa rasuluh</a:t>
            </a:r>
            <a:endParaRPr b="0" i="0" sz="1500" u="none" cap="none" strike="noStrike">
              <a:solidFill>
                <a:schemeClr val="dk1"/>
              </a:solidFill>
              <a:latin typeface="Calibri"/>
              <a:ea typeface="Calibri"/>
              <a:cs typeface="Calibri"/>
              <a:sym typeface="Calibri"/>
            </a:endParaRPr>
          </a:p>
        </p:txBody>
      </p:sp>
      <p:sp>
        <p:nvSpPr>
          <p:cNvPr id="77" name="Google Shape;77;p4"/>
          <p:cNvSpPr txBox="1"/>
          <p:nvPr/>
        </p:nvSpPr>
        <p:spPr>
          <a:xfrm>
            <a:off x="326600" y="2850778"/>
            <a:ext cx="8372185" cy="253146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0" i="1" lang="en-US" sz="16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600" u="none" cap="none" strike="noStrike">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I solemnly pledge • that I shall endeavor • throughout my life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for the propagation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and consolidation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of Ahmadiyyat in Islam,</a:t>
            </a:r>
            <a:r>
              <a:rPr b="0" i="1" lang="en-US" sz="1600" u="none" cap="none" strike="noStrike">
                <a:solidFill>
                  <a:schemeClr val="dk1"/>
                </a:solidFill>
                <a:latin typeface="Helvetica Neue"/>
                <a:ea typeface="Helvetica Neue"/>
                <a:cs typeface="Helvetica Neue"/>
                <a:sym typeface="Helvetica Neue"/>
              </a:rPr>
              <a:t> • </a:t>
            </a:r>
            <a:r>
              <a:rPr b="0" i="0" lang="en-US" sz="1600" u="none" cap="none" strike="noStrike">
                <a:solidFill>
                  <a:schemeClr val="dk1"/>
                </a:solidFill>
                <a:latin typeface="Calibri"/>
                <a:ea typeface="Calibri"/>
                <a:cs typeface="Calibri"/>
                <a:sym typeface="Calibri"/>
              </a:rPr>
              <a:t>and shall stand guard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in defense of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the institution of Khilafat.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 shall not hesitate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to offer any sacrifice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in this regard.</a:t>
            </a:r>
            <a:r>
              <a:rPr b="0" i="1" lang="en-US" sz="1600" u="none" cap="none" strike="noStrike">
                <a:solidFill>
                  <a:schemeClr val="dk1"/>
                </a:solidFill>
                <a:latin typeface="Helvetica Neue"/>
                <a:ea typeface="Helvetica Neue"/>
                <a:cs typeface="Helvetica Neue"/>
                <a:sym typeface="Helvetica Neue"/>
              </a:rPr>
              <a:t> </a:t>
            </a:r>
            <a:r>
              <a:rPr b="0" i="0" lang="en-US" sz="1600" u="none" cap="none" strike="noStrike">
                <a:solidFill>
                  <a:schemeClr val="dk1"/>
                </a:solidFill>
                <a:latin typeface="Calibri"/>
                <a:ea typeface="Calibri"/>
                <a:cs typeface="Calibri"/>
                <a:sym typeface="Calibri"/>
              </a:rPr>
              <a:t>•</a:t>
            </a:r>
            <a:r>
              <a:rPr b="0" i="1" lang="en-US" sz="1600" u="none" cap="none" strike="noStrike">
                <a:solidFill>
                  <a:schemeClr val="dk1"/>
                </a:solidFill>
                <a:latin typeface="Helvetica Neue"/>
                <a:ea typeface="Helvetica Neue"/>
                <a:cs typeface="Helvetica Neue"/>
                <a:sym typeface="Helvetica Neue"/>
              </a:rPr>
              <a:t> </a:t>
            </a:r>
            <a:r>
              <a:rPr b="0" i="0" lang="en-US" sz="1600" u="none" cap="none" strike="noStrike">
                <a:solidFill>
                  <a:schemeClr val="dk1"/>
                </a:solidFill>
                <a:latin typeface="Calibri"/>
                <a:ea typeface="Calibri"/>
                <a:cs typeface="Calibri"/>
                <a:sym typeface="Calibri"/>
              </a:rPr>
              <a:t>Moreover,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I shall exhort my children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to always remain dedicated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and devoted </a:t>
            </a:r>
            <a:r>
              <a:rPr b="0" i="1" lang="en-US" sz="1600" u="none" cap="none" strike="noStrike">
                <a:solidFill>
                  <a:schemeClr val="dk1"/>
                </a:solidFill>
                <a:latin typeface="Helvetica Neue"/>
                <a:ea typeface="Helvetica Neue"/>
                <a:cs typeface="Helvetica Neue"/>
                <a:sym typeface="Helvetica Neue"/>
              </a:rPr>
              <a:t>•</a:t>
            </a:r>
            <a:r>
              <a:rPr b="0" i="0" lang="en-US" sz="1600" u="none" cap="none" strike="noStrike">
                <a:solidFill>
                  <a:schemeClr val="dk1"/>
                </a:solidFill>
                <a:latin typeface="Calibri"/>
                <a:ea typeface="Calibri"/>
                <a:cs typeface="Calibri"/>
                <a:sym typeface="Calibri"/>
              </a:rPr>
              <a:t> to Khilafat. </a:t>
            </a:r>
            <a:r>
              <a:rPr b="0" i="1" lang="en-US" sz="1600" u="none" cap="none" strike="noStrike">
                <a:solidFill>
                  <a:schemeClr val="dk1"/>
                </a:solidFill>
                <a:latin typeface="Helvetica Neue"/>
                <a:ea typeface="Helvetica Neue"/>
                <a:cs typeface="Helvetica Neue"/>
                <a:sym typeface="Helvetica Neue"/>
              </a:rPr>
              <a:t>• Insha’allah</a:t>
            </a:r>
            <a:r>
              <a:rPr b="0" i="0" lang="en-US" sz="1600" u="none" cap="none" strike="noStrike">
                <a:solidFill>
                  <a:schemeClr val="dk1"/>
                </a:solidFill>
                <a:latin typeface="Calibri"/>
                <a:ea typeface="Calibri"/>
                <a:cs typeface="Calibri"/>
                <a:sym typeface="Calibri"/>
              </a:rPr>
              <a:t>.</a:t>
            </a:r>
            <a:endParaRPr/>
          </a:p>
        </p:txBody>
      </p:sp>
      <p:pic>
        <p:nvPicPr>
          <p:cNvPr id="78" name="Google Shape;78;p4"/>
          <p:cNvPicPr preferRelativeResize="0"/>
          <p:nvPr/>
        </p:nvPicPr>
        <p:blipFill rotWithShape="1">
          <a:blip r:embed="rId4">
            <a:alphaModFix/>
          </a:blip>
          <a:srcRect b="0" l="0" r="0" t="0"/>
          <a:stretch/>
        </p:blipFill>
        <p:spPr>
          <a:xfrm>
            <a:off x="5586416" y="1527566"/>
            <a:ext cx="2791435" cy="84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5"/>
          <p:cNvSpPr txBox="1"/>
          <p:nvPr/>
        </p:nvSpPr>
        <p:spPr>
          <a:xfrm>
            <a:off x="3417839" y="376237"/>
            <a:ext cx="4054313"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3000" u="none" cap="none" strike="noStrike">
                <a:solidFill>
                  <a:srgbClr val="FFFFFF"/>
                </a:solidFill>
                <a:latin typeface="Calibri"/>
                <a:ea typeface="Calibri"/>
                <a:cs typeface="Calibri"/>
                <a:sym typeface="Calibri"/>
              </a:rPr>
              <a:t>The Holy Quran Segment</a:t>
            </a:r>
            <a:endParaRPr b="1" i="0" sz="3000" u="none" cap="none" strike="noStrike">
              <a:solidFill>
                <a:srgbClr val="FFFFFF"/>
              </a:solidFill>
              <a:latin typeface="Calibri"/>
              <a:ea typeface="Calibri"/>
              <a:cs typeface="Calibri"/>
              <a:sym typeface="Calibri"/>
            </a:endParaRPr>
          </a:p>
        </p:txBody>
      </p:sp>
      <p:sp>
        <p:nvSpPr>
          <p:cNvPr id="84" name="Google Shape;84;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1" sz="1500" u="none" cap="none" strike="noStrike">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85" name="Google Shape;85;p5"/>
          <p:cNvSpPr/>
          <p:nvPr/>
        </p:nvSpPr>
        <p:spPr>
          <a:xfrm>
            <a:off x="962303" y="2401697"/>
            <a:ext cx="4735884" cy="1708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i="0" lang="en-US" sz="2100" u="none" cap="none" strike="noStrike">
                <a:solidFill>
                  <a:srgbClr val="000000"/>
                </a:solidFill>
                <a:latin typeface="Calibri"/>
                <a:ea typeface="Calibri"/>
                <a:cs typeface="Calibri"/>
                <a:sym typeface="Calibri"/>
              </a:rPr>
              <a:t>by commentary and discussion</a:t>
            </a:r>
            <a:endParaRPr/>
          </a:p>
        </p:txBody>
      </p:sp>
      <p:pic>
        <p:nvPicPr>
          <p:cNvPr id="86" name="Google Shape;86;p5"/>
          <p:cNvPicPr preferRelativeResize="0"/>
          <p:nvPr/>
        </p:nvPicPr>
        <p:blipFill rotWithShape="1">
          <a:blip r:embed="rId4">
            <a:alphaModFix/>
          </a:blip>
          <a:srcRect b="0" l="0" r="0" t="0"/>
          <a:stretch/>
        </p:blipFill>
        <p:spPr>
          <a:xfrm>
            <a:off x="4679867" y="1959552"/>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6"/>
          <p:cNvSpPr txBox="1"/>
          <p:nvPr>
            <p:ph type="title"/>
          </p:nvPr>
        </p:nvSpPr>
        <p:spPr>
          <a:xfrm>
            <a:off x="3356387" y="470224"/>
            <a:ext cx="4171952"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Verses Recited Earlier</a:t>
            </a:r>
            <a:endParaRPr b="1" i="0" sz="3200" u="none" cap="none" strike="noStrike">
              <a:solidFill>
                <a:srgbClr val="FFFFFF"/>
              </a:solidFill>
              <a:latin typeface="Calibri"/>
              <a:ea typeface="Calibri"/>
              <a:cs typeface="Calibri"/>
              <a:sym typeface="Calibri"/>
            </a:endParaRPr>
          </a:p>
        </p:txBody>
      </p:sp>
      <p:sp>
        <p:nvSpPr>
          <p:cNvPr id="92" name="Google Shape;92;p6"/>
          <p:cNvSpPr/>
          <p:nvPr/>
        </p:nvSpPr>
        <p:spPr>
          <a:xfrm>
            <a:off x="360820" y="4100077"/>
            <a:ext cx="3880439"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And as a Summoner unto Allah by His Command, and as a Lamp that gives bright light (33:47)</a:t>
            </a:r>
            <a:endParaRPr b="0" i="0" sz="1800" u="none" cap="none" strike="noStrike">
              <a:solidFill>
                <a:schemeClr val="dk1"/>
              </a:solidFill>
              <a:latin typeface="Calibri"/>
              <a:ea typeface="Calibri"/>
              <a:cs typeface="Calibri"/>
              <a:sym typeface="Calibri"/>
            </a:endParaRPr>
          </a:p>
        </p:txBody>
      </p:sp>
      <p:sp>
        <p:nvSpPr>
          <p:cNvPr id="93" name="Google Shape;93;p6"/>
          <p:cNvSpPr/>
          <p:nvPr/>
        </p:nvSpPr>
        <p:spPr>
          <a:xfrm>
            <a:off x="432198" y="1628895"/>
            <a:ext cx="3945249"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Roboto"/>
                <a:ea typeface="Roboto"/>
                <a:cs typeface="Roboto"/>
                <a:sym typeface="Roboto"/>
              </a:rPr>
              <a:t>Call unto the way of thy Lord with wisdom and goodly exhortation and argue with them in a way that is best. Surely, thy Lord knows best who has strayed from His way; and He knows those who are rightly guided (16:126)</a:t>
            </a:r>
            <a:endParaRPr b="0" i="0" sz="1800" u="none" cap="none" strike="noStrike">
              <a:solidFill>
                <a:schemeClr val="dk1"/>
              </a:solidFill>
              <a:latin typeface="Calibri"/>
              <a:ea typeface="Calibri"/>
              <a:cs typeface="Calibri"/>
              <a:sym typeface="Calibri"/>
            </a:endParaRPr>
          </a:p>
        </p:txBody>
      </p:sp>
      <p:pic>
        <p:nvPicPr>
          <p:cNvPr id="94" name="Google Shape;94;p6"/>
          <p:cNvPicPr preferRelativeResize="0"/>
          <p:nvPr/>
        </p:nvPicPr>
        <p:blipFill rotWithShape="1">
          <a:blip r:embed="rId4">
            <a:alphaModFix/>
          </a:blip>
          <a:srcRect b="0" l="0" r="0" t="0"/>
          <a:stretch/>
        </p:blipFill>
        <p:spPr>
          <a:xfrm>
            <a:off x="5198465" y="1380955"/>
            <a:ext cx="3223255" cy="2700371"/>
          </a:xfrm>
          <a:prstGeom prst="rect">
            <a:avLst/>
          </a:prstGeom>
          <a:noFill/>
          <a:ln>
            <a:noFill/>
          </a:ln>
        </p:spPr>
      </p:pic>
      <p:pic>
        <p:nvPicPr>
          <p:cNvPr id="95" name="Google Shape;95;p6"/>
          <p:cNvPicPr preferRelativeResize="0"/>
          <p:nvPr/>
        </p:nvPicPr>
        <p:blipFill rotWithShape="1">
          <a:blip r:embed="rId5">
            <a:alphaModFix/>
          </a:blip>
          <a:srcRect b="0" l="0" r="0" t="0"/>
          <a:stretch/>
        </p:blipFill>
        <p:spPr>
          <a:xfrm>
            <a:off x="4827984" y="4283757"/>
            <a:ext cx="3593736" cy="73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7"/>
          <p:cNvSpPr txBox="1"/>
          <p:nvPr>
            <p:ph type="title"/>
          </p:nvPr>
        </p:nvSpPr>
        <p:spPr>
          <a:xfrm>
            <a:off x="3483665" y="439655"/>
            <a:ext cx="5660335" cy="420186"/>
          </a:xfrm>
          <a:prstGeom prst="rect">
            <a:avLst/>
          </a:prstGeom>
          <a:noFill/>
          <a:ln>
            <a:noFill/>
          </a:ln>
        </p:spPr>
        <p:txBody>
          <a:bodyPr anchorCtr="0" anchor="ctr" bIns="45700" lIns="45700" spcFirstLastPara="1" rIns="45700" wrap="square" tIns="45700">
            <a:normAutofit fontScale="90000"/>
          </a:bodyPr>
          <a:lstStyle/>
          <a:p>
            <a:pPr indent="0" lvl="0" marL="0" rtl="0" algn="l">
              <a:lnSpc>
                <a:spcPct val="100000"/>
              </a:lnSpc>
              <a:spcBef>
                <a:spcPts val="0"/>
              </a:spcBef>
              <a:spcAft>
                <a:spcPts val="0"/>
              </a:spcAft>
              <a:buClr>
                <a:schemeClr val="lt1"/>
              </a:buClr>
              <a:buSzPct val="100000"/>
              <a:buFont typeface="Calibri"/>
              <a:buNone/>
            </a:pPr>
            <a:r>
              <a:rPr b="1" lang="en-US" sz="2700">
                <a:solidFill>
                  <a:schemeClr val="lt1"/>
                </a:solidFill>
              </a:rPr>
              <a:t>Understanding the verses</a:t>
            </a:r>
            <a:endParaRPr/>
          </a:p>
        </p:txBody>
      </p:sp>
      <p:sp>
        <p:nvSpPr>
          <p:cNvPr id="101" name="Google Shape;101;p7"/>
          <p:cNvSpPr txBox="1"/>
          <p:nvPr>
            <p:ph idx="1" type="body"/>
          </p:nvPr>
        </p:nvSpPr>
        <p:spPr>
          <a:xfrm>
            <a:off x="653497" y="2363029"/>
            <a:ext cx="7837005" cy="1065971"/>
          </a:xfrm>
          <a:prstGeom prst="rect">
            <a:avLst/>
          </a:prstGeom>
          <a:noFill/>
          <a:ln>
            <a:noFill/>
          </a:ln>
        </p:spPr>
        <p:txBody>
          <a:bodyPr anchorCtr="0" anchor="t" bIns="45700" lIns="45700" spcFirstLastPara="1" rIns="45700" wrap="square" tIns="45700">
            <a:noAutofit/>
          </a:bodyPr>
          <a:lstStyle/>
          <a:p>
            <a:pPr indent="-257175" lvl="0" marL="257175" rtl="0" algn="l">
              <a:lnSpc>
                <a:spcPct val="100000"/>
              </a:lnSpc>
              <a:spcBef>
                <a:spcPts val="0"/>
              </a:spcBef>
              <a:spcAft>
                <a:spcPts val="0"/>
              </a:spcAft>
              <a:buClr>
                <a:srgbClr val="000000"/>
              </a:buClr>
              <a:buSzPts val="2400"/>
              <a:buChar char="•"/>
            </a:pPr>
            <a:r>
              <a:rPr lang="en-US"/>
              <a:t>What are some of the key points about Tabligh as mentioned in verse 16:126?</a:t>
            </a:r>
            <a:endParaRPr/>
          </a:p>
          <a:p>
            <a:pPr indent="-257175" lvl="0" marL="257175" rtl="0" algn="l">
              <a:lnSpc>
                <a:spcPct val="100000"/>
              </a:lnSpc>
              <a:spcBef>
                <a:spcPts val="525"/>
              </a:spcBef>
              <a:spcAft>
                <a:spcPts val="0"/>
              </a:spcAft>
              <a:buClr>
                <a:srgbClr val="000000"/>
              </a:buClr>
              <a:buSzPts val="2400"/>
              <a:buChar char="•"/>
            </a:pPr>
            <a:r>
              <a:rPr lang="en-US"/>
              <a:t>In 33:47 why is the Holy Prophet (pbuh) likened to a lamp (sun)?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8"/>
          <p:cNvSpPr txBox="1"/>
          <p:nvPr>
            <p:ph type="title"/>
          </p:nvPr>
        </p:nvSpPr>
        <p:spPr>
          <a:xfrm>
            <a:off x="3541449" y="466399"/>
            <a:ext cx="5287618" cy="484533"/>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2800"/>
              <a:buFont typeface="Calibri"/>
              <a:buNone/>
            </a:pPr>
            <a:r>
              <a:rPr b="1" lang="en-US" sz="2800">
                <a:solidFill>
                  <a:schemeClr val="lt1"/>
                </a:solidFill>
              </a:rPr>
              <a:t>Commentary</a:t>
            </a:r>
            <a:endParaRPr/>
          </a:p>
        </p:txBody>
      </p:sp>
      <p:sp>
        <p:nvSpPr>
          <p:cNvPr id="107" name="Google Shape;107;p8"/>
          <p:cNvSpPr txBox="1"/>
          <p:nvPr>
            <p:ph idx="1" type="body"/>
          </p:nvPr>
        </p:nvSpPr>
        <p:spPr>
          <a:xfrm>
            <a:off x="544802" y="1817171"/>
            <a:ext cx="8284265" cy="2213941"/>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800"/>
              <a:buChar char="•"/>
            </a:pPr>
            <a:r>
              <a:rPr lang="en-US" sz="1800"/>
              <a:t>While doing Tabligh we should remember that we are calling people towards Allah the Almighty. We need to use the principles of wisdom (e.g., knowledge, justice, forbearance and firmness), goodly exhortation (a discourse which softens the heart of the hearer), provide most cogent and solid arguments and not be discouraged if desired result is not obtained.</a:t>
            </a:r>
            <a:endParaRPr/>
          </a:p>
          <a:p>
            <a:pPr indent="-257175" lvl="0" marL="257175" rtl="0" algn="l">
              <a:lnSpc>
                <a:spcPct val="100000"/>
              </a:lnSpc>
              <a:spcBef>
                <a:spcPts val="525"/>
              </a:spcBef>
              <a:spcAft>
                <a:spcPts val="0"/>
              </a:spcAft>
              <a:buClr>
                <a:srgbClr val="000000"/>
              </a:buClr>
              <a:buSzPts val="1800"/>
              <a:buChar char="•"/>
            </a:pPr>
            <a:r>
              <a:rPr lang="en-US" sz="1800"/>
              <a:t>The Holy Prophet (pbuh) has been likened to the sun as he is now the ultimate and only source of spiritual light.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pic>
        <p:nvPicPr>
          <p:cNvPr id="112" name="Google Shape;112;p9"/>
          <p:cNvPicPr preferRelativeResize="0"/>
          <p:nvPr/>
        </p:nvPicPr>
        <p:blipFill rotWithShape="1">
          <a:blip r:embed="rId4">
            <a:alphaModFix/>
          </a:blip>
          <a:srcRect b="0" l="0" r="0" t="0"/>
          <a:stretch/>
        </p:blipFill>
        <p:spPr>
          <a:xfrm>
            <a:off x="4735472" y="2282212"/>
            <a:ext cx="3265529" cy="2119155"/>
          </a:xfrm>
          <a:prstGeom prst="rect">
            <a:avLst/>
          </a:prstGeom>
          <a:noFill/>
          <a:ln>
            <a:noFill/>
          </a:ln>
        </p:spPr>
      </p:pic>
      <p:sp>
        <p:nvSpPr>
          <p:cNvPr id="113" name="Google Shape;113;p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14" name="Google Shape;114;p9"/>
          <p:cNvSpPr txBox="1"/>
          <p:nvPr/>
        </p:nvSpPr>
        <p:spPr>
          <a:xfrm>
            <a:off x="3408431" y="440945"/>
            <a:ext cx="4276419"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i="0" lang="en-US" sz="2800" u="none" cap="none" strike="noStrike">
                <a:solidFill>
                  <a:srgbClr val="FFFFFF"/>
                </a:solidFill>
                <a:latin typeface="Calibri"/>
                <a:ea typeface="Calibri"/>
                <a:cs typeface="Calibri"/>
                <a:sym typeface="Calibri"/>
              </a:rPr>
              <a:t>Khalifa’s guidance (aba)</a:t>
            </a:r>
            <a:endParaRPr b="1" i="0" sz="2800" u="none" cap="none" strike="noStrike">
              <a:solidFill>
                <a:srgbClr val="FFFFFF"/>
              </a:solidFill>
              <a:latin typeface="Calibri"/>
              <a:ea typeface="Calibri"/>
              <a:cs typeface="Calibri"/>
              <a:sym typeface="Calibri"/>
            </a:endParaRPr>
          </a:p>
        </p:txBody>
      </p:sp>
      <p:sp>
        <p:nvSpPr>
          <p:cNvPr id="115" name="Google Shape;115;p9"/>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500" u="none" cap="none" strike="noStrike">
              <a:solidFill>
                <a:schemeClr val="dk1"/>
              </a:solidFill>
              <a:latin typeface="Calibri"/>
              <a:ea typeface="Calibri"/>
              <a:cs typeface="Calibri"/>
              <a:sym typeface="Calibri"/>
            </a:endParaRPr>
          </a:p>
        </p:txBody>
      </p:sp>
      <p:sp>
        <p:nvSpPr>
          <p:cNvPr id="116" name="Google Shape;116;p9"/>
          <p:cNvSpPr/>
          <p:nvPr/>
        </p:nvSpPr>
        <p:spPr>
          <a:xfrm>
            <a:off x="314572" y="2522334"/>
            <a:ext cx="4214192" cy="18697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500" u="none" cap="none" strike="noStrike">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15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It contains the following items:</a:t>
            </a:r>
            <a:endParaRPr sz="135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Scenario, question and discussion (2 slides)</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Guidance from the Khalifa (1 slide)</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Take home message from the speech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