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9" r:id="rId2"/>
  </p:sldMasterIdLst>
  <p:sldIdLst>
    <p:sldId id="259" r:id="rId3"/>
    <p:sldId id="301" r:id="rId4"/>
    <p:sldId id="367" r:id="rId5"/>
    <p:sldId id="256" r:id="rId6"/>
    <p:sldId id="282" r:id="rId7"/>
    <p:sldId id="366" r:id="rId8"/>
    <p:sldId id="263" r:id="rId9"/>
    <p:sldId id="355" r:id="rId10"/>
    <p:sldId id="283" r:id="rId11"/>
    <p:sldId id="275" r:id="rId12"/>
    <p:sldId id="268" r:id="rId13"/>
    <p:sldId id="257" r:id="rId14"/>
    <p:sldId id="359" r:id="rId15"/>
    <p:sldId id="338" r:id="rId16"/>
    <p:sldId id="295" r:id="rId17"/>
    <p:sldId id="284" r:id="rId18"/>
    <p:sldId id="286" r:id="rId19"/>
    <p:sldId id="271" r:id="rId20"/>
    <p:sldId id="299" r:id="rId21"/>
    <p:sldId id="361" r:id="rId22"/>
    <p:sldId id="264" r:id="rId23"/>
    <p:sldId id="265" r:id="rId24"/>
    <p:sldId id="266" r:id="rId25"/>
    <p:sldId id="362" r:id="rId26"/>
    <p:sldId id="363" r:id="rId27"/>
    <p:sldId id="364" r:id="rId28"/>
    <p:sldId id="365"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327"/>
  </p:normalViewPr>
  <p:slideViewPr>
    <p:cSldViewPr snapToGrid="0" snapToObjects="1">
      <p:cViewPr varScale="1">
        <p:scale>
          <a:sx n="112" d="100"/>
          <a:sy n="112" d="100"/>
        </p:scale>
        <p:origin x="3252" y="10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7"/>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77356362"/>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Red macaw parrot against a black background"/>
          <p:cNvSpPr>
            <a:spLocks noGrp="1"/>
          </p:cNvSpPr>
          <p:nvPr>
            <p:ph type="pic" idx="21"/>
          </p:nvPr>
        </p:nvSpPr>
        <p:spPr>
          <a:xfrm>
            <a:off x="1724025" y="88900"/>
            <a:ext cx="5692677" cy="5062792"/>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21" name="Title Text"/>
          <p:cNvSpPr txBox="1">
            <a:spLocks noGrp="1"/>
          </p:cNvSpPr>
          <p:nvPr>
            <p:ph type="title"/>
          </p:nvPr>
        </p:nvSpPr>
        <p:spPr>
          <a:xfrm>
            <a:off x="538162" y="4838700"/>
            <a:ext cx="8072438" cy="762000"/>
          </a:xfrm>
          <a:prstGeom prst="rect">
            <a:avLst/>
          </a:prstGeom>
        </p:spPr>
        <p:txBody>
          <a:bodyPr anchor="b"/>
          <a:lstStyle/>
          <a:p>
            <a:r>
              <a:t>Title Text</a:t>
            </a:r>
          </a:p>
        </p:txBody>
      </p:sp>
      <p:sp>
        <p:nvSpPr>
          <p:cNvPr id="22" name="Body Level One…"/>
          <p:cNvSpPr txBox="1">
            <a:spLocks noGrp="1"/>
          </p:cNvSpPr>
          <p:nvPr>
            <p:ph type="body" sz="quarter" idx="1"/>
          </p:nvPr>
        </p:nvSpPr>
        <p:spPr>
          <a:xfrm>
            <a:off x="538162" y="5715000"/>
            <a:ext cx="8072438" cy="641350"/>
          </a:xfrm>
          <a:prstGeom prst="rect">
            <a:avLst/>
          </a:prstGeom>
        </p:spPr>
        <p:txBody>
          <a:bodyPr anchor="t"/>
          <a:lstStyle>
            <a:lvl1pPr marL="0" indent="0" algn="ctr">
              <a:spcBef>
                <a:spcPts val="0"/>
              </a:spcBef>
              <a:buSzTx/>
              <a:buNone/>
              <a:defRPr sz="1200">
                <a:solidFill>
                  <a:srgbClr val="FFFFFF"/>
                </a:solidFill>
              </a:defRPr>
            </a:lvl1pPr>
            <a:lvl2pPr marL="0" indent="0" algn="ctr">
              <a:spcBef>
                <a:spcPts val="0"/>
              </a:spcBef>
              <a:buSzTx/>
              <a:buNone/>
              <a:defRPr sz="1200">
                <a:solidFill>
                  <a:srgbClr val="FFFFFF"/>
                </a:solidFill>
              </a:defRPr>
            </a:lvl2pPr>
            <a:lvl3pPr marL="0" indent="0" algn="ctr">
              <a:spcBef>
                <a:spcPts val="0"/>
              </a:spcBef>
              <a:buSzTx/>
              <a:buNone/>
              <a:defRPr sz="1200">
                <a:solidFill>
                  <a:srgbClr val="FFFFFF"/>
                </a:solidFill>
              </a:defRPr>
            </a:lvl3pPr>
            <a:lvl4pPr marL="0" indent="0" algn="ctr">
              <a:spcBef>
                <a:spcPts val="0"/>
              </a:spcBef>
              <a:buSzTx/>
              <a:buNone/>
              <a:defRPr sz="1200">
                <a:solidFill>
                  <a:srgbClr val="FFFFFF"/>
                </a:solidFill>
              </a:defRPr>
            </a:lvl4pPr>
            <a:lvl5pPr marL="0" indent="0" algn="ctr">
              <a:spcBef>
                <a:spcPts val="0"/>
              </a:spcBef>
              <a:buSzTx/>
              <a:buNone/>
              <a:defRPr sz="12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3" name="01"/>
          <p:cNvSpPr txBox="1">
            <a:spLocks noGrp="1"/>
          </p:cNvSpPr>
          <p:nvPr>
            <p:ph type="sldNum" sz="quarter" idx="2"/>
          </p:nvPr>
        </p:nvSpPr>
        <p:spPr>
          <a:xfrm>
            <a:off x="4483220" y="6502400"/>
            <a:ext cx="227626" cy="241092"/>
          </a:xfrm>
          <a:prstGeom prst="rect">
            <a:avLst/>
          </a:prstGeom>
        </p:spPr>
        <p:txBody>
          <a:bodyPr anchor="t"/>
          <a:lstStyle/>
          <a:p>
            <a:pPr>
              <a:defRPr>
                <a:effectLst/>
              </a:defRPr>
            </a:pPr>
            <a:fld id="{86CB4B4D-7CA3-9044-876B-883B54F8677D}" type="slidenum">
              <a:t>‹#›</a:t>
            </a:fld>
            <a:endParaRPr/>
          </a:p>
        </p:txBody>
      </p:sp>
    </p:spTree>
    <p:extLst>
      <p:ext uri="{BB962C8B-B14F-4D97-AF65-F5344CB8AC3E}">
        <p14:creationId xmlns:p14="http://schemas.microsoft.com/office/powerpoint/2010/main" val="308309716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533400" y="2470150"/>
            <a:ext cx="8072438" cy="1911350"/>
          </a:xfrm>
          <a:prstGeom prst="rect">
            <a:avLst/>
          </a:prstGeom>
        </p:spPr>
        <p:txBody>
          <a:bodyPr/>
          <a:lstStyle/>
          <a:p>
            <a:r>
              <a:t>Title Text</a:t>
            </a:r>
          </a:p>
        </p:txBody>
      </p:sp>
      <p:sp>
        <p:nvSpPr>
          <p:cNvPr id="31" name="01"/>
          <p:cNvSpPr txBox="1">
            <a:spLocks noGrp="1"/>
          </p:cNvSpPr>
          <p:nvPr>
            <p:ph type="sldNum" sz="quarter" idx="2"/>
          </p:nvPr>
        </p:nvSpPr>
        <p:spPr>
          <a:xfrm>
            <a:off x="4483220" y="6505277"/>
            <a:ext cx="227626" cy="241092"/>
          </a:xfrm>
          <a:prstGeom prst="rect">
            <a:avLst/>
          </a:prstGeom>
        </p:spPr>
        <p:txBody>
          <a:bodyPr anchor="t"/>
          <a:lstStyle/>
          <a:p>
            <a:pPr>
              <a:defRPr>
                <a:effectLst/>
              </a:defRPr>
            </a:pPr>
            <a:fld id="{86CB4B4D-7CA3-9044-876B-883B54F8677D}" type="slidenum">
              <a:t>‹#›</a:t>
            </a:fld>
            <a:endParaRPr/>
          </a:p>
        </p:txBody>
      </p:sp>
    </p:spTree>
    <p:extLst>
      <p:ext uri="{BB962C8B-B14F-4D97-AF65-F5344CB8AC3E}">
        <p14:creationId xmlns:p14="http://schemas.microsoft.com/office/powerpoint/2010/main" val="189863578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Leopard’s face against a black background"/>
          <p:cNvSpPr>
            <a:spLocks noGrp="1"/>
          </p:cNvSpPr>
          <p:nvPr>
            <p:ph type="pic" idx="21"/>
          </p:nvPr>
        </p:nvSpPr>
        <p:spPr>
          <a:xfrm>
            <a:off x="5024438" y="298450"/>
            <a:ext cx="4886325" cy="6083300"/>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39" name="Title Text"/>
          <p:cNvSpPr txBox="1">
            <a:spLocks noGrp="1"/>
          </p:cNvSpPr>
          <p:nvPr>
            <p:ph type="title"/>
          </p:nvPr>
        </p:nvSpPr>
        <p:spPr>
          <a:xfrm>
            <a:off x="538163" y="292100"/>
            <a:ext cx="4038600" cy="3232150"/>
          </a:xfrm>
          <a:prstGeom prst="rect">
            <a:avLst/>
          </a:prstGeom>
        </p:spPr>
        <p:txBody>
          <a:bodyPr anchor="b"/>
          <a:lstStyle>
            <a:lvl1pPr>
              <a:defRPr sz="2700"/>
            </a:lvl1pPr>
          </a:lstStyle>
          <a:p>
            <a:r>
              <a:t>Title Text</a:t>
            </a:r>
          </a:p>
        </p:txBody>
      </p:sp>
      <p:sp>
        <p:nvSpPr>
          <p:cNvPr id="40" name="Body Level One…"/>
          <p:cNvSpPr txBox="1">
            <a:spLocks noGrp="1"/>
          </p:cNvSpPr>
          <p:nvPr>
            <p:ph type="body" sz="quarter" idx="1"/>
          </p:nvPr>
        </p:nvSpPr>
        <p:spPr>
          <a:xfrm>
            <a:off x="538163" y="3689350"/>
            <a:ext cx="4038600" cy="2679700"/>
          </a:xfrm>
          <a:prstGeom prst="rect">
            <a:avLst/>
          </a:prstGeom>
        </p:spPr>
        <p:txBody>
          <a:bodyPr anchor="t"/>
          <a:lstStyle>
            <a:lvl1pPr marL="0" indent="0" algn="ctr">
              <a:spcBef>
                <a:spcPts val="0"/>
              </a:spcBef>
              <a:buSzTx/>
              <a:buNone/>
              <a:defRPr sz="1200">
                <a:solidFill>
                  <a:srgbClr val="FFFFFF"/>
                </a:solidFill>
              </a:defRPr>
            </a:lvl1pPr>
            <a:lvl2pPr marL="0" indent="0" algn="ctr">
              <a:spcBef>
                <a:spcPts val="0"/>
              </a:spcBef>
              <a:buSzTx/>
              <a:buNone/>
              <a:defRPr sz="1200">
                <a:solidFill>
                  <a:srgbClr val="FFFFFF"/>
                </a:solidFill>
              </a:defRPr>
            </a:lvl2pPr>
            <a:lvl3pPr marL="0" indent="0" algn="ctr">
              <a:spcBef>
                <a:spcPts val="0"/>
              </a:spcBef>
              <a:buSzTx/>
              <a:buNone/>
              <a:defRPr sz="1200">
                <a:solidFill>
                  <a:srgbClr val="FFFFFF"/>
                </a:solidFill>
              </a:defRPr>
            </a:lvl3pPr>
            <a:lvl4pPr marL="0" indent="0" algn="ctr">
              <a:spcBef>
                <a:spcPts val="0"/>
              </a:spcBef>
              <a:buSzTx/>
              <a:buNone/>
              <a:defRPr sz="1200">
                <a:solidFill>
                  <a:srgbClr val="FFFFFF"/>
                </a:solidFill>
              </a:defRPr>
            </a:lvl4pPr>
            <a:lvl5pPr marL="0" indent="0" algn="ctr">
              <a:spcBef>
                <a:spcPts val="0"/>
              </a:spcBef>
              <a:buSzTx/>
              <a:buNone/>
              <a:defRPr sz="12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1" name="01"/>
          <p:cNvSpPr txBox="1">
            <a:spLocks noGrp="1"/>
          </p:cNvSpPr>
          <p:nvPr>
            <p:ph type="sldNum" sz="quarter" idx="2"/>
          </p:nvPr>
        </p:nvSpPr>
        <p:spPr>
          <a:xfrm>
            <a:off x="4483220" y="6505277"/>
            <a:ext cx="227626" cy="241092"/>
          </a:xfrm>
          <a:prstGeom prst="rect">
            <a:avLst/>
          </a:prstGeom>
        </p:spPr>
        <p:txBody>
          <a:bodyPr anchor="t"/>
          <a:lstStyle/>
          <a:p>
            <a:pPr>
              <a:defRPr>
                <a:effectLst/>
              </a:defRPr>
            </a:pPr>
            <a:fld id="{86CB4B4D-7CA3-9044-876B-883B54F8677D}" type="slidenum">
              <a:t>‹#›</a:t>
            </a:fld>
            <a:endParaRPr/>
          </a:p>
        </p:txBody>
      </p:sp>
    </p:spTree>
    <p:extLst>
      <p:ext uri="{BB962C8B-B14F-4D97-AF65-F5344CB8AC3E}">
        <p14:creationId xmlns:p14="http://schemas.microsoft.com/office/powerpoint/2010/main" val="358952823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01"/>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extLst>
      <p:ext uri="{BB962C8B-B14F-4D97-AF65-F5344CB8AC3E}">
        <p14:creationId xmlns:p14="http://schemas.microsoft.com/office/powerpoint/2010/main" val="164042418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xfrm>
            <a:off x="538162" y="1949450"/>
            <a:ext cx="8072438" cy="40259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01"/>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extLst>
      <p:ext uri="{BB962C8B-B14F-4D97-AF65-F5344CB8AC3E}">
        <p14:creationId xmlns:p14="http://schemas.microsoft.com/office/powerpoint/2010/main" val="101922580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Leopard’s face against a black background"/>
          <p:cNvSpPr>
            <a:spLocks noGrp="1"/>
          </p:cNvSpPr>
          <p:nvPr>
            <p:ph type="pic" sz="half" idx="21"/>
          </p:nvPr>
        </p:nvSpPr>
        <p:spPr>
          <a:xfrm>
            <a:off x="4995863" y="1092200"/>
            <a:ext cx="4319852" cy="5378061"/>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66" name="Title Text"/>
          <p:cNvSpPr txBox="1">
            <a:spLocks noGrp="1"/>
          </p:cNvSpPr>
          <p:nvPr>
            <p:ph type="title"/>
          </p:nvPr>
        </p:nvSpPr>
        <p:spPr>
          <a:xfrm>
            <a:off x="538162" y="501650"/>
            <a:ext cx="8072438" cy="1104900"/>
          </a:xfrm>
          <a:prstGeom prst="rect">
            <a:avLst/>
          </a:prstGeom>
        </p:spPr>
        <p:txBody>
          <a:bodyPr/>
          <a:lstStyle/>
          <a:p>
            <a:r>
              <a:t>Title Text</a:t>
            </a:r>
          </a:p>
        </p:txBody>
      </p:sp>
      <p:sp>
        <p:nvSpPr>
          <p:cNvPr id="67" name="Body Level One…"/>
          <p:cNvSpPr txBox="1">
            <a:spLocks noGrp="1"/>
          </p:cNvSpPr>
          <p:nvPr>
            <p:ph type="body" sz="half" idx="1"/>
          </p:nvPr>
        </p:nvSpPr>
        <p:spPr>
          <a:xfrm>
            <a:off x="533400" y="1651000"/>
            <a:ext cx="3790950" cy="4699000"/>
          </a:xfrm>
          <a:prstGeom prst="rect">
            <a:avLst/>
          </a:prstGeom>
        </p:spPr>
        <p:txBody>
          <a:bodyPr/>
          <a:lstStyle>
            <a:lvl1pPr marL="171450" indent="-171450">
              <a:spcBef>
                <a:spcPts val="1688"/>
              </a:spcBef>
              <a:defRPr sz="1425"/>
            </a:lvl1pPr>
            <a:lvl2pPr marL="342900" indent="-171450">
              <a:spcBef>
                <a:spcPts val="1688"/>
              </a:spcBef>
              <a:defRPr sz="1425"/>
            </a:lvl2pPr>
            <a:lvl3pPr marL="514350" indent="-171450">
              <a:spcBef>
                <a:spcPts val="1688"/>
              </a:spcBef>
              <a:defRPr sz="1425"/>
            </a:lvl3pPr>
            <a:lvl4pPr marL="685800" indent="-171450">
              <a:spcBef>
                <a:spcPts val="1688"/>
              </a:spcBef>
              <a:defRPr sz="1425"/>
            </a:lvl4pPr>
            <a:lvl5pPr marL="857250" indent="-171450">
              <a:spcBef>
                <a:spcPts val="1688"/>
              </a:spcBef>
              <a:defRPr sz="1425"/>
            </a:lvl5pPr>
          </a:lstStyle>
          <a:p>
            <a:r>
              <a:t>Body Level One</a:t>
            </a:r>
          </a:p>
          <a:p>
            <a:pPr lvl="1"/>
            <a:r>
              <a:t>Body Level Two</a:t>
            </a:r>
          </a:p>
          <a:p>
            <a:pPr lvl="2"/>
            <a:r>
              <a:t>Body Level Three</a:t>
            </a:r>
          </a:p>
          <a:p>
            <a:pPr lvl="3"/>
            <a:r>
              <a:t>Body Level Four</a:t>
            </a:r>
          </a:p>
          <a:p>
            <a:pPr lvl="4"/>
            <a:r>
              <a:t>Body Level Five</a:t>
            </a:r>
          </a:p>
        </p:txBody>
      </p:sp>
      <p:sp>
        <p:nvSpPr>
          <p:cNvPr id="68" name="01"/>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extLst>
      <p:ext uri="{BB962C8B-B14F-4D97-AF65-F5344CB8AC3E}">
        <p14:creationId xmlns:p14="http://schemas.microsoft.com/office/powerpoint/2010/main" val="133621958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01"/>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extLst>
      <p:ext uri="{BB962C8B-B14F-4D97-AF65-F5344CB8AC3E}">
        <p14:creationId xmlns:p14="http://schemas.microsoft.com/office/powerpoint/2010/main" val="394555004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Chameleon against a black background"/>
          <p:cNvSpPr>
            <a:spLocks noGrp="1"/>
          </p:cNvSpPr>
          <p:nvPr>
            <p:ph type="pic" sz="quarter" idx="21"/>
          </p:nvPr>
        </p:nvSpPr>
        <p:spPr>
          <a:xfrm>
            <a:off x="5200650" y="3187700"/>
            <a:ext cx="3448050" cy="3285091"/>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84" name="Green parrot against a black background"/>
          <p:cNvSpPr>
            <a:spLocks noGrp="1"/>
          </p:cNvSpPr>
          <p:nvPr>
            <p:ph type="pic" sz="half" idx="22"/>
          </p:nvPr>
        </p:nvSpPr>
        <p:spPr>
          <a:xfrm>
            <a:off x="5081587" y="-209550"/>
            <a:ext cx="3567113" cy="4756150"/>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85" name="Leopard’s face against a black background"/>
          <p:cNvSpPr>
            <a:spLocks noGrp="1"/>
          </p:cNvSpPr>
          <p:nvPr>
            <p:ph type="pic" idx="23"/>
          </p:nvPr>
        </p:nvSpPr>
        <p:spPr>
          <a:xfrm>
            <a:off x="507206" y="298450"/>
            <a:ext cx="4886325" cy="6083300"/>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86" name="01"/>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extLst>
      <p:ext uri="{BB962C8B-B14F-4D97-AF65-F5344CB8AC3E}">
        <p14:creationId xmlns:p14="http://schemas.microsoft.com/office/powerpoint/2010/main" val="250333368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895350" y="4489450"/>
            <a:ext cx="7358063" cy="292556"/>
          </a:xfrm>
          <a:prstGeom prst="rect">
            <a:avLst/>
          </a:prstGeom>
        </p:spPr>
        <p:txBody>
          <a:bodyPr anchor="t">
            <a:spAutoFit/>
          </a:bodyPr>
          <a:lstStyle>
            <a:lvl1pPr marL="0" indent="0" algn="ctr">
              <a:lnSpc>
                <a:spcPct val="110000"/>
              </a:lnSpc>
              <a:spcBef>
                <a:spcPts val="0"/>
              </a:spcBef>
              <a:buSzTx/>
              <a:buNone/>
              <a:defRPr sz="1200" b="1" i="1">
                <a:solidFill>
                  <a:srgbClr val="FFFFFF"/>
                </a:solidFill>
                <a:latin typeface="+mn-lt"/>
                <a:ea typeface="+mn-ea"/>
                <a:cs typeface="+mn-cs"/>
                <a:sym typeface="Helvetica Neue"/>
              </a:defRPr>
            </a:lvl1pPr>
          </a:lstStyle>
          <a:p>
            <a:r>
              <a:t>–Johnny Appleseed</a:t>
            </a:r>
          </a:p>
        </p:txBody>
      </p:sp>
      <p:sp>
        <p:nvSpPr>
          <p:cNvPr id="94" name="“Type a quote here.”"/>
          <p:cNvSpPr txBox="1">
            <a:spLocks noGrp="1"/>
          </p:cNvSpPr>
          <p:nvPr>
            <p:ph type="body" sz="quarter" idx="22"/>
          </p:nvPr>
        </p:nvSpPr>
        <p:spPr>
          <a:xfrm>
            <a:off x="895350" y="3054607"/>
            <a:ext cx="7358063" cy="393185"/>
          </a:xfrm>
          <a:prstGeom prst="rect">
            <a:avLst/>
          </a:prstGeom>
        </p:spPr>
        <p:txBody>
          <a:bodyPr>
            <a:spAutoFit/>
          </a:bodyPr>
          <a:lstStyle>
            <a:lvl1pPr marL="0" indent="0" algn="ctr">
              <a:lnSpc>
                <a:spcPct val="110000"/>
              </a:lnSpc>
              <a:spcBef>
                <a:spcPts val="0"/>
              </a:spcBef>
              <a:buSzTx/>
              <a:buNone/>
              <a:defRPr sz="1875" b="1">
                <a:solidFill>
                  <a:srgbClr val="FFFFFF"/>
                </a:solidFill>
                <a:effectLst>
                  <a:outerShdw blurRad="50800" dist="25400" dir="5400000" rotWithShape="0">
                    <a:srgbClr val="020202"/>
                  </a:outerShdw>
                </a:effectLst>
                <a:latin typeface="+mn-lt"/>
                <a:ea typeface="+mn-ea"/>
                <a:cs typeface="+mn-cs"/>
                <a:sym typeface="Helvetica Neue"/>
              </a:defRPr>
            </a:lvl1pPr>
          </a:lstStyle>
          <a:p>
            <a:r>
              <a:t>“Type a quote here.” </a:t>
            </a:r>
          </a:p>
        </p:txBody>
      </p:sp>
      <p:sp>
        <p:nvSpPr>
          <p:cNvPr id="95" name="01"/>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extLst>
      <p:ext uri="{BB962C8B-B14F-4D97-AF65-F5344CB8AC3E}">
        <p14:creationId xmlns:p14="http://schemas.microsoft.com/office/powerpoint/2010/main" val="66317585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Red macaw parrot against a black background"/>
          <p:cNvSpPr>
            <a:spLocks noGrp="1"/>
          </p:cNvSpPr>
          <p:nvPr>
            <p:ph type="pic" idx="21"/>
          </p:nvPr>
        </p:nvSpPr>
        <p:spPr>
          <a:xfrm>
            <a:off x="-23812" y="-635000"/>
            <a:ext cx="9191624" cy="8174588"/>
          </a:xfrm>
          <a:prstGeom prst="rect">
            <a:avLst/>
          </a:prstGeom>
        </p:spPr>
        <p:txBody>
          <a:bodyPr lIns="91439" tIns="45719" rIns="91439" bIns="45719" anchor="t">
            <a:noAutofit/>
          </a:bodyPr>
          <a:lstStyle/>
          <a:p>
            <a:endParaRPr/>
          </a:p>
        </p:txBody>
      </p:sp>
      <p:sp>
        <p:nvSpPr>
          <p:cNvPr id="103" name="01"/>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extLst>
      <p:ext uri="{BB962C8B-B14F-4D97-AF65-F5344CB8AC3E}">
        <p14:creationId xmlns:p14="http://schemas.microsoft.com/office/powerpoint/2010/main" val="217376499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53973946"/>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01"/>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extLst>
      <p:ext uri="{BB962C8B-B14F-4D97-AF65-F5344CB8AC3E}">
        <p14:creationId xmlns:p14="http://schemas.microsoft.com/office/powerpoint/2010/main" val="266163227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3" y="4406902"/>
            <a:ext cx="7772401" cy="1362075"/>
          </a:xfrm>
          <a:prstGeom prst="rect">
            <a:avLst/>
          </a:prstGeom>
        </p:spPr>
        <p:txBody>
          <a:bodyPr anchor="t"/>
          <a:lstStyle>
            <a:lvl1pPr algn="l">
              <a:defRPr sz="3000" b="1" cap="all">
                <a:latin typeface="+mj-lt"/>
                <a:ea typeface="+mj-ea"/>
                <a:cs typeface="+mj-cs"/>
                <a:sym typeface="Helvetica"/>
              </a:defRPr>
            </a:lvl1pPr>
          </a:lstStyle>
          <a:p>
            <a:r>
              <a:t>Title Text</a:t>
            </a:r>
          </a:p>
        </p:txBody>
      </p:sp>
      <p:sp>
        <p:nvSpPr>
          <p:cNvPr id="30" name="Body Level One…"/>
          <p:cNvSpPr txBox="1">
            <a:spLocks noGrp="1"/>
          </p:cNvSpPr>
          <p:nvPr>
            <p:ph type="body" sz="quarter" idx="1"/>
          </p:nvPr>
        </p:nvSpPr>
        <p:spPr>
          <a:xfrm>
            <a:off x="722313" y="2906715"/>
            <a:ext cx="7772401" cy="1500189"/>
          </a:xfrm>
          <a:prstGeom prst="rect">
            <a:avLst/>
          </a:prstGeom>
        </p:spPr>
        <p:txBody>
          <a:bodyPr anchor="b"/>
          <a:lstStyle>
            <a:lvl1pPr marL="0" indent="0">
              <a:spcBef>
                <a:spcPts val="300"/>
              </a:spcBef>
              <a:buSzTx/>
              <a:buFontTx/>
              <a:buNone/>
              <a:defRPr sz="1500">
                <a:solidFill>
                  <a:srgbClr val="888888"/>
                </a:solidFill>
              </a:defRPr>
            </a:lvl1pPr>
            <a:lvl2pPr marL="0" indent="0">
              <a:spcBef>
                <a:spcPts val="300"/>
              </a:spcBef>
              <a:buSzTx/>
              <a:buFontTx/>
              <a:buNone/>
              <a:defRPr sz="1500">
                <a:solidFill>
                  <a:srgbClr val="888888"/>
                </a:solidFill>
              </a:defRPr>
            </a:lvl2pPr>
            <a:lvl3pPr marL="0" indent="0">
              <a:spcBef>
                <a:spcPts val="300"/>
              </a:spcBef>
              <a:buSzTx/>
              <a:buFontTx/>
              <a:buNone/>
              <a:defRPr sz="1500">
                <a:solidFill>
                  <a:srgbClr val="888888"/>
                </a:solidFill>
              </a:defRPr>
            </a:lvl3pPr>
            <a:lvl4pPr marL="0" indent="0">
              <a:spcBef>
                <a:spcPts val="300"/>
              </a:spcBef>
              <a:buSzTx/>
              <a:buFontTx/>
              <a:buNone/>
              <a:defRPr sz="1500">
                <a:solidFill>
                  <a:srgbClr val="888888"/>
                </a:solidFill>
              </a:defRPr>
            </a:lvl4pPr>
            <a:lvl5pPr marL="0" indent="0">
              <a:spcBef>
                <a:spcPts val="300"/>
              </a:spcBef>
              <a:buSzTx/>
              <a:buFontTx/>
              <a:buNone/>
              <a:defRPr sz="15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3193767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600202"/>
            <a:ext cx="4038600" cy="4525963"/>
          </a:xfrm>
          <a:prstGeom prst="rect">
            <a:avLst/>
          </a:prstGeom>
        </p:spPr>
        <p:txBody>
          <a:bodyPr/>
          <a:lstStyle>
            <a:lvl1pPr>
              <a:spcBef>
                <a:spcPts val="450"/>
              </a:spcBef>
              <a:defRPr sz="2100"/>
            </a:lvl1pPr>
            <a:lvl2pPr marL="592931" indent="-250031">
              <a:spcBef>
                <a:spcPts val="450"/>
              </a:spcBef>
              <a:defRPr sz="2100"/>
            </a:lvl2pPr>
            <a:lvl3pPr marL="925829" indent="-240029">
              <a:spcBef>
                <a:spcPts val="450"/>
              </a:spcBef>
              <a:defRPr sz="2100"/>
            </a:lvl3pPr>
            <a:lvl4pPr marL="1295400" indent="-266700">
              <a:spcBef>
                <a:spcPts val="450"/>
              </a:spcBef>
              <a:defRPr sz="2100"/>
            </a:lvl4pPr>
            <a:lvl5pPr marL="1638300" indent="-266700">
              <a:spcBef>
                <a:spcPts val="450"/>
              </a:spcBef>
              <a:defRPr sz="21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1784477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375"/>
              </a:spcBef>
              <a:buSzTx/>
              <a:buFontTx/>
              <a:buNone/>
              <a:defRPr sz="1800" b="1">
                <a:latin typeface="+mj-lt"/>
                <a:ea typeface="+mj-ea"/>
                <a:cs typeface="+mj-cs"/>
                <a:sym typeface="Helvetica"/>
              </a:defRPr>
            </a:lvl1pPr>
            <a:lvl2pPr marL="0" indent="0">
              <a:spcBef>
                <a:spcPts val="375"/>
              </a:spcBef>
              <a:buSzTx/>
              <a:buFontTx/>
              <a:buNone/>
              <a:defRPr sz="1800" b="1">
                <a:latin typeface="+mj-lt"/>
                <a:ea typeface="+mj-ea"/>
                <a:cs typeface="+mj-cs"/>
                <a:sym typeface="Helvetica"/>
              </a:defRPr>
            </a:lvl2pPr>
            <a:lvl3pPr marL="0" indent="0">
              <a:spcBef>
                <a:spcPts val="375"/>
              </a:spcBef>
              <a:buSzTx/>
              <a:buFontTx/>
              <a:buNone/>
              <a:defRPr sz="1800" b="1">
                <a:latin typeface="+mj-lt"/>
                <a:ea typeface="+mj-ea"/>
                <a:cs typeface="+mj-cs"/>
                <a:sym typeface="Helvetica"/>
              </a:defRPr>
            </a:lvl3pPr>
            <a:lvl4pPr marL="0" indent="0">
              <a:spcBef>
                <a:spcPts val="375"/>
              </a:spcBef>
              <a:buSzTx/>
              <a:buFontTx/>
              <a:buNone/>
              <a:defRPr sz="1800" b="1">
                <a:latin typeface="+mj-lt"/>
                <a:ea typeface="+mj-ea"/>
                <a:cs typeface="+mj-cs"/>
                <a:sym typeface="Helvetica"/>
              </a:defRPr>
            </a:lvl4pPr>
            <a:lvl5pPr marL="0" indent="0">
              <a:spcBef>
                <a:spcPts val="375"/>
              </a:spcBef>
              <a:buSzTx/>
              <a:buFontTx/>
              <a:buNone/>
              <a:defRPr sz="1800" b="1">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6" y="1535112"/>
            <a:ext cx="4041775" cy="63976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8100754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6355020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1" y="273050"/>
            <a:ext cx="3008315" cy="1162050"/>
          </a:xfrm>
          <a:prstGeom prst="rect">
            <a:avLst/>
          </a:prstGeom>
        </p:spPr>
        <p:txBody>
          <a:bodyPr anchor="b"/>
          <a:lstStyle>
            <a:lvl1pPr algn="l">
              <a:defRPr sz="1500" b="1">
                <a:latin typeface="+mj-lt"/>
                <a:ea typeface="+mj-ea"/>
                <a:cs typeface="+mj-cs"/>
                <a:sym typeface="Helvetica"/>
              </a:defRPr>
            </a:lvl1pPr>
          </a:lstStyle>
          <a:p>
            <a:r>
              <a:t>Title Text</a:t>
            </a:r>
          </a:p>
        </p:txBody>
      </p:sp>
      <p:sp>
        <p:nvSpPr>
          <p:cNvPr id="73" name="Body Level One…"/>
          <p:cNvSpPr txBox="1">
            <a:spLocks noGrp="1"/>
          </p:cNvSpPr>
          <p:nvPr>
            <p:ph type="body" idx="1"/>
          </p:nvPr>
        </p:nvSpPr>
        <p:spPr>
          <a:xfrm>
            <a:off x="3575050" y="273052"/>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2"/>
            <a:ext cx="3008317" cy="4691063"/>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834032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2" cy="566738"/>
          </a:xfrm>
          <a:prstGeom prst="rect">
            <a:avLst/>
          </a:prstGeom>
        </p:spPr>
        <p:txBody>
          <a:bodyPr anchor="b"/>
          <a:lstStyle>
            <a:lvl1pPr algn="l">
              <a:defRPr sz="1500" b="1">
                <a:latin typeface="+mj-lt"/>
                <a:ea typeface="+mj-ea"/>
                <a:cs typeface="+mj-cs"/>
                <a:sym typeface="Helvetica"/>
              </a:defRPr>
            </a:lvl1pPr>
          </a:lstStyle>
          <a:p>
            <a:r>
              <a:t>Title Text</a:t>
            </a:r>
          </a:p>
        </p:txBody>
      </p:sp>
      <p:sp>
        <p:nvSpPr>
          <p:cNvPr id="83" name="Picture Placeholder 2"/>
          <p:cNvSpPr>
            <a:spLocks noGrp="1"/>
          </p:cNvSpPr>
          <p:nvPr>
            <p:ph type="pic" sz="half" idx="21"/>
          </p:nvPr>
        </p:nvSpPr>
        <p:spPr>
          <a:xfrm>
            <a:off x="1792288" y="612775"/>
            <a:ext cx="5486402" cy="4114800"/>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1792288" y="5367337"/>
            <a:ext cx="5486402" cy="804864"/>
          </a:xfrm>
          <a:prstGeom prst="rect">
            <a:avLst/>
          </a:prstGeom>
        </p:spPr>
        <p:txBody>
          <a:bodyPr/>
          <a:lstStyle>
            <a:lvl1pPr marL="0" indent="0">
              <a:spcBef>
                <a:spcPts val="225"/>
              </a:spcBef>
              <a:buSzTx/>
              <a:buFontTx/>
              <a:buNone/>
              <a:defRPr sz="1050"/>
            </a:lvl1pPr>
            <a:lvl2pPr marL="0" indent="0">
              <a:spcBef>
                <a:spcPts val="225"/>
              </a:spcBef>
              <a:buSzTx/>
              <a:buFontTx/>
              <a:buNone/>
              <a:defRPr sz="1050"/>
            </a:lvl2pPr>
            <a:lvl3pPr marL="0" indent="0">
              <a:spcBef>
                <a:spcPts val="225"/>
              </a:spcBef>
              <a:buSzTx/>
              <a:buFontTx/>
              <a:buNone/>
              <a:defRPr sz="1050"/>
            </a:lvl3pPr>
            <a:lvl4pPr marL="0" indent="0">
              <a:spcBef>
                <a:spcPts val="225"/>
              </a:spcBef>
              <a:buSzTx/>
              <a:buFontTx/>
              <a:buNone/>
              <a:defRPr sz="1050"/>
            </a:lvl4pPr>
            <a:lvl5pPr marL="0" indent="0">
              <a:spcBef>
                <a:spcPts val="225"/>
              </a:spcBef>
              <a:buSzTx/>
              <a:buFontTx/>
              <a:buNone/>
              <a:defRPr sz="105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2965184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538162" y="1727200"/>
            <a:ext cx="8072438" cy="1784350"/>
          </a:xfrm>
          <a:prstGeom prst="rect">
            <a:avLst/>
          </a:prstGeom>
        </p:spPr>
        <p:txBody>
          <a:bodyPr anchor="b"/>
          <a:lstStyle/>
          <a:p>
            <a:r>
              <a:t>Title Text</a:t>
            </a:r>
          </a:p>
        </p:txBody>
      </p:sp>
      <p:sp>
        <p:nvSpPr>
          <p:cNvPr id="12" name="Body Level One…"/>
          <p:cNvSpPr txBox="1">
            <a:spLocks noGrp="1"/>
          </p:cNvSpPr>
          <p:nvPr>
            <p:ph type="body" sz="quarter" idx="1"/>
          </p:nvPr>
        </p:nvSpPr>
        <p:spPr>
          <a:xfrm>
            <a:off x="538162" y="3632200"/>
            <a:ext cx="8072438" cy="615950"/>
          </a:xfrm>
          <a:prstGeom prst="rect">
            <a:avLst/>
          </a:prstGeom>
        </p:spPr>
        <p:txBody>
          <a:bodyPr anchor="t"/>
          <a:lstStyle>
            <a:lvl1pPr marL="0" indent="0" algn="ctr">
              <a:spcBef>
                <a:spcPts val="0"/>
              </a:spcBef>
              <a:buSzTx/>
              <a:buNone/>
              <a:defRPr sz="1200">
                <a:solidFill>
                  <a:srgbClr val="FFFFFF"/>
                </a:solidFill>
              </a:defRPr>
            </a:lvl1pPr>
            <a:lvl2pPr marL="0" indent="0" algn="ctr">
              <a:spcBef>
                <a:spcPts val="0"/>
              </a:spcBef>
              <a:buSzTx/>
              <a:buNone/>
              <a:defRPr sz="1200">
                <a:solidFill>
                  <a:srgbClr val="FFFFFF"/>
                </a:solidFill>
              </a:defRPr>
            </a:lvl2pPr>
            <a:lvl3pPr marL="0" indent="0" algn="ctr">
              <a:spcBef>
                <a:spcPts val="0"/>
              </a:spcBef>
              <a:buSzTx/>
              <a:buNone/>
              <a:defRPr sz="1200">
                <a:solidFill>
                  <a:srgbClr val="FFFFFF"/>
                </a:solidFill>
              </a:defRPr>
            </a:lvl3pPr>
            <a:lvl4pPr marL="0" indent="0" algn="ctr">
              <a:spcBef>
                <a:spcPts val="0"/>
              </a:spcBef>
              <a:buSzTx/>
              <a:buNone/>
              <a:defRPr sz="1200">
                <a:solidFill>
                  <a:srgbClr val="FFFFFF"/>
                </a:solidFill>
              </a:defRPr>
            </a:lvl4pPr>
            <a:lvl5pPr marL="0" indent="0" algn="ctr">
              <a:spcBef>
                <a:spcPts val="0"/>
              </a:spcBef>
              <a:buSzTx/>
              <a:buNone/>
              <a:defRPr sz="12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 name="01"/>
          <p:cNvSpPr txBox="1">
            <a:spLocks noGrp="1"/>
          </p:cNvSpPr>
          <p:nvPr>
            <p:ph type="sldNum" sz="quarter" idx="2"/>
          </p:nvPr>
        </p:nvSpPr>
        <p:spPr>
          <a:xfrm>
            <a:off x="4483220" y="6505277"/>
            <a:ext cx="227626" cy="241092"/>
          </a:xfrm>
          <a:prstGeom prst="rect">
            <a:avLst/>
          </a:prstGeom>
        </p:spPr>
        <p:txBody>
          <a:bodyPr anchor="t"/>
          <a:lstStyle/>
          <a:p>
            <a:pPr>
              <a:defRPr>
                <a:effectLst/>
              </a:defRPr>
            </a:pPr>
            <a:fld id="{86CB4B4D-7CA3-9044-876B-883B54F8677D}" type="slidenum">
              <a:t>‹#›</a:t>
            </a:fld>
            <a:endParaRPr/>
          </a:p>
        </p:txBody>
      </p:sp>
    </p:spTree>
    <p:extLst>
      <p:ext uri="{BB962C8B-B14F-4D97-AF65-F5344CB8AC3E}">
        <p14:creationId xmlns:p14="http://schemas.microsoft.com/office/powerpoint/2010/main" val="2905528419"/>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74640"/>
            <a:ext cx="82296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457200" y="1600202"/>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59821" y="6423500"/>
            <a:ext cx="226981" cy="230828"/>
          </a:xfrm>
          <a:prstGeom prst="rect">
            <a:avLst/>
          </a:prstGeom>
          <a:ln w="12700">
            <a:miter lim="400000"/>
          </a:ln>
        </p:spPr>
        <p:txBody>
          <a:bodyPr wrap="none" lIns="45718" tIns="45718" rIns="45718" bIns="45718" anchor="ctr">
            <a:spAutoFit/>
          </a:bodyPr>
          <a:lstStyle>
            <a:lvl1pPr algn="r">
              <a:defRPr sz="9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8364343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ransition spd="med"/>
  <p:txStyles>
    <p:titleStyle>
      <a:lvl1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1pPr>
      <a:lvl2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2pPr>
      <a:lvl3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3pPr>
      <a:lvl4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4pPr>
      <a:lvl5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5pPr>
      <a:lvl6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6pPr>
      <a:lvl7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7pPr>
      <a:lvl8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8pPr>
      <a:lvl9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9pPr>
    </p:titleStyle>
    <p:bodyStyle>
      <a:lvl1pPr marL="257175" marR="0" indent="-257175"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1pPr>
      <a:lvl2pPr marL="587828" marR="0" indent="-244928"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2pPr>
      <a:lvl3pPr marL="914400" marR="0" indent="-228600"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3pPr>
      <a:lvl4pPr marL="1303020" marR="0" indent="-274320"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4pPr>
      <a:lvl5pPr marL="1645920" marR="0" indent="-274320"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5pPr>
      <a:lvl6pPr marL="1988820" marR="0" indent="-274320"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6pPr>
      <a:lvl7pPr marL="2331720" marR="0" indent="-274320"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7pPr>
      <a:lvl8pPr marL="2674619" marR="0" indent="-274319"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8pPr>
      <a:lvl9pPr marL="3017519" marR="0" indent="-274319"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9pPr>
    </p:bodyStyle>
    <p:otherStyle>
      <a:lvl1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1pPr>
      <a:lvl2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2pPr>
      <a:lvl3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3pPr>
      <a:lvl4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4pPr>
      <a:lvl5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5pPr>
      <a:lvl6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6pPr>
      <a:lvl7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7pPr>
      <a:lvl8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8pPr>
      <a:lvl9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538162" y="787400"/>
            <a:ext cx="8072438" cy="5283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538162" y="165100"/>
            <a:ext cx="8072438" cy="1784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4" name="01"/>
          <p:cNvSpPr txBox="1">
            <a:spLocks noGrp="1"/>
          </p:cNvSpPr>
          <p:nvPr>
            <p:ph type="sldNum" sz="quarter" idx="2"/>
          </p:nvPr>
        </p:nvSpPr>
        <p:spPr>
          <a:xfrm>
            <a:off x="4483220" y="6518380"/>
            <a:ext cx="227626" cy="241092"/>
          </a:xfrm>
          <a:prstGeom prst="rect">
            <a:avLst/>
          </a:prstGeom>
          <a:ln w="12700">
            <a:miter lim="400000"/>
          </a:ln>
        </p:spPr>
        <p:txBody>
          <a:bodyPr wrap="none" lIns="50800" tIns="50800" rIns="50800" bIns="50800" anchor="ctr">
            <a:spAutoFit/>
          </a:bodyPr>
          <a:lstStyle>
            <a:lvl1pPr>
              <a:defRPr sz="900">
                <a:latin typeface="+mn-lt"/>
                <a:ea typeface="+mn-ea"/>
                <a:cs typeface="+mn-cs"/>
                <a:sym typeface="Helvetica Neue"/>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418190693"/>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ransition spd="med"/>
  <p:txStyles>
    <p:titleStyle>
      <a:lvl1pPr marL="0" marR="0" indent="0" algn="ctr" defTabSz="309563" rtl="0" latinLnBrk="0">
        <a:lnSpc>
          <a:spcPct val="100000"/>
        </a:lnSpc>
        <a:spcBef>
          <a:spcPts val="0"/>
        </a:spcBef>
        <a:spcAft>
          <a:spcPts val="0"/>
        </a:spcAft>
        <a:buClrTx/>
        <a:buSzTx/>
        <a:buFontTx/>
        <a:buNone/>
        <a:tabLst/>
        <a:defRPr sz="3375" b="1" i="0" u="none" strike="noStrike" cap="none" spc="0" baseline="0">
          <a:solidFill>
            <a:srgbClr val="FFFFFF"/>
          </a:solidFill>
          <a:effectLst>
            <a:outerShdw blurRad="50800" dist="25400" dir="5400000" rotWithShape="0">
              <a:srgbClr val="000000"/>
            </a:outerShdw>
          </a:effectLst>
          <a:uFillTx/>
          <a:latin typeface="+mn-lt"/>
          <a:ea typeface="+mn-ea"/>
          <a:cs typeface="+mn-cs"/>
          <a:sym typeface="Helvetica Neue"/>
        </a:defRPr>
      </a:lvl1pPr>
      <a:lvl2pPr marL="0" marR="0" indent="0" algn="ctr" defTabSz="309563" rtl="0" latinLnBrk="0">
        <a:lnSpc>
          <a:spcPct val="100000"/>
        </a:lnSpc>
        <a:spcBef>
          <a:spcPts val="0"/>
        </a:spcBef>
        <a:spcAft>
          <a:spcPts val="0"/>
        </a:spcAft>
        <a:buClrTx/>
        <a:buSzTx/>
        <a:buFontTx/>
        <a:buNone/>
        <a:tabLst/>
        <a:defRPr sz="3375" b="1" i="0" u="none" strike="noStrike" cap="none" spc="0" baseline="0">
          <a:solidFill>
            <a:srgbClr val="FFFFFF"/>
          </a:solidFill>
          <a:effectLst>
            <a:outerShdw blurRad="50800" dist="25400" dir="5400000" rotWithShape="0">
              <a:srgbClr val="000000"/>
            </a:outerShdw>
          </a:effectLst>
          <a:uFillTx/>
          <a:latin typeface="+mn-lt"/>
          <a:ea typeface="+mn-ea"/>
          <a:cs typeface="+mn-cs"/>
          <a:sym typeface="Helvetica Neue"/>
        </a:defRPr>
      </a:lvl2pPr>
      <a:lvl3pPr marL="0" marR="0" indent="0" algn="ctr" defTabSz="309563" rtl="0" latinLnBrk="0">
        <a:lnSpc>
          <a:spcPct val="100000"/>
        </a:lnSpc>
        <a:spcBef>
          <a:spcPts val="0"/>
        </a:spcBef>
        <a:spcAft>
          <a:spcPts val="0"/>
        </a:spcAft>
        <a:buClrTx/>
        <a:buSzTx/>
        <a:buFontTx/>
        <a:buNone/>
        <a:tabLst/>
        <a:defRPr sz="3375" b="1" i="0" u="none" strike="noStrike" cap="none" spc="0" baseline="0">
          <a:solidFill>
            <a:srgbClr val="FFFFFF"/>
          </a:solidFill>
          <a:effectLst>
            <a:outerShdw blurRad="50800" dist="25400" dir="5400000" rotWithShape="0">
              <a:srgbClr val="000000"/>
            </a:outerShdw>
          </a:effectLst>
          <a:uFillTx/>
          <a:latin typeface="+mn-lt"/>
          <a:ea typeface="+mn-ea"/>
          <a:cs typeface="+mn-cs"/>
          <a:sym typeface="Helvetica Neue"/>
        </a:defRPr>
      </a:lvl3pPr>
      <a:lvl4pPr marL="0" marR="0" indent="0" algn="ctr" defTabSz="309563" rtl="0" latinLnBrk="0">
        <a:lnSpc>
          <a:spcPct val="100000"/>
        </a:lnSpc>
        <a:spcBef>
          <a:spcPts val="0"/>
        </a:spcBef>
        <a:spcAft>
          <a:spcPts val="0"/>
        </a:spcAft>
        <a:buClrTx/>
        <a:buSzTx/>
        <a:buFontTx/>
        <a:buNone/>
        <a:tabLst/>
        <a:defRPr sz="3375" b="1" i="0" u="none" strike="noStrike" cap="none" spc="0" baseline="0">
          <a:solidFill>
            <a:srgbClr val="FFFFFF"/>
          </a:solidFill>
          <a:effectLst>
            <a:outerShdw blurRad="50800" dist="25400" dir="5400000" rotWithShape="0">
              <a:srgbClr val="000000"/>
            </a:outerShdw>
          </a:effectLst>
          <a:uFillTx/>
          <a:latin typeface="+mn-lt"/>
          <a:ea typeface="+mn-ea"/>
          <a:cs typeface="+mn-cs"/>
          <a:sym typeface="Helvetica Neue"/>
        </a:defRPr>
      </a:lvl4pPr>
      <a:lvl5pPr marL="0" marR="0" indent="0" algn="ctr" defTabSz="309563" rtl="0" latinLnBrk="0">
        <a:lnSpc>
          <a:spcPct val="100000"/>
        </a:lnSpc>
        <a:spcBef>
          <a:spcPts val="0"/>
        </a:spcBef>
        <a:spcAft>
          <a:spcPts val="0"/>
        </a:spcAft>
        <a:buClrTx/>
        <a:buSzTx/>
        <a:buFontTx/>
        <a:buNone/>
        <a:tabLst/>
        <a:defRPr sz="3375" b="1" i="0" u="none" strike="noStrike" cap="none" spc="0" baseline="0">
          <a:solidFill>
            <a:srgbClr val="FFFFFF"/>
          </a:solidFill>
          <a:effectLst>
            <a:outerShdw blurRad="50800" dist="25400" dir="5400000" rotWithShape="0">
              <a:srgbClr val="000000"/>
            </a:outerShdw>
          </a:effectLst>
          <a:uFillTx/>
          <a:latin typeface="+mn-lt"/>
          <a:ea typeface="+mn-ea"/>
          <a:cs typeface="+mn-cs"/>
          <a:sym typeface="Helvetica Neue"/>
        </a:defRPr>
      </a:lvl5pPr>
      <a:lvl6pPr marL="0" marR="0" indent="0" algn="ctr" defTabSz="309563" rtl="0" latinLnBrk="0">
        <a:lnSpc>
          <a:spcPct val="100000"/>
        </a:lnSpc>
        <a:spcBef>
          <a:spcPts val="0"/>
        </a:spcBef>
        <a:spcAft>
          <a:spcPts val="0"/>
        </a:spcAft>
        <a:buClrTx/>
        <a:buSzTx/>
        <a:buFontTx/>
        <a:buNone/>
        <a:tabLst/>
        <a:defRPr sz="3375" b="1" i="0" u="none" strike="noStrike" cap="none" spc="0" baseline="0">
          <a:solidFill>
            <a:srgbClr val="FFFFFF"/>
          </a:solidFill>
          <a:effectLst>
            <a:outerShdw blurRad="50800" dist="25400" dir="5400000" rotWithShape="0">
              <a:srgbClr val="000000"/>
            </a:outerShdw>
          </a:effectLst>
          <a:uFillTx/>
          <a:latin typeface="+mn-lt"/>
          <a:ea typeface="+mn-ea"/>
          <a:cs typeface="+mn-cs"/>
          <a:sym typeface="Helvetica Neue"/>
        </a:defRPr>
      </a:lvl6pPr>
      <a:lvl7pPr marL="0" marR="0" indent="0" algn="ctr" defTabSz="309563" rtl="0" latinLnBrk="0">
        <a:lnSpc>
          <a:spcPct val="100000"/>
        </a:lnSpc>
        <a:spcBef>
          <a:spcPts val="0"/>
        </a:spcBef>
        <a:spcAft>
          <a:spcPts val="0"/>
        </a:spcAft>
        <a:buClrTx/>
        <a:buSzTx/>
        <a:buFontTx/>
        <a:buNone/>
        <a:tabLst/>
        <a:defRPr sz="3375" b="1" i="0" u="none" strike="noStrike" cap="none" spc="0" baseline="0">
          <a:solidFill>
            <a:srgbClr val="FFFFFF"/>
          </a:solidFill>
          <a:effectLst>
            <a:outerShdw blurRad="50800" dist="25400" dir="5400000" rotWithShape="0">
              <a:srgbClr val="000000"/>
            </a:outerShdw>
          </a:effectLst>
          <a:uFillTx/>
          <a:latin typeface="+mn-lt"/>
          <a:ea typeface="+mn-ea"/>
          <a:cs typeface="+mn-cs"/>
          <a:sym typeface="Helvetica Neue"/>
        </a:defRPr>
      </a:lvl7pPr>
      <a:lvl8pPr marL="0" marR="0" indent="0" algn="ctr" defTabSz="309563" rtl="0" latinLnBrk="0">
        <a:lnSpc>
          <a:spcPct val="100000"/>
        </a:lnSpc>
        <a:spcBef>
          <a:spcPts val="0"/>
        </a:spcBef>
        <a:spcAft>
          <a:spcPts val="0"/>
        </a:spcAft>
        <a:buClrTx/>
        <a:buSzTx/>
        <a:buFontTx/>
        <a:buNone/>
        <a:tabLst/>
        <a:defRPr sz="3375" b="1" i="0" u="none" strike="noStrike" cap="none" spc="0" baseline="0">
          <a:solidFill>
            <a:srgbClr val="FFFFFF"/>
          </a:solidFill>
          <a:effectLst>
            <a:outerShdw blurRad="50800" dist="25400" dir="5400000" rotWithShape="0">
              <a:srgbClr val="000000"/>
            </a:outerShdw>
          </a:effectLst>
          <a:uFillTx/>
          <a:latin typeface="+mn-lt"/>
          <a:ea typeface="+mn-ea"/>
          <a:cs typeface="+mn-cs"/>
          <a:sym typeface="Helvetica Neue"/>
        </a:defRPr>
      </a:lvl8pPr>
      <a:lvl9pPr marL="0" marR="0" indent="0" algn="ctr" defTabSz="309563" rtl="0" latinLnBrk="0">
        <a:lnSpc>
          <a:spcPct val="100000"/>
        </a:lnSpc>
        <a:spcBef>
          <a:spcPts val="0"/>
        </a:spcBef>
        <a:spcAft>
          <a:spcPts val="0"/>
        </a:spcAft>
        <a:buClrTx/>
        <a:buSzTx/>
        <a:buFontTx/>
        <a:buNone/>
        <a:tabLst/>
        <a:defRPr sz="3375" b="1" i="0" u="none" strike="noStrike" cap="none" spc="0" baseline="0">
          <a:solidFill>
            <a:srgbClr val="FFFFFF"/>
          </a:solidFill>
          <a:effectLst>
            <a:outerShdw blurRad="50800" dist="25400" dir="5400000" rotWithShape="0">
              <a:srgbClr val="000000"/>
            </a:outerShdw>
          </a:effectLst>
          <a:uFillTx/>
          <a:latin typeface="+mn-lt"/>
          <a:ea typeface="+mn-ea"/>
          <a:cs typeface="+mn-cs"/>
          <a:sym typeface="Helvetica Neue"/>
        </a:defRPr>
      </a:lvl9pPr>
    </p:titleStyle>
    <p:bodyStyle>
      <a:lvl1pPr marL="204788" marR="0" indent="-204788" algn="l" defTabSz="309563" rtl="0" latinLnBrk="0">
        <a:lnSpc>
          <a:spcPct val="100000"/>
        </a:lnSpc>
        <a:spcBef>
          <a:spcPts val="2213"/>
        </a:spcBef>
        <a:spcAft>
          <a:spcPts val="0"/>
        </a:spcAft>
        <a:buClrTx/>
        <a:buSzPct val="75000"/>
        <a:buFontTx/>
        <a:buChar char="•"/>
        <a:tabLst/>
        <a:defRPr sz="1725" b="0" i="0" u="none" strike="noStrike" cap="none" spc="0" baseline="0">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1pPr>
      <a:lvl2pPr marL="409575" marR="0" indent="-204788" algn="l" defTabSz="309563" rtl="0" latinLnBrk="0">
        <a:lnSpc>
          <a:spcPct val="100000"/>
        </a:lnSpc>
        <a:spcBef>
          <a:spcPts val="2213"/>
        </a:spcBef>
        <a:spcAft>
          <a:spcPts val="0"/>
        </a:spcAft>
        <a:buClrTx/>
        <a:buSzPct val="75000"/>
        <a:buFontTx/>
        <a:buChar char="•"/>
        <a:tabLst/>
        <a:defRPr sz="1725" b="0" i="0" u="none" strike="noStrike" cap="none" spc="0" baseline="0">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2pPr>
      <a:lvl3pPr marL="614363" marR="0" indent="-204788" algn="l" defTabSz="309563" rtl="0" latinLnBrk="0">
        <a:lnSpc>
          <a:spcPct val="100000"/>
        </a:lnSpc>
        <a:spcBef>
          <a:spcPts val="2213"/>
        </a:spcBef>
        <a:spcAft>
          <a:spcPts val="0"/>
        </a:spcAft>
        <a:buClrTx/>
        <a:buSzPct val="75000"/>
        <a:buFontTx/>
        <a:buChar char="•"/>
        <a:tabLst/>
        <a:defRPr sz="1725" b="0" i="0" u="none" strike="noStrike" cap="none" spc="0" baseline="0">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3pPr>
      <a:lvl4pPr marL="819150" marR="0" indent="-204788" algn="l" defTabSz="309563" rtl="0" latinLnBrk="0">
        <a:lnSpc>
          <a:spcPct val="100000"/>
        </a:lnSpc>
        <a:spcBef>
          <a:spcPts val="2213"/>
        </a:spcBef>
        <a:spcAft>
          <a:spcPts val="0"/>
        </a:spcAft>
        <a:buClrTx/>
        <a:buSzPct val="75000"/>
        <a:buFontTx/>
        <a:buChar char="•"/>
        <a:tabLst/>
        <a:defRPr sz="1725" b="0" i="0" u="none" strike="noStrike" cap="none" spc="0" baseline="0">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4pPr>
      <a:lvl5pPr marL="1023938" marR="0" indent="-204788" algn="l" defTabSz="309563" rtl="0" latinLnBrk="0">
        <a:lnSpc>
          <a:spcPct val="100000"/>
        </a:lnSpc>
        <a:spcBef>
          <a:spcPts val="2213"/>
        </a:spcBef>
        <a:spcAft>
          <a:spcPts val="0"/>
        </a:spcAft>
        <a:buClrTx/>
        <a:buSzPct val="75000"/>
        <a:buFontTx/>
        <a:buChar char="•"/>
        <a:tabLst/>
        <a:defRPr sz="1725" b="0" i="0" u="none" strike="noStrike" cap="none" spc="0" baseline="0">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5pPr>
      <a:lvl6pPr marL="1228725" marR="0" indent="-204788" algn="l" defTabSz="309563" rtl="0" latinLnBrk="0">
        <a:lnSpc>
          <a:spcPct val="100000"/>
        </a:lnSpc>
        <a:spcBef>
          <a:spcPts val="2213"/>
        </a:spcBef>
        <a:spcAft>
          <a:spcPts val="0"/>
        </a:spcAft>
        <a:buClrTx/>
        <a:buSzPct val="75000"/>
        <a:buFontTx/>
        <a:buChar char="•"/>
        <a:tabLst/>
        <a:defRPr sz="1725" b="0" i="0" u="none" strike="noStrike" cap="none" spc="0" baseline="0">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6pPr>
      <a:lvl7pPr marL="1433513" marR="0" indent="-204788" algn="l" defTabSz="309563" rtl="0" latinLnBrk="0">
        <a:lnSpc>
          <a:spcPct val="100000"/>
        </a:lnSpc>
        <a:spcBef>
          <a:spcPts val="2213"/>
        </a:spcBef>
        <a:spcAft>
          <a:spcPts val="0"/>
        </a:spcAft>
        <a:buClrTx/>
        <a:buSzPct val="75000"/>
        <a:buFontTx/>
        <a:buChar char="•"/>
        <a:tabLst/>
        <a:defRPr sz="1725" b="0" i="0" u="none" strike="noStrike" cap="none" spc="0" baseline="0">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7pPr>
      <a:lvl8pPr marL="1638300" marR="0" indent="-204788" algn="l" defTabSz="309563" rtl="0" latinLnBrk="0">
        <a:lnSpc>
          <a:spcPct val="100000"/>
        </a:lnSpc>
        <a:spcBef>
          <a:spcPts val="2213"/>
        </a:spcBef>
        <a:spcAft>
          <a:spcPts val="0"/>
        </a:spcAft>
        <a:buClrTx/>
        <a:buSzPct val="75000"/>
        <a:buFontTx/>
        <a:buChar char="•"/>
        <a:tabLst/>
        <a:defRPr sz="1725" b="0" i="0" u="none" strike="noStrike" cap="none" spc="0" baseline="0">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8pPr>
      <a:lvl9pPr marL="1843088" marR="0" indent="-204788" algn="l" defTabSz="309563" rtl="0" latinLnBrk="0">
        <a:lnSpc>
          <a:spcPct val="100000"/>
        </a:lnSpc>
        <a:spcBef>
          <a:spcPts val="2213"/>
        </a:spcBef>
        <a:spcAft>
          <a:spcPts val="0"/>
        </a:spcAft>
        <a:buClrTx/>
        <a:buSzPct val="75000"/>
        <a:buFontTx/>
        <a:buChar char="•"/>
        <a:tabLst/>
        <a:defRPr sz="1725" b="0" i="0" u="none" strike="noStrike" cap="none" spc="0" baseline="0">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9pPr>
    </p:bodyStyle>
    <p:otherStyle>
      <a:lvl1pPr marL="0" marR="0" indent="0"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85725"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171450"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257175"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342900"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428625"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514350"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600075"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685800"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hyperlink" Target="https://www.cancer.gov/Common/PopUps/popDefinition.aspx?id=46463&amp;version=patient&amp;language=English&amp;dictionary=Cancer.gov" TargetMode="External"/><Relationship Id="rId2" Type="http://schemas.openxmlformats.org/officeDocument/2006/relationships/hyperlink" Target="https://www.cancer.gov/Common/PopUps/popDefinition.aspx?id=45648&amp;version=patient&amp;language=English&amp;dictionary=Cancer.gov" TargetMode="External"/><Relationship Id="rId1" Type="http://schemas.openxmlformats.org/officeDocument/2006/relationships/slideLayout" Target="../slideLayouts/slideLayout15.xml"/><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4" name="Title 1"/>
          <p:cNvSpPr txBox="1"/>
          <p:nvPr/>
        </p:nvSpPr>
        <p:spPr>
          <a:xfrm>
            <a:off x="1691639" y="1878748"/>
            <a:ext cx="5760723" cy="1790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nchor="ctr">
            <a:normAutofit/>
          </a:bodyPr>
          <a:lstStyle/>
          <a:p>
            <a:pPr algn="ctr" defTabSz="342900" hangingPunct="0">
              <a:defRPr sz="4400" b="1">
                <a:latin typeface="+mj-lt"/>
                <a:ea typeface="+mj-ea"/>
                <a:cs typeface="+mj-cs"/>
                <a:sym typeface="Helvetica"/>
              </a:defRPr>
            </a:pPr>
            <a:r>
              <a:rPr sz="3300" b="1" kern="0" dirty="0">
                <a:solidFill>
                  <a:srgbClr val="000000"/>
                </a:solidFill>
                <a:latin typeface="Helvetica"/>
                <a:sym typeface="Helvetica"/>
              </a:rPr>
              <a:t>Majlis </a:t>
            </a:r>
            <a:r>
              <a:rPr sz="3300" b="1" kern="0" dirty="0" err="1">
                <a:solidFill>
                  <a:srgbClr val="000000"/>
                </a:solidFill>
                <a:latin typeface="Helvetica"/>
                <a:sym typeface="Helvetica"/>
              </a:rPr>
              <a:t>Ansārullāh</a:t>
            </a:r>
            <a:br>
              <a:rPr sz="3300" b="1" kern="0" dirty="0">
                <a:solidFill>
                  <a:srgbClr val="000000"/>
                </a:solidFill>
                <a:latin typeface="Helvetica"/>
                <a:sym typeface="Helvetica"/>
              </a:rPr>
            </a:br>
            <a:r>
              <a:rPr sz="3300" b="1" kern="0" dirty="0">
                <a:solidFill>
                  <a:srgbClr val="000000"/>
                </a:solidFill>
                <a:latin typeface="Helvetica"/>
                <a:sym typeface="Helvetica"/>
              </a:rPr>
              <a:t>Monthly Meeting</a:t>
            </a:r>
          </a:p>
        </p:txBody>
      </p:sp>
      <p:sp>
        <p:nvSpPr>
          <p:cNvPr id="95" name="Subtitle 2"/>
          <p:cNvSpPr txBox="1"/>
          <p:nvPr/>
        </p:nvSpPr>
        <p:spPr>
          <a:xfrm>
            <a:off x="2034539" y="3558779"/>
            <a:ext cx="5074923" cy="1241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nchor="ctr">
            <a:normAutofit/>
          </a:bodyPr>
          <a:lstStyle>
            <a:lvl1pPr algn="ctr">
              <a:spcBef>
                <a:spcPts val="700"/>
              </a:spcBef>
              <a:defRPr sz="3200" b="1">
                <a:latin typeface="+mj-lt"/>
                <a:ea typeface="+mj-ea"/>
                <a:cs typeface="+mj-cs"/>
                <a:sym typeface="Helvetica"/>
              </a:defRPr>
            </a:lvl1pPr>
          </a:lstStyle>
          <a:p>
            <a:pPr defTabSz="342900" hangingPunct="0"/>
            <a:r>
              <a:rPr lang="en-US" sz="2400" kern="0" dirty="0">
                <a:solidFill>
                  <a:srgbClr val="000000"/>
                </a:solidFill>
                <a:latin typeface="Helvetica"/>
              </a:rPr>
              <a:t>November</a:t>
            </a:r>
            <a:r>
              <a:rPr sz="2400" kern="0" dirty="0">
                <a:solidFill>
                  <a:srgbClr val="000000"/>
                </a:solidFill>
                <a:latin typeface="Helvetica"/>
              </a:rPr>
              <a:t> 202</a:t>
            </a:r>
            <a:r>
              <a:rPr lang="en-US" sz="2400" kern="0" dirty="0">
                <a:solidFill>
                  <a:srgbClr val="000000"/>
                </a:solidFill>
                <a:latin typeface="Helvetica"/>
              </a:rPr>
              <a:t>3</a:t>
            </a:r>
            <a:endParaRPr sz="2400" kern="0" dirty="0">
              <a:solidFill>
                <a:srgbClr val="000000"/>
              </a:solidFill>
              <a:latin typeface="Helvetica"/>
            </a:endParaRPr>
          </a:p>
        </p:txBody>
      </p:sp>
      <p:sp>
        <p:nvSpPr>
          <p:cNvPr id="96" name="TextBox 6"/>
          <p:cNvSpPr txBox="1"/>
          <p:nvPr/>
        </p:nvSpPr>
        <p:spPr>
          <a:xfrm>
            <a:off x="2234119" y="4816183"/>
            <a:ext cx="4675763" cy="3924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p>
            <a:pPr algn="r" defTabSz="342900" hangingPunct="0">
              <a:defRPr sz="1200"/>
            </a:pPr>
            <a:r>
              <a:rPr sz="1050" kern="0" dirty="0">
                <a:solidFill>
                  <a:srgbClr val="000000"/>
                </a:solidFill>
                <a:latin typeface="Calibri"/>
                <a:cs typeface="Calibri"/>
                <a:sym typeface="Calibri"/>
              </a:rPr>
              <a:t>This slide deck contains images licensed for the purpose of this presentation only.  </a:t>
            </a:r>
          </a:p>
          <a:p>
            <a:pPr algn="r" defTabSz="342900" hangingPunct="0">
              <a:defRPr sz="1200"/>
            </a:pPr>
            <a:r>
              <a:rPr sz="1050" kern="0" dirty="0">
                <a:solidFill>
                  <a:srgbClr val="000000"/>
                </a:solidFill>
                <a:latin typeface="Calibri"/>
                <a:cs typeface="Calibri"/>
                <a:sym typeface="Calibri"/>
              </a:rPr>
              <a:t>No one is permitted to use the images for any other use, without prior permission.</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0" name="TextBox 6"/>
          <p:cNvSpPr txBox="1"/>
          <p:nvPr/>
        </p:nvSpPr>
        <p:spPr>
          <a:xfrm>
            <a:off x="3680622" y="1207402"/>
            <a:ext cx="1975540" cy="3289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717" tIns="25717" rIns="25717" bIns="25717">
            <a:spAutoFit/>
          </a:bodyPr>
          <a:lstStyle>
            <a:lvl1pPr defTabSz="914400">
              <a:defRPr sz="3200">
                <a:solidFill>
                  <a:srgbClr val="FFFFFF"/>
                </a:solidFill>
              </a:defRPr>
            </a:lvl1pPr>
          </a:lstStyle>
          <a:p>
            <a:r>
              <a:rPr sz="1800" b="1" dirty="0"/>
              <a:t>Discussion Scenario </a:t>
            </a:r>
          </a:p>
        </p:txBody>
      </p:sp>
      <p:sp>
        <p:nvSpPr>
          <p:cNvPr id="141" name="Content Placeholder 2"/>
          <p:cNvSpPr txBox="1"/>
          <p:nvPr/>
        </p:nvSpPr>
        <p:spPr>
          <a:xfrm>
            <a:off x="149087" y="1602539"/>
            <a:ext cx="4621696" cy="3652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717" tIns="25717" rIns="25717" bIns="25717">
            <a:spAutoFit/>
          </a:bodyPr>
          <a:lstStyle/>
          <a:p>
            <a:pPr algn="just" defTabSz="1371566">
              <a:lnSpc>
                <a:spcPct val="90000"/>
              </a:lnSpc>
              <a:spcBef>
                <a:spcPts val="2531"/>
              </a:spcBef>
              <a:defRPr sz="2200">
                <a:latin typeface="Helvetica Neue"/>
                <a:ea typeface="Helvetica Neue"/>
                <a:cs typeface="Helvetica Neue"/>
                <a:sym typeface="Helvetica Neue"/>
              </a:defRPr>
            </a:pPr>
            <a:r>
              <a:rPr lang="en-US" sz="2000" dirty="0">
                <a:latin typeface="Times New Roman" panose="02020603050405020304" pitchFamily="18" charset="0"/>
                <a:cs typeface="Times New Roman" panose="02020603050405020304" pitchFamily="18" charset="0"/>
              </a:rPr>
              <a:t>During an Ansar meeting, the local missionary asked a question as to how many members have read all the books of the Promised Messiah </a:t>
            </a:r>
            <a:r>
              <a:rPr lang="en-US" sz="1600" dirty="0">
                <a:latin typeface="Times New Roman" panose="02020603050405020304" pitchFamily="18" charset="0"/>
                <a:cs typeface="Times New Roman" panose="02020603050405020304" pitchFamily="18" charset="0"/>
              </a:rPr>
              <a:t>(peace be on him)? </a:t>
            </a:r>
            <a:r>
              <a:rPr lang="en-US" sz="2000" dirty="0">
                <a:latin typeface="Times New Roman" panose="02020603050405020304" pitchFamily="18" charset="0"/>
                <a:cs typeface="Times New Roman" panose="02020603050405020304" pitchFamily="18" charset="0"/>
              </a:rPr>
              <a:t>None of the members raised their hands. The missionary urged all Ansar to pay attention towards this matter and start reading the books of the Promised Messiah </a:t>
            </a:r>
            <a:r>
              <a:rPr lang="en-US" sz="1600" dirty="0">
                <a:latin typeface="Times New Roman" panose="02020603050405020304" pitchFamily="18" charset="0"/>
                <a:cs typeface="Times New Roman" panose="02020603050405020304" pitchFamily="18" charset="0"/>
              </a:rPr>
              <a:t>(peace be on him)</a:t>
            </a:r>
            <a:r>
              <a:rPr lang="en-US" sz="2000" dirty="0">
                <a:latin typeface="Times New Roman" panose="02020603050405020304" pitchFamily="18" charset="0"/>
                <a:cs typeface="Times New Roman" panose="02020603050405020304" pitchFamily="18" charset="0"/>
              </a:rPr>
              <a:t> which are a “Spiritual treasure”. One Nasir mentioned that it may be too late for Ansar, and it will be worth urging the </a:t>
            </a:r>
            <a:r>
              <a:rPr lang="en-US" sz="2000" dirty="0" err="1">
                <a:latin typeface="Times New Roman" panose="02020603050405020304" pitchFamily="18" charset="0"/>
                <a:cs typeface="Times New Roman" panose="02020603050405020304" pitchFamily="18" charset="0"/>
              </a:rPr>
              <a:t>Khuddam</a:t>
            </a:r>
            <a:r>
              <a:rPr lang="en-US" sz="2000" dirty="0">
                <a:latin typeface="Times New Roman" panose="02020603050405020304" pitchFamily="18" charset="0"/>
                <a:cs typeface="Times New Roman" panose="02020603050405020304" pitchFamily="18" charset="0"/>
              </a:rPr>
              <a:t> to get into the habit or reading these books. </a:t>
            </a:r>
          </a:p>
        </p:txBody>
      </p:sp>
      <p:pic>
        <p:nvPicPr>
          <p:cNvPr id="142" name="January meeting Scenario.pdf" descr="January meeting Scenario.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75368" y="-1141383"/>
            <a:ext cx="2980894" cy="3857627"/>
          </a:xfrm>
          <a:prstGeom prst="rect">
            <a:avLst/>
          </a:prstGeom>
          <a:ln w="12700">
            <a:miter lim="400000"/>
          </a:ln>
        </p:spPr>
      </p:pic>
      <p:pic>
        <p:nvPicPr>
          <p:cNvPr id="7" name="Picture 6">
            <a:extLst>
              <a:ext uri="{FF2B5EF4-FFF2-40B4-BE49-F238E27FC236}">
                <a16:creationId xmlns:a16="http://schemas.microsoft.com/office/drawing/2014/main" id="{03CDE45A-E8BE-E74C-B9DA-CBA48665DD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97143" y="1908431"/>
            <a:ext cx="4097770" cy="2595254"/>
          </a:xfrm>
          <a:prstGeom prst="rect">
            <a:avLst/>
          </a:prstGeom>
        </p:spPr>
      </p:pic>
      <p:sp>
        <p:nvSpPr>
          <p:cNvPr id="2" name="TextBox 6">
            <a:extLst>
              <a:ext uri="{FF2B5EF4-FFF2-40B4-BE49-F238E27FC236}">
                <a16:creationId xmlns:a16="http://schemas.microsoft.com/office/drawing/2014/main" id="{D6A7FE88-2EB1-6275-0440-EB9526E7CC97}"/>
              </a:ext>
            </a:extLst>
          </p:cNvPr>
          <p:cNvSpPr txBox="1"/>
          <p:nvPr/>
        </p:nvSpPr>
        <p:spPr>
          <a:xfrm>
            <a:off x="3383495" y="466868"/>
            <a:ext cx="2754278"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defTabSz="914400">
              <a:defRPr sz="3200">
                <a:solidFill>
                  <a:srgbClr val="FFFFFF"/>
                </a:solidFill>
              </a:defRPr>
            </a:lvl1pPr>
          </a:lstStyle>
          <a:p>
            <a:r>
              <a:rPr sz="2400" b="1" dirty="0">
                <a:latin typeface="Times New Roman" panose="02020603050405020304" pitchFamily="18" charset="0"/>
                <a:cs typeface="Times New Roman" panose="02020603050405020304" pitchFamily="18" charset="0"/>
              </a:rPr>
              <a:t>Discussion Scenario </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4" name="TextBox 6"/>
          <p:cNvSpPr txBox="1"/>
          <p:nvPr/>
        </p:nvSpPr>
        <p:spPr>
          <a:xfrm>
            <a:off x="3405386" y="456469"/>
            <a:ext cx="1407756"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defTabSz="914400">
              <a:defRPr sz="3200">
                <a:solidFill>
                  <a:srgbClr val="FFFFFF"/>
                </a:solidFill>
              </a:defRPr>
            </a:lvl1pPr>
          </a:lstStyle>
          <a:p>
            <a:r>
              <a:rPr sz="2400" b="1" dirty="0"/>
              <a:t>Discussion</a:t>
            </a:r>
          </a:p>
        </p:txBody>
      </p:sp>
      <p:sp>
        <p:nvSpPr>
          <p:cNvPr id="145" name="Content Placeholder 2"/>
          <p:cNvSpPr txBox="1"/>
          <p:nvPr/>
        </p:nvSpPr>
        <p:spPr>
          <a:xfrm>
            <a:off x="576470" y="2067340"/>
            <a:ext cx="7752522" cy="32401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normAutofit/>
          </a:bodyPr>
          <a:lstStyle/>
          <a:p>
            <a:pPr marL="269747" indent="-269747" defTabSz="1078964">
              <a:lnSpc>
                <a:spcPct val="90000"/>
              </a:lnSpc>
              <a:spcBef>
                <a:spcPts val="1950"/>
              </a:spcBef>
              <a:buSzPct val="123000"/>
              <a:buChar char="•"/>
              <a:defRPr sz="2832">
                <a:latin typeface="Helvetica Neue"/>
                <a:ea typeface="Helvetica Neue"/>
                <a:cs typeface="Helvetica Neue"/>
                <a:sym typeface="Helvetica Neue"/>
              </a:defRPr>
            </a:pPr>
            <a:r>
              <a:rPr lang="en-US" sz="2000" dirty="0">
                <a:latin typeface="Times New Roman" panose="02020603050405020304" pitchFamily="18" charset="0"/>
                <a:cs typeface="Times New Roman" panose="02020603050405020304" pitchFamily="18" charset="0"/>
              </a:rPr>
              <a:t>Please have a show of hands in your meeting to see how many Ansar have read all the books of the Promised Messiah </a:t>
            </a:r>
            <a:r>
              <a:rPr lang="en-US" sz="1600" dirty="0">
                <a:latin typeface="Times New Roman" panose="02020603050405020304" pitchFamily="18" charset="0"/>
                <a:cs typeface="Times New Roman" panose="02020603050405020304" pitchFamily="18" charset="0"/>
              </a:rPr>
              <a:t>(peace be on him)?</a:t>
            </a:r>
          </a:p>
          <a:p>
            <a:pPr marL="269747" indent="-269747" defTabSz="1078964">
              <a:lnSpc>
                <a:spcPct val="90000"/>
              </a:lnSpc>
              <a:spcBef>
                <a:spcPts val="1950"/>
              </a:spcBef>
              <a:buSzPct val="123000"/>
              <a:buChar char="•"/>
              <a:defRPr sz="2832">
                <a:latin typeface="Helvetica Neue"/>
                <a:ea typeface="Helvetica Neue"/>
                <a:cs typeface="Helvetica Neue"/>
                <a:sym typeface="Helvetica Neue"/>
              </a:defRPr>
            </a:pPr>
            <a:r>
              <a:rPr lang="en-US" sz="2000" dirty="0">
                <a:latin typeface="Times New Roman" panose="02020603050405020304" pitchFamily="18" charset="0"/>
                <a:cs typeface="Times New Roman" panose="02020603050405020304" pitchFamily="18" charset="0"/>
              </a:rPr>
              <a:t>Do you agree with the Nasir that we should focus more towards </a:t>
            </a:r>
            <a:r>
              <a:rPr lang="en-US" sz="2000" dirty="0" err="1">
                <a:latin typeface="Times New Roman" panose="02020603050405020304" pitchFamily="18" charset="0"/>
                <a:cs typeface="Times New Roman" panose="02020603050405020304" pitchFamily="18" charset="0"/>
              </a:rPr>
              <a:t>Khuddam</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ul</a:t>
            </a:r>
            <a:r>
              <a:rPr lang="en-US" sz="2000" dirty="0">
                <a:latin typeface="Times New Roman" panose="02020603050405020304" pitchFamily="18" charset="0"/>
                <a:cs typeface="Times New Roman" panose="02020603050405020304" pitchFamily="18" charset="0"/>
              </a:rPr>
              <a:t>-Ahmadiyya and encourage them to read the books of the Promised Messiah </a:t>
            </a:r>
            <a:r>
              <a:rPr lang="en-US" sz="1600" dirty="0">
                <a:latin typeface="Times New Roman" panose="02020603050405020304" pitchFamily="18" charset="0"/>
                <a:cs typeface="Times New Roman" panose="02020603050405020304" pitchFamily="18" charset="0"/>
              </a:rPr>
              <a:t>(peace be on him) </a:t>
            </a:r>
            <a:r>
              <a:rPr lang="en-US" sz="2000" dirty="0">
                <a:latin typeface="Times New Roman" panose="02020603050405020304" pitchFamily="18" charset="0"/>
                <a:cs typeface="Times New Roman" panose="02020603050405020304" pitchFamily="18" charset="0"/>
              </a:rPr>
              <a:t>as Ansarullah have already passed the stage of learning?</a:t>
            </a:r>
          </a:p>
          <a:p>
            <a:pPr marL="269747" indent="-269747" defTabSz="1078964">
              <a:lnSpc>
                <a:spcPct val="90000"/>
              </a:lnSpc>
              <a:spcBef>
                <a:spcPts val="1950"/>
              </a:spcBef>
              <a:buSzPct val="123000"/>
              <a:buChar char="•"/>
              <a:defRPr sz="2832">
                <a:latin typeface="Helvetica Neue"/>
                <a:ea typeface="Helvetica Neue"/>
                <a:cs typeface="Helvetica Neue"/>
                <a:sym typeface="Helvetica Neue"/>
              </a:defRPr>
            </a:pPr>
            <a:r>
              <a:rPr lang="en-US" sz="2000" dirty="0">
                <a:latin typeface="Times New Roman" panose="02020603050405020304" pitchFamily="18" charset="0"/>
                <a:cs typeface="Times New Roman" panose="02020603050405020304" pitchFamily="18" charset="0"/>
              </a:rPr>
              <a:t>What is the meaning of “</a:t>
            </a:r>
            <a:r>
              <a:rPr lang="en-US" sz="2000" dirty="0" err="1">
                <a:latin typeface="Times New Roman" panose="02020603050405020304" pitchFamily="18" charset="0"/>
                <a:cs typeface="Times New Roman" panose="02020603050405020304" pitchFamily="18" charset="0"/>
              </a:rPr>
              <a:t>Roohani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Khazain</a:t>
            </a:r>
            <a:r>
              <a:rPr lang="en-US" sz="2000" dirty="0">
                <a:latin typeface="Times New Roman" panose="02020603050405020304" pitchFamily="18" charset="0"/>
                <a:cs typeface="Times New Roman" panose="02020603050405020304" pitchFamily="18" charset="0"/>
              </a:rPr>
              <a:t>”?</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D3E63-1266-544F-8F6C-BA824EA3D847}"/>
              </a:ext>
            </a:extLst>
          </p:cNvPr>
          <p:cNvSpPr>
            <a:spLocks noGrp="1"/>
          </p:cNvSpPr>
          <p:nvPr>
            <p:ph type="title"/>
          </p:nvPr>
        </p:nvSpPr>
        <p:spPr>
          <a:xfrm>
            <a:off x="3443908" y="248786"/>
            <a:ext cx="5700092" cy="831845"/>
          </a:xfrm>
        </p:spPr>
        <p:txBody>
          <a:bodyPr>
            <a:normAutofit/>
          </a:bodyPr>
          <a:lstStyle/>
          <a:p>
            <a:pPr algn="l"/>
            <a:r>
              <a:rPr lang="en-US" sz="2700" dirty="0">
                <a:solidFill>
                  <a:schemeClr val="bg1"/>
                </a:solidFill>
              </a:rPr>
              <a:t>Huzur’s words </a:t>
            </a:r>
            <a:r>
              <a:rPr lang="en-US" sz="1600" dirty="0">
                <a:solidFill>
                  <a:schemeClr val="bg1"/>
                </a:solidFill>
              </a:rPr>
              <a:t>(unofficial translation) Page 1 of 2</a:t>
            </a:r>
          </a:p>
        </p:txBody>
      </p:sp>
      <p:sp>
        <p:nvSpPr>
          <p:cNvPr id="3" name="Content Placeholder 2">
            <a:extLst>
              <a:ext uri="{FF2B5EF4-FFF2-40B4-BE49-F238E27FC236}">
                <a16:creationId xmlns:a16="http://schemas.microsoft.com/office/drawing/2014/main" id="{E1833AA5-FB49-D247-ACB3-B621249A0275}"/>
              </a:ext>
            </a:extLst>
          </p:cNvPr>
          <p:cNvSpPr>
            <a:spLocks noGrp="1"/>
          </p:cNvSpPr>
          <p:nvPr>
            <p:ph idx="1"/>
          </p:nvPr>
        </p:nvSpPr>
        <p:spPr>
          <a:xfrm>
            <a:off x="178904" y="1676978"/>
            <a:ext cx="8786191" cy="3829300"/>
          </a:xfrm>
        </p:spPr>
        <p:txBody>
          <a:bodyPr>
            <a:noAutofit/>
          </a:bodyPr>
          <a:lstStyle/>
          <a:p>
            <a:pPr marL="0" indent="0">
              <a:spcBef>
                <a:spcPts val="2400"/>
              </a:spcBef>
              <a:spcAft>
                <a:spcPts val="1875"/>
              </a:spcAft>
              <a:buNone/>
            </a:pPr>
            <a:r>
              <a:rPr lang="en-US" sz="2000" dirty="0">
                <a:solidFill>
                  <a:srgbClr val="232323"/>
                </a:solidFill>
                <a:effectLst/>
                <a:latin typeface="Times New Roman" panose="02020603050405020304" pitchFamily="18" charset="0"/>
                <a:ea typeface="Times New Roman" panose="02020603050405020304" pitchFamily="18" charset="0"/>
                <a:cs typeface="Times New Roman" panose="02020603050405020304" pitchFamily="18" charset="0"/>
              </a:rPr>
              <a:t>I want to turn your attention towards some other matters. One of them is concern for religious knowledge and its acquisition through the Holy Quran, </a:t>
            </a:r>
            <a:r>
              <a:rPr lang="en-US" sz="2000" dirty="0" err="1">
                <a:solidFill>
                  <a:srgbClr val="232323"/>
                </a:solidFill>
                <a:effectLst/>
                <a:latin typeface="Times New Roman" panose="02020603050405020304" pitchFamily="18" charset="0"/>
                <a:ea typeface="Times New Roman" panose="02020603050405020304" pitchFamily="18" charset="0"/>
                <a:cs typeface="Times New Roman" panose="02020603050405020304" pitchFamily="18" charset="0"/>
              </a:rPr>
              <a:t>Ahadith</a:t>
            </a:r>
            <a:r>
              <a:rPr lang="en-US" sz="2000" dirty="0">
                <a:solidFill>
                  <a:srgbClr val="232323"/>
                </a:solidFill>
                <a:effectLst/>
                <a:latin typeface="Times New Roman" panose="02020603050405020304" pitchFamily="18" charset="0"/>
                <a:ea typeface="Times New Roman" panose="02020603050405020304" pitchFamily="18" charset="0"/>
                <a:cs typeface="Times New Roman" panose="02020603050405020304" pitchFamily="18" charset="0"/>
              </a:rPr>
              <a:t> and reading the books of the Promised Messiah </a:t>
            </a:r>
            <a:r>
              <a:rPr lang="en-US" sz="1600" dirty="0">
                <a:solidFill>
                  <a:srgbClr val="232323"/>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600" dirty="0">
                <a:solidFill>
                  <a:srgbClr val="232323"/>
                </a:solidFill>
                <a:latin typeface="Times New Roman" panose="02020603050405020304" pitchFamily="18" charset="0"/>
                <a:ea typeface="Times New Roman" panose="02020603050405020304" pitchFamily="18" charset="0"/>
                <a:cs typeface="Times New Roman" panose="02020603050405020304" pitchFamily="18" charset="0"/>
              </a:rPr>
              <a:t>peace be on him</a:t>
            </a:r>
            <a:r>
              <a:rPr lang="en-US" sz="1600" dirty="0">
                <a:solidFill>
                  <a:srgbClr val="2323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solidFill>
                  <a:srgbClr val="232323"/>
                </a:solidFill>
                <a:effectLst/>
                <a:latin typeface="Times New Roman" panose="02020603050405020304" pitchFamily="18" charset="0"/>
                <a:ea typeface="Times New Roman" panose="02020603050405020304" pitchFamily="18" charset="0"/>
                <a:cs typeface="Times New Roman" panose="02020603050405020304" pitchFamily="18" charset="0"/>
              </a:rPr>
              <a:t>The Holy Prophet </a:t>
            </a:r>
            <a:r>
              <a:rPr lang="en-US" sz="1600" dirty="0">
                <a:solidFill>
                  <a:srgbClr val="232323"/>
                </a:solidFill>
                <a:effectLst/>
                <a:latin typeface="Times New Roman" panose="02020603050405020304" pitchFamily="18" charset="0"/>
                <a:ea typeface="Times New Roman" panose="02020603050405020304" pitchFamily="18" charset="0"/>
                <a:cs typeface="Times New Roman" panose="02020603050405020304" pitchFamily="18" charset="0"/>
              </a:rPr>
              <a:t>(peace and blessings of Allah be upon him) </a:t>
            </a:r>
            <a:r>
              <a:rPr lang="en-US" sz="2000" dirty="0">
                <a:solidFill>
                  <a:srgbClr val="232323"/>
                </a:solidFill>
                <a:effectLst/>
                <a:latin typeface="Times New Roman" panose="02020603050405020304" pitchFamily="18" charset="0"/>
                <a:ea typeface="Times New Roman" panose="02020603050405020304" pitchFamily="18" charset="0"/>
                <a:cs typeface="Times New Roman" panose="02020603050405020304" pitchFamily="18" charset="0"/>
              </a:rPr>
              <a:t>had stated to acquire knowledge from the cradle to the grave and to acquire knowledge is mandatory for a believer. Thus, no one can claim that their knowledge is so vast that they don’t need to acquire anymore. By pondering, vast new meanings of the Holy Quran can be understood. Among the </a:t>
            </a:r>
            <a:r>
              <a:rPr lang="en-US" sz="2000" dirty="0" err="1">
                <a:solidFill>
                  <a:srgbClr val="232323"/>
                </a:solidFill>
                <a:effectLst/>
                <a:latin typeface="Times New Roman" panose="02020603050405020304" pitchFamily="18" charset="0"/>
                <a:ea typeface="Times New Roman" panose="02020603050405020304" pitchFamily="18" charset="0"/>
                <a:cs typeface="Times New Roman" panose="02020603050405020304" pitchFamily="18" charset="0"/>
              </a:rPr>
              <a:t>Ahadith</a:t>
            </a:r>
            <a:r>
              <a:rPr lang="en-US" sz="2000" dirty="0">
                <a:solidFill>
                  <a:srgbClr val="232323"/>
                </a:solidFill>
                <a:effectLst/>
                <a:latin typeface="Times New Roman" panose="02020603050405020304" pitchFamily="18" charset="0"/>
                <a:ea typeface="Times New Roman" panose="02020603050405020304" pitchFamily="18" charset="0"/>
                <a:cs typeface="Times New Roman" panose="02020603050405020304" pitchFamily="18" charset="0"/>
              </a:rPr>
              <a:t>, there are some worthy of reflection which are not fully understood by those who have the knowledge of Hadith. They seek help from those who are more learned in the knowledge of Hadith than them. </a:t>
            </a:r>
            <a:r>
              <a:rPr lang="en-US" sz="2000" dirty="0">
                <a:solidFill>
                  <a:srgbClr val="232323"/>
                </a:solidFill>
                <a:effectLst/>
                <a:latin typeface="Jameel Noori Nastaleeq"/>
                <a:ea typeface="Times New Roman" panose="02020603050405020304" pitchFamily="18" charset="0"/>
              </a:rPr>
              <a:t>(contd</a:t>
            </a:r>
            <a:r>
              <a:rPr lang="en-US" sz="2000" dirty="0">
                <a:solidFill>
                  <a:srgbClr val="232323"/>
                </a:solidFill>
                <a:latin typeface="Jameel Noori Nastaleeq"/>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954668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D3E63-1266-544F-8F6C-BA824EA3D847}"/>
              </a:ext>
            </a:extLst>
          </p:cNvPr>
          <p:cNvSpPr>
            <a:spLocks noGrp="1"/>
          </p:cNvSpPr>
          <p:nvPr>
            <p:ph type="title"/>
          </p:nvPr>
        </p:nvSpPr>
        <p:spPr>
          <a:xfrm>
            <a:off x="3443908" y="248786"/>
            <a:ext cx="5700092" cy="831845"/>
          </a:xfrm>
        </p:spPr>
        <p:txBody>
          <a:bodyPr>
            <a:normAutofit/>
          </a:bodyPr>
          <a:lstStyle/>
          <a:p>
            <a:pPr algn="l"/>
            <a:r>
              <a:rPr lang="en-US" sz="2700" dirty="0">
                <a:solidFill>
                  <a:schemeClr val="bg1"/>
                </a:solidFill>
              </a:rPr>
              <a:t>Huzur’s words </a:t>
            </a:r>
            <a:r>
              <a:rPr lang="en-US" sz="1600" dirty="0">
                <a:solidFill>
                  <a:schemeClr val="bg1"/>
                </a:solidFill>
              </a:rPr>
              <a:t>(unofficial translation) Page 2 of 2</a:t>
            </a:r>
          </a:p>
        </p:txBody>
      </p:sp>
      <p:sp>
        <p:nvSpPr>
          <p:cNvPr id="3" name="Content Placeholder 2">
            <a:extLst>
              <a:ext uri="{FF2B5EF4-FFF2-40B4-BE49-F238E27FC236}">
                <a16:creationId xmlns:a16="http://schemas.microsoft.com/office/drawing/2014/main" id="{E1833AA5-FB49-D247-ACB3-B621249A0275}"/>
              </a:ext>
            </a:extLst>
          </p:cNvPr>
          <p:cNvSpPr>
            <a:spLocks noGrp="1"/>
          </p:cNvSpPr>
          <p:nvPr>
            <p:ph idx="1"/>
          </p:nvPr>
        </p:nvSpPr>
        <p:spPr>
          <a:xfrm>
            <a:off x="178904" y="1746551"/>
            <a:ext cx="8786191" cy="3829300"/>
          </a:xfrm>
        </p:spPr>
        <p:txBody>
          <a:bodyPr>
            <a:noAutofit/>
          </a:bodyPr>
          <a:lstStyle/>
          <a:p>
            <a:pPr marL="0" indent="0">
              <a:spcBef>
                <a:spcPts val="2400"/>
              </a:spcBef>
              <a:spcAft>
                <a:spcPts val="1875"/>
              </a:spcAft>
              <a:buNone/>
            </a:pPr>
            <a:r>
              <a:rPr lang="en-US" sz="2000" dirty="0">
                <a:solidFill>
                  <a:srgbClr val="232323"/>
                </a:solidFill>
                <a:effectLst/>
                <a:latin typeface="Jameel Noori Nastaleeq"/>
                <a:ea typeface="Times New Roman" panose="02020603050405020304" pitchFamily="18" charset="0"/>
              </a:rPr>
              <a:t>Then there are books of the Promised Messiah. New meaning and points of wisdom become apparent with every read. No one can claim that they have finished the books. One must continue to acquire knowledge. Hazrat Musleh Maud (</a:t>
            </a:r>
            <a:r>
              <a:rPr lang="en-US" sz="2000" dirty="0" err="1">
                <a:solidFill>
                  <a:srgbClr val="232323"/>
                </a:solidFill>
                <a:effectLst/>
                <a:latin typeface="Jameel Noori Nastaleeq"/>
                <a:ea typeface="Times New Roman" panose="02020603050405020304" pitchFamily="18" charset="0"/>
              </a:rPr>
              <a:t>ra</a:t>
            </a:r>
            <a:r>
              <a:rPr lang="en-US" sz="2000" dirty="0">
                <a:solidFill>
                  <a:srgbClr val="232323"/>
                </a:solidFill>
                <a:effectLst/>
                <a:latin typeface="Jameel Noori Nastaleeq"/>
                <a:ea typeface="Times New Roman" panose="02020603050405020304" pitchFamily="18" charset="0"/>
              </a:rPr>
              <a:t>) once said that Al-</a:t>
            </a:r>
            <a:r>
              <a:rPr lang="en-US" sz="2000" dirty="0" err="1">
                <a:solidFill>
                  <a:srgbClr val="232323"/>
                </a:solidFill>
                <a:effectLst/>
                <a:latin typeface="Jameel Noori Nastaleeq"/>
                <a:ea typeface="Times New Roman" panose="02020603050405020304" pitchFamily="18" charset="0"/>
              </a:rPr>
              <a:t>Fazl</a:t>
            </a:r>
            <a:r>
              <a:rPr lang="en-US" sz="2000" dirty="0">
                <a:solidFill>
                  <a:srgbClr val="232323"/>
                </a:solidFill>
                <a:effectLst/>
                <a:latin typeface="Jameel Noori Nastaleeq"/>
                <a:ea typeface="Times New Roman" panose="02020603050405020304" pitchFamily="18" charset="0"/>
              </a:rPr>
              <a:t> is the newspaper of the Jama’at. People don’t read them asserting that there is nothing original in them, same old substance. Hazrat Musleh Maud (</a:t>
            </a:r>
            <a:r>
              <a:rPr lang="en-US" sz="2000" dirty="0" err="1">
                <a:solidFill>
                  <a:srgbClr val="232323"/>
                </a:solidFill>
                <a:effectLst/>
                <a:latin typeface="Jameel Noori Nastaleeq"/>
                <a:ea typeface="Times New Roman" panose="02020603050405020304" pitchFamily="18" charset="0"/>
              </a:rPr>
              <a:t>ra</a:t>
            </a:r>
            <a:r>
              <a:rPr lang="en-US" sz="2000" dirty="0">
                <a:solidFill>
                  <a:srgbClr val="232323"/>
                </a:solidFill>
                <a:effectLst/>
                <a:latin typeface="Jameel Noori Nastaleeq"/>
                <a:ea typeface="Times New Roman" panose="02020603050405020304" pitchFamily="18" charset="0"/>
              </a:rPr>
              <a:t>), about whom the Promised Messiah </a:t>
            </a:r>
            <a:r>
              <a:rPr lang="en-US" sz="1600" dirty="0">
                <a:solidFill>
                  <a:srgbClr val="232323"/>
                </a:solidFill>
                <a:effectLst/>
                <a:latin typeface="Jameel Noori Nastaleeq"/>
                <a:ea typeface="Times New Roman" panose="02020603050405020304" pitchFamily="18" charset="0"/>
              </a:rPr>
              <a:t>(</a:t>
            </a:r>
            <a:r>
              <a:rPr lang="en-US" sz="1600" dirty="0">
                <a:solidFill>
                  <a:srgbClr val="232323"/>
                </a:solidFill>
                <a:latin typeface="Jameel Noori Nastaleeq"/>
                <a:ea typeface="Times New Roman" panose="02020603050405020304" pitchFamily="18" charset="0"/>
              </a:rPr>
              <a:t>peace be on him</a:t>
            </a:r>
            <a:r>
              <a:rPr lang="en-US" sz="1600" dirty="0">
                <a:solidFill>
                  <a:srgbClr val="232323"/>
                </a:solidFill>
                <a:effectLst/>
                <a:latin typeface="Jameel Noori Nastaleeq"/>
                <a:ea typeface="Times New Roman" panose="02020603050405020304" pitchFamily="18" charset="0"/>
              </a:rPr>
              <a:t>) </a:t>
            </a:r>
            <a:r>
              <a:rPr lang="en-US" sz="2000" dirty="0">
                <a:solidFill>
                  <a:srgbClr val="232323"/>
                </a:solidFill>
                <a:effectLst/>
                <a:latin typeface="Jameel Noori Nastaleeq"/>
                <a:ea typeface="Times New Roman" panose="02020603050405020304" pitchFamily="18" charset="0"/>
              </a:rPr>
              <a:t>had informed that he will be filled with spiritual and secular knowledge, said that such learned people or who assert themselves learned, may not be able to see anything new in Al-</a:t>
            </a:r>
            <a:r>
              <a:rPr lang="en-US" sz="2000" dirty="0" err="1">
                <a:solidFill>
                  <a:srgbClr val="232323"/>
                </a:solidFill>
                <a:effectLst/>
                <a:latin typeface="Jameel Noori Nastaleeq"/>
                <a:ea typeface="Times New Roman" panose="02020603050405020304" pitchFamily="18" charset="0"/>
              </a:rPr>
              <a:t>Fazl</a:t>
            </a:r>
            <a:r>
              <a:rPr lang="en-US" sz="2000" dirty="0">
                <a:solidFill>
                  <a:srgbClr val="232323"/>
                </a:solidFill>
                <a:effectLst/>
                <a:latin typeface="Jameel Noori Nastaleeq"/>
                <a:ea typeface="Times New Roman" panose="02020603050405020304" pitchFamily="18" charset="0"/>
              </a:rPr>
              <a:t>. They may be more knowledgeable than me as I can always find something new in Al-</a:t>
            </a:r>
            <a:r>
              <a:rPr lang="en-US" sz="2000" dirty="0" err="1">
                <a:solidFill>
                  <a:srgbClr val="232323"/>
                </a:solidFill>
                <a:effectLst/>
                <a:latin typeface="Jameel Noori Nastaleeq"/>
                <a:ea typeface="Times New Roman" panose="02020603050405020304" pitchFamily="18" charset="0"/>
              </a:rPr>
              <a:t>Fazl</a:t>
            </a:r>
            <a:r>
              <a:rPr lang="en-US" sz="2000" dirty="0">
                <a:solidFill>
                  <a:srgbClr val="232323"/>
                </a:solidFill>
                <a:effectLst/>
                <a:latin typeface="Jameel Noori Nastaleeq"/>
                <a:ea typeface="Times New Roman" panose="02020603050405020304" pitchFamily="18" charset="0"/>
              </a:rPr>
              <a:t>. </a:t>
            </a:r>
            <a:r>
              <a:rPr lang="en-US" sz="1800" dirty="0">
                <a:solidFill>
                  <a:srgbClr val="232323"/>
                </a:solidFill>
                <a:effectLst/>
                <a:latin typeface="Jameel Noori Nastaleeq"/>
                <a:ea typeface="Times New Roman" panose="02020603050405020304" pitchFamily="18" charset="0"/>
              </a:rPr>
              <a:t>(Annual </a:t>
            </a:r>
            <a:r>
              <a:rPr lang="en-US" sz="1800" dirty="0" err="1">
                <a:solidFill>
                  <a:srgbClr val="232323"/>
                </a:solidFill>
                <a:effectLst/>
                <a:latin typeface="Jameel Noori Nastaleeq"/>
                <a:ea typeface="Times New Roman" panose="02020603050405020304" pitchFamily="18" charset="0"/>
              </a:rPr>
              <a:t>Ijtima</a:t>
            </a:r>
            <a:r>
              <a:rPr lang="en-US" sz="1800" dirty="0">
                <a:solidFill>
                  <a:srgbClr val="232323"/>
                </a:solidFill>
                <a:effectLst/>
                <a:latin typeface="Jameel Noori Nastaleeq"/>
                <a:ea typeface="Times New Roman" panose="02020603050405020304" pitchFamily="18" charset="0"/>
              </a:rPr>
              <a:t> Majlis Ansarullah UK 10/14/2009)</a:t>
            </a:r>
            <a:endParaRPr lang="en-US" sz="1800" dirty="0">
              <a:effectLst/>
              <a:latin typeface="Times New Roman" panose="02020603050405020304" pitchFamily="18" charset="0"/>
              <a:ea typeface="Times New Roman" panose="02020603050405020304" pitchFamily="18" charset="0"/>
            </a:endParaRPr>
          </a:p>
          <a:p>
            <a:pPr marL="0" indent="0">
              <a:spcBef>
                <a:spcPts val="2400"/>
              </a:spcBef>
              <a:spcAft>
                <a:spcPts val="1875"/>
              </a:spcAft>
              <a:buNone/>
            </a:pP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362312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4B0D04-EA35-AC46-9D52-C7E0997EE366}"/>
              </a:ext>
            </a:extLst>
          </p:cNvPr>
          <p:cNvSpPr>
            <a:spLocks noGrp="1"/>
          </p:cNvSpPr>
          <p:nvPr>
            <p:ph type="body" idx="1"/>
          </p:nvPr>
        </p:nvSpPr>
        <p:spPr>
          <a:xfrm>
            <a:off x="541683" y="1607480"/>
            <a:ext cx="8189843" cy="2261048"/>
          </a:xfrm>
        </p:spPr>
        <p:txBody>
          <a:bodyPr>
            <a:noAutofit/>
          </a:bodyPr>
          <a:lstStyle/>
          <a:p>
            <a:pPr marL="0" indent="0">
              <a:buNone/>
            </a:pPr>
            <a:r>
              <a:rPr lang="en-US" sz="2000" dirty="0">
                <a:effectLst/>
                <a:latin typeface="TimesNewRoman"/>
                <a:ea typeface="Times New Roman" panose="02020603050405020304" pitchFamily="18" charset="0"/>
                <a:cs typeface="Times New Roman" panose="02020603050405020304" pitchFamily="18" charset="0"/>
              </a:rPr>
              <a:t>Since great tidings have been given to me about this graveyard and because God did not only say that this graveyard is </a:t>
            </a:r>
            <a:r>
              <a:rPr lang="en-US" sz="2000" dirty="0" err="1">
                <a:effectLst/>
                <a:latin typeface="TimesNewRoman,Italic"/>
                <a:ea typeface="Times New Roman" panose="02020603050405020304" pitchFamily="18" charset="0"/>
                <a:cs typeface="Times New Roman" panose="02020603050405020304" pitchFamily="18" charset="0"/>
              </a:rPr>
              <a:t>Bahisht</a:t>
            </a:r>
            <a:r>
              <a:rPr lang="en-US" sz="2000" dirty="0" err="1">
                <a:effectLst/>
                <a:latin typeface="TimesTrans,Italic"/>
                <a:ea typeface="Times New Roman" panose="02020603050405020304" pitchFamily="18" charset="0"/>
                <a:cs typeface="Times New Roman" panose="02020603050405020304" pitchFamily="18" charset="0"/>
              </a:rPr>
              <a:t>i</a:t>
            </a:r>
            <a:r>
              <a:rPr lang="en-US" sz="2000" dirty="0">
                <a:effectLst/>
                <a:latin typeface="TimesNewRoman"/>
                <a:ea typeface="Times New Roman" panose="02020603050405020304" pitchFamily="18" charset="0"/>
                <a:cs typeface="Times New Roman" panose="02020603050405020304" pitchFamily="18" charset="0"/>
              </a:rPr>
              <a:t>, but also said</a:t>
            </a:r>
            <a:r>
              <a:rPr lang="ur-PK" sz="2000" dirty="0">
                <a:effectLst/>
                <a:latin typeface="TimesNewRoman"/>
                <a:ea typeface="Times New Roman" panose="02020603050405020304" pitchFamily="18" charset="0"/>
                <a:cs typeface="Times New Roman" panose="02020603050405020304" pitchFamily="18" charset="0"/>
              </a:rPr>
              <a:t>انزل فیھا کل رحما </a:t>
            </a:r>
            <a:r>
              <a:rPr lang="en-US" sz="2000" dirty="0">
                <a:effectLst/>
                <a:latin typeface="TimesNewRoman"/>
                <a:ea typeface="Times New Roman" panose="02020603050405020304" pitchFamily="18" charset="0"/>
                <a:cs typeface="Times New Roman" panose="02020603050405020304" pitchFamily="18" charset="0"/>
              </a:rPr>
              <a:t> (</a:t>
            </a:r>
            <a:r>
              <a:rPr lang="en-US" sz="2000" dirty="0" err="1">
                <a:effectLst/>
                <a:latin typeface="TimesNewRoman"/>
                <a:ea typeface="Times New Roman" panose="02020603050405020304" pitchFamily="18" charset="0"/>
                <a:cs typeface="Times New Roman" panose="02020603050405020304" pitchFamily="18" charset="0"/>
              </a:rPr>
              <a:t>unzila</a:t>
            </a:r>
            <a:r>
              <a:rPr lang="en-US" sz="2000" dirty="0">
                <a:effectLst/>
                <a:latin typeface="TimesNewRoman"/>
                <a:ea typeface="Times New Roman" panose="02020603050405020304" pitchFamily="18" charset="0"/>
                <a:cs typeface="Times New Roman" panose="02020603050405020304" pitchFamily="18" charset="0"/>
              </a:rPr>
              <a:t> </a:t>
            </a:r>
            <a:r>
              <a:rPr lang="en-US" sz="2000" dirty="0" err="1">
                <a:effectLst/>
                <a:latin typeface="TimesNewRoman"/>
                <a:ea typeface="Times New Roman" panose="02020603050405020304" pitchFamily="18" charset="0"/>
                <a:cs typeface="Times New Roman" panose="02020603050405020304" pitchFamily="18" charset="0"/>
              </a:rPr>
              <a:t>feeha</a:t>
            </a:r>
            <a:r>
              <a:rPr lang="en-US" sz="2000" dirty="0">
                <a:effectLst/>
                <a:latin typeface="TimesNewRoman"/>
                <a:ea typeface="Times New Roman" panose="02020603050405020304" pitchFamily="18" charset="0"/>
                <a:cs typeface="Times New Roman" panose="02020603050405020304" pitchFamily="18" charset="0"/>
              </a:rPr>
              <a:t> </a:t>
            </a:r>
            <a:r>
              <a:rPr lang="en-US" sz="2000" dirty="0" err="1">
                <a:effectLst/>
                <a:latin typeface="TimesNewRoman"/>
                <a:ea typeface="Times New Roman" panose="02020603050405020304" pitchFamily="18" charset="0"/>
                <a:cs typeface="Times New Roman" panose="02020603050405020304" pitchFamily="18" charset="0"/>
              </a:rPr>
              <a:t>kullo</a:t>
            </a:r>
            <a:r>
              <a:rPr lang="en-US" sz="2000" dirty="0">
                <a:effectLst/>
                <a:latin typeface="TimesNewRoman"/>
                <a:ea typeface="Times New Roman" panose="02020603050405020304" pitchFamily="18" charset="0"/>
                <a:cs typeface="Times New Roman" panose="02020603050405020304" pitchFamily="18" charset="0"/>
              </a:rPr>
              <a:t> </a:t>
            </a:r>
            <a:r>
              <a:rPr lang="en-US" sz="2000" dirty="0" err="1">
                <a:effectLst/>
                <a:latin typeface="TimesNewRoman"/>
                <a:ea typeface="Times New Roman" panose="02020603050405020304" pitchFamily="18" charset="0"/>
                <a:cs typeface="Times New Roman" panose="02020603050405020304" pitchFamily="18" charset="0"/>
              </a:rPr>
              <a:t>rahma</a:t>
            </a:r>
            <a:r>
              <a:rPr lang="en-US" sz="2000" dirty="0">
                <a:effectLst/>
                <a:latin typeface="TimesNewRoman"/>
                <a:ea typeface="Times New Roman" panose="02020603050405020304" pitchFamily="18" charset="0"/>
                <a:cs typeface="Times New Roman" panose="02020603050405020304" pitchFamily="18" charset="0"/>
              </a:rPr>
              <a:t>) that is, every kind of blessing has been sent down upon this graveyard and there is no blessing which is not shared by those who are buried in this graveyard, God has inclined my heart through His </a:t>
            </a:r>
            <a:r>
              <a:rPr lang="en-US" sz="2000" dirty="0" err="1">
                <a:effectLst/>
                <a:latin typeface="TimesNewRoman,Italic"/>
                <a:ea typeface="Times New Roman" panose="02020603050405020304" pitchFamily="18" charset="0"/>
                <a:cs typeface="Times New Roman" panose="02020603050405020304" pitchFamily="18" charset="0"/>
              </a:rPr>
              <a:t>Wa</a:t>
            </a:r>
            <a:r>
              <a:rPr lang="en-US" sz="2000" dirty="0" err="1">
                <a:effectLst/>
                <a:latin typeface="TimesTrans,Italic"/>
                <a:ea typeface="Times New Roman" panose="02020603050405020304" pitchFamily="18" charset="0"/>
                <a:cs typeface="Times New Roman" panose="02020603050405020304" pitchFamily="18" charset="0"/>
              </a:rPr>
              <a:t>hi</a:t>
            </a:r>
            <a:r>
              <a:rPr lang="en-US" sz="2000" dirty="0">
                <a:effectLst/>
                <a:latin typeface="TimesNewRoman,Italic"/>
                <a:ea typeface="Times New Roman" panose="02020603050405020304" pitchFamily="18" charset="0"/>
                <a:cs typeface="Times New Roman" panose="02020603050405020304" pitchFamily="18" charset="0"/>
              </a:rPr>
              <a:t>-e- </a:t>
            </a:r>
            <a:r>
              <a:rPr lang="en-US" sz="2000" dirty="0" err="1">
                <a:effectLst/>
                <a:latin typeface="TimesNewRoman,Italic"/>
                <a:ea typeface="Times New Roman" panose="02020603050405020304" pitchFamily="18" charset="0"/>
                <a:cs typeface="Times New Roman" panose="02020603050405020304" pitchFamily="18" charset="0"/>
              </a:rPr>
              <a:t>Khaf</a:t>
            </a:r>
            <a:r>
              <a:rPr lang="en-US" sz="2000" dirty="0" err="1">
                <a:effectLst/>
                <a:latin typeface="TimesTrans,Italic"/>
                <a:ea typeface="Times New Roman" panose="02020603050405020304" pitchFamily="18" charset="0"/>
                <a:cs typeface="Times New Roman" panose="02020603050405020304" pitchFamily="18" charset="0"/>
              </a:rPr>
              <a:t>i</a:t>
            </a:r>
            <a:r>
              <a:rPr lang="en-US" sz="2000" dirty="0">
                <a:effectLst/>
                <a:latin typeface="BookmanOldStyle,BoldItalic"/>
                <a:ea typeface="Times New Roman" panose="02020603050405020304" pitchFamily="18" charset="0"/>
                <a:cs typeface="Times New Roman" panose="02020603050405020304" pitchFamily="18" charset="0"/>
              </a:rPr>
              <a:t> </a:t>
            </a:r>
            <a:r>
              <a:rPr lang="en-US" sz="2000" dirty="0">
                <a:effectLst/>
                <a:latin typeface="TimesNewRoman"/>
                <a:ea typeface="Times New Roman" panose="02020603050405020304" pitchFamily="18" charset="0"/>
                <a:cs typeface="Times New Roman" panose="02020603050405020304" pitchFamily="18" charset="0"/>
              </a:rPr>
              <a:t>towards the idea that for the burial in the graveyard some conditions should be prescribed and only those should get admittance who, because of their truthfulness and their perfect righteousness, comply with them. </a:t>
            </a:r>
            <a:r>
              <a:rPr lang="en-US" sz="1800" dirty="0">
                <a:effectLst/>
                <a:latin typeface="TimesNewRoman"/>
                <a:ea typeface="Times New Roman" panose="02020603050405020304" pitchFamily="18" charset="0"/>
                <a:cs typeface="Times New Roman" panose="02020603050405020304" pitchFamily="18" charset="0"/>
              </a:rPr>
              <a:t>(The Promised Messiah, peace be on him)</a:t>
            </a:r>
            <a:endParaRPr lang="en-US" sz="1800" dirty="0">
              <a:effectLst/>
              <a:latin typeface="Times New Roman" panose="02020603050405020304" pitchFamily="18" charset="0"/>
              <a:ea typeface="Times New Roman" panose="02020603050405020304" pitchFamily="18" charset="0"/>
            </a:endParaRPr>
          </a:p>
        </p:txBody>
      </p:sp>
      <p:sp>
        <p:nvSpPr>
          <p:cNvPr id="4" name="Title 1">
            <a:extLst>
              <a:ext uri="{FF2B5EF4-FFF2-40B4-BE49-F238E27FC236}">
                <a16:creationId xmlns:a16="http://schemas.microsoft.com/office/drawing/2014/main" id="{4E5291D9-8C8A-584C-B381-3E2B799EED6B}"/>
              </a:ext>
            </a:extLst>
          </p:cNvPr>
          <p:cNvSpPr>
            <a:spLocks noGrp="1"/>
          </p:cNvSpPr>
          <p:nvPr>
            <p:ph type="title"/>
          </p:nvPr>
        </p:nvSpPr>
        <p:spPr>
          <a:xfrm>
            <a:off x="3473726" y="372566"/>
            <a:ext cx="5213074" cy="539455"/>
          </a:xfrm>
        </p:spPr>
        <p:txBody>
          <a:bodyPr>
            <a:normAutofit/>
          </a:bodyPr>
          <a:lstStyle/>
          <a:p>
            <a:pPr algn="l"/>
            <a:r>
              <a:rPr lang="en-US" sz="2700" dirty="0">
                <a:solidFill>
                  <a:schemeClr val="bg1"/>
                </a:solidFill>
              </a:rPr>
              <a:t>Al-</a:t>
            </a:r>
            <a:r>
              <a:rPr lang="en-US" sz="2700" dirty="0" err="1">
                <a:solidFill>
                  <a:schemeClr val="bg1"/>
                </a:solidFill>
              </a:rPr>
              <a:t>Wasiyyat</a:t>
            </a:r>
            <a:r>
              <a:rPr lang="en-US" sz="2700" dirty="0">
                <a:solidFill>
                  <a:schemeClr val="bg1"/>
                </a:solidFill>
              </a:rPr>
              <a:t> (The Will)</a:t>
            </a:r>
          </a:p>
        </p:txBody>
      </p:sp>
      <p:sp>
        <p:nvSpPr>
          <p:cNvPr id="2" name="TextBox 1">
            <a:extLst>
              <a:ext uri="{FF2B5EF4-FFF2-40B4-BE49-F238E27FC236}">
                <a16:creationId xmlns:a16="http://schemas.microsoft.com/office/drawing/2014/main" id="{7F08146E-978F-FC80-D9F2-7D4093ED183D}"/>
              </a:ext>
            </a:extLst>
          </p:cNvPr>
          <p:cNvSpPr txBox="1"/>
          <p:nvPr/>
        </p:nvSpPr>
        <p:spPr>
          <a:xfrm>
            <a:off x="161820" y="4563988"/>
            <a:ext cx="8820359"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1" u="none" strike="noStrike" cap="none" spc="0" normalizeH="0" baseline="0" dirty="0">
                <a:ln>
                  <a:noFill/>
                </a:ln>
                <a:solidFill>
                  <a:srgbClr val="000000"/>
                </a:solidFill>
                <a:effectLst/>
                <a:uFillTx/>
                <a:latin typeface="+mn-lt"/>
                <a:ea typeface="+mn-ea"/>
                <a:cs typeface="+mn-cs"/>
                <a:sym typeface="Calibri"/>
              </a:rPr>
              <a:t>Questions for self reflection only (no answer needed in the meeting)</a:t>
            </a:r>
          </a:p>
          <a:p>
            <a:pPr marL="342900" marR="0" indent="-342900" algn="l" defTabSz="457200" rtl="0" fontAlgn="auto" latinLnBrk="0" hangingPunct="0">
              <a:lnSpc>
                <a:spcPct val="100000"/>
              </a:lnSpc>
              <a:spcBef>
                <a:spcPts val="0"/>
              </a:spcBef>
              <a:spcAft>
                <a:spcPts val="0"/>
              </a:spcAft>
              <a:buClrTx/>
              <a:buSzTx/>
              <a:buFontTx/>
              <a:buAutoNum type="arabicPeriod"/>
              <a:tabLst/>
            </a:pPr>
            <a:r>
              <a:rPr lang="en-US" i="1" dirty="0">
                <a:solidFill>
                  <a:srgbClr val="000000"/>
                </a:solidFill>
                <a:sym typeface="Calibri"/>
              </a:rPr>
              <a:t>Have you joined the system of </a:t>
            </a:r>
            <a:r>
              <a:rPr lang="en-US" i="1" dirty="0" err="1">
                <a:solidFill>
                  <a:srgbClr val="000000"/>
                </a:solidFill>
                <a:sym typeface="Calibri"/>
              </a:rPr>
              <a:t>Wasiyyat</a:t>
            </a:r>
            <a:r>
              <a:rPr lang="en-US" i="1" dirty="0">
                <a:solidFill>
                  <a:srgbClr val="000000"/>
                </a:solidFill>
                <a:sym typeface="Calibri"/>
              </a:rPr>
              <a:t>? If not, are you comfortable with your reasoning?</a:t>
            </a:r>
          </a:p>
          <a:p>
            <a:pPr marL="342900" marR="0" indent="-342900" algn="l" defTabSz="457200" rtl="0" fontAlgn="auto" latinLnBrk="0" hangingPunct="0">
              <a:lnSpc>
                <a:spcPct val="100000"/>
              </a:lnSpc>
              <a:spcBef>
                <a:spcPts val="0"/>
              </a:spcBef>
              <a:spcAft>
                <a:spcPts val="0"/>
              </a:spcAft>
              <a:buClrTx/>
              <a:buSzTx/>
              <a:buFontTx/>
              <a:buAutoNum type="arabicPeriod"/>
              <a:tabLst/>
            </a:pPr>
            <a:r>
              <a:rPr lang="en-US" i="1" dirty="0">
                <a:solidFill>
                  <a:srgbClr val="000000"/>
                </a:solidFill>
                <a:sym typeface="Calibri"/>
              </a:rPr>
              <a:t>If you are a </a:t>
            </a:r>
            <a:r>
              <a:rPr lang="en-US" i="1" dirty="0" err="1">
                <a:solidFill>
                  <a:srgbClr val="000000"/>
                </a:solidFill>
                <a:sym typeface="Calibri"/>
              </a:rPr>
              <a:t>Moosi</a:t>
            </a:r>
            <a:r>
              <a:rPr lang="en-US" i="1" dirty="0">
                <a:solidFill>
                  <a:srgbClr val="000000"/>
                </a:solidFill>
                <a:sym typeface="Calibri"/>
              </a:rPr>
              <a:t>, are you satisfied with the spiritual purification expected of you?</a:t>
            </a:r>
          </a:p>
        </p:txBody>
      </p:sp>
    </p:spTree>
    <p:extLst>
      <p:ext uri="{BB962C8B-B14F-4D97-AF65-F5344CB8AC3E}">
        <p14:creationId xmlns:p14="http://schemas.microsoft.com/office/powerpoint/2010/main" val="40310355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8" name="Title 2"/>
          <p:cNvSpPr txBox="1">
            <a:spLocks noGrp="1"/>
          </p:cNvSpPr>
          <p:nvPr>
            <p:ph type="title"/>
          </p:nvPr>
        </p:nvSpPr>
        <p:spPr>
          <a:xfrm>
            <a:off x="3755571" y="1191987"/>
            <a:ext cx="4171952" cy="383721"/>
          </a:xfrm>
          <a:prstGeom prst="rect">
            <a:avLst/>
          </a:prstGeom>
        </p:spPr>
        <p:txBody>
          <a:bodyPr>
            <a:normAutofit fontScale="90000"/>
          </a:bodyPr>
          <a:lstStyle/>
          <a:p>
            <a:pPr defTabSz="54863">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5024669" y="1191988"/>
            <a:ext cx="69312"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a:defRPr sz="3200">
                <a:solidFill>
                  <a:srgbClr val="FFFFFF"/>
                </a:solidFill>
              </a:defRPr>
            </a:lvl1pPr>
          </a:lstStyle>
          <a:p>
            <a:pPr defTabSz="342900" hangingPunct="0">
              <a:defRPr/>
            </a:pPr>
            <a:endParaRPr sz="2400" b="1" kern="0" dirty="0">
              <a:latin typeface="Calibri"/>
              <a:cs typeface="Calibri"/>
              <a:sym typeface="Calibri"/>
            </a:endParaRPr>
          </a:p>
        </p:txBody>
      </p:sp>
      <p:sp>
        <p:nvSpPr>
          <p:cNvPr id="2" name="TextBox 1">
            <a:extLst>
              <a:ext uri="{FF2B5EF4-FFF2-40B4-BE49-F238E27FC236}">
                <a16:creationId xmlns:a16="http://schemas.microsoft.com/office/drawing/2014/main" id="{91524D09-4F3C-C047-8609-2FCA1C2A08FA}"/>
              </a:ext>
            </a:extLst>
          </p:cNvPr>
          <p:cNvSpPr txBox="1"/>
          <p:nvPr/>
        </p:nvSpPr>
        <p:spPr>
          <a:xfrm>
            <a:off x="3396531" y="444965"/>
            <a:ext cx="1395876" cy="4385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342900" hangingPunct="0">
              <a:defRPr/>
            </a:pPr>
            <a:r>
              <a:rPr lang="en-US" sz="2400" b="1" kern="0" dirty="0">
                <a:solidFill>
                  <a:srgbClr val="FFFFFF"/>
                </a:solidFill>
                <a:latin typeface="Calibri"/>
                <a:cs typeface="Calibri"/>
                <a:sym typeface="Calibri"/>
              </a:rPr>
              <a:t>Salat Page</a:t>
            </a:r>
          </a:p>
        </p:txBody>
      </p:sp>
      <p:pic>
        <p:nvPicPr>
          <p:cNvPr id="6" name="Picture 5">
            <a:extLst>
              <a:ext uri="{FF2B5EF4-FFF2-40B4-BE49-F238E27FC236}">
                <a16:creationId xmlns:a16="http://schemas.microsoft.com/office/drawing/2014/main" id="{3AAA2AFE-5143-7D46-8036-82FFAE4246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72017" y="1413734"/>
            <a:ext cx="6640780" cy="1938992"/>
          </a:xfrm>
          <a:prstGeom prst="rect">
            <a:avLst/>
          </a:prstGeom>
        </p:spPr>
      </p:pic>
      <p:sp>
        <p:nvSpPr>
          <p:cNvPr id="5" name="TextBox 4">
            <a:extLst>
              <a:ext uri="{FF2B5EF4-FFF2-40B4-BE49-F238E27FC236}">
                <a16:creationId xmlns:a16="http://schemas.microsoft.com/office/drawing/2014/main" id="{A29D0C2D-3E32-CFCC-5498-5D93B7F76E91}"/>
              </a:ext>
            </a:extLst>
          </p:cNvPr>
          <p:cNvSpPr txBox="1"/>
          <p:nvPr/>
        </p:nvSpPr>
        <p:spPr>
          <a:xfrm>
            <a:off x="772029" y="3574472"/>
            <a:ext cx="8040756" cy="2459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Bef>
                <a:spcPts val="2400"/>
              </a:spcBef>
              <a:spcAft>
                <a:spcPts val="1875"/>
              </a:spcAft>
            </a:pPr>
            <a:r>
              <a:rPr lang="en-US" sz="2000" dirty="0">
                <a:solidFill>
                  <a:srgbClr val="212529"/>
                </a:solidFill>
                <a:effectLst/>
                <a:latin typeface="Arial" panose="020B0604020202020204" pitchFamily="34" charset="0"/>
                <a:ea typeface="Times New Roman" panose="02020603050405020304" pitchFamily="18" charset="0"/>
              </a:rPr>
              <a:t>The Promised Messiah </a:t>
            </a:r>
            <a:r>
              <a:rPr lang="en-US" sz="1600" dirty="0">
                <a:solidFill>
                  <a:srgbClr val="212529"/>
                </a:solidFill>
                <a:effectLst/>
                <a:latin typeface="Arial" panose="020B0604020202020204" pitchFamily="34" charset="0"/>
                <a:ea typeface="Times New Roman" panose="02020603050405020304" pitchFamily="18" charset="0"/>
              </a:rPr>
              <a:t>(peace be on him) </a:t>
            </a:r>
            <a:r>
              <a:rPr lang="en-US" sz="2000" dirty="0">
                <a:solidFill>
                  <a:srgbClr val="212529"/>
                </a:solidFill>
                <a:effectLst/>
                <a:latin typeface="Arial" panose="020B0604020202020204" pitchFamily="34" charset="0"/>
                <a:ea typeface="Times New Roman" panose="02020603050405020304" pitchFamily="18" charset="0"/>
              </a:rPr>
              <a:t>further states: 'If you wish to seek the delight and pleasure in your </a:t>
            </a:r>
            <a:r>
              <a:rPr lang="en-US" sz="2000" i="1" dirty="0">
                <a:solidFill>
                  <a:srgbClr val="212529"/>
                </a:solidFill>
                <a:effectLst/>
                <a:latin typeface="Arial" panose="020B0604020202020204" pitchFamily="34" charset="0"/>
                <a:ea typeface="Times New Roman" panose="02020603050405020304" pitchFamily="18" charset="0"/>
              </a:rPr>
              <a:t>Salat</a:t>
            </a:r>
            <a:r>
              <a:rPr lang="en-US" sz="2000" dirty="0">
                <a:solidFill>
                  <a:srgbClr val="212529"/>
                </a:solidFill>
                <a:effectLst/>
                <a:latin typeface="Arial" panose="020B0604020202020204" pitchFamily="34" charset="0"/>
                <a:ea typeface="Times New Roman" panose="02020603050405020304" pitchFamily="18" charset="0"/>
              </a:rPr>
              <a:t> then it is necessary that you offer some supplications in your own language. However, it is often observed that </a:t>
            </a:r>
            <a:r>
              <a:rPr lang="en-US" sz="2000" i="1" dirty="0">
                <a:solidFill>
                  <a:srgbClr val="212529"/>
                </a:solidFill>
                <a:effectLst/>
                <a:latin typeface="Arial" panose="020B0604020202020204" pitchFamily="34" charset="0"/>
                <a:ea typeface="Times New Roman" panose="02020603050405020304" pitchFamily="18" charset="0"/>
              </a:rPr>
              <a:t>Salat</a:t>
            </a:r>
            <a:r>
              <a:rPr lang="en-US" sz="2000" dirty="0">
                <a:solidFill>
                  <a:srgbClr val="212529"/>
                </a:solidFill>
                <a:effectLst/>
                <a:latin typeface="Arial" panose="020B0604020202020204" pitchFamily="34" charset="0"/>
                <a:ea typeface="Times New Roman" panose="02020603050405020304" pitchFamily="18" charset="0"/>
              </a:rPr>
              <a:t> is offered by merely going through the physical postures and thereafter one begins to supplicate.</a:t>
            </a:r>
            <a:endParaRPr lang="en-US" sz="2000" dirty="0">
              <a:effectLst/>
              <a:latin typeface="Times New Roman" panose="02020603050405020304" pitchFamily="18" charset="0"/>
              <a:ea typeface="Times New Roman" panose="02020603050405020304" pitchFamily="18" charset="0"/>
            </a:endParaRPr>
          </a:p>
          <a:p>
            <a:pPr>
              <a:spcBef>
                <a:spcPts val="2400"/>
              </a:spcBef>
              <a:spcAft>
                <a:spcPts val="1875"/>
              </a:spcAft>
            </a:pPr>
            <a:r>
              <a:rPr lang="en-US" dirty="0">
                <a:latin typeface="Times New Roman" panose="02020603050405020304" pitchFamily="18" charset="0"/>
                <a:ea typeface="Times New Roman" panose="02020603050405020304" pitchFamily="18" charset="0"/>
              </a:rPr>
              <a:t>(</a:t>
            </a:r>
            <a:r>
              <a:rPr lang="en-US" sz="1600" dirty="0">
                <a:solidFill>
                  <a:srgbClr val="212529"/>
                </a:solidFill>
                <a:effectLst/>
                <a:latin typeface="Arial" panose="020B0604020202020204" pitchFamily="34" charset="0"/>
                <a:ea typeface="Times New Roman" panose="02020603050405020304" pitchFamily="18" charset="0"/>
              </a:rPr>
              <a:t>Friday Sermon 9/29/2017)</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1364021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CEFBC5-E480-CB40-AA89-C16D137E56F4}"/>
              </a:ext>
            </a:extLst>
          </p:cNvPr>
          <p:cNvSpPr/>
          <p:nvPr/>
        </p:nvSpPr>
        <p:spPr>
          <a:xfrm>
            <a:off x="4377358" y="3581447"/>
            <a:ext cx="3416936" cy="276997"/>
          </a:xfrm>
          <a:prstGeom prst="rect">
            <a:avLst/>
          </a:prstGeom>
          <a:solidFill>
            <a:schemeClr val="accent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342900" hangingPunct="0"/>
            <a:endParaRPr lang="en-US" sz="1350" kern="0">
              <a:solidFill>
                <a:srgbClr val="000000"/>
              </a:solidFill>
              <a:latin typeface="Calibri"/>
              <a:cs typeface="Calibri"/>
              <a:sym typeface="Calibri"/>
            </a:endParaRPr>
          </a:p>
        </p:txBody>
      </p:sp>
      <p:sp>
        <p:nvSpPr>
          <p:cNvPr id="108" name="Title 2"/>
          <p:cNvSpPr txBox="1">
            <a:spLocks noGrp="1"/>
          </p:cNvSpPr>
          <p:nvPr>
            <p:ph type="title"/>
          </p:nvPr>
        </p:nvSpPr>
        <p:spPr>
          <a:xfrm>
            <a:off x="3755571" y="1191987"/>
            <a:ext cx="4171952" cy="383721"/>
          </a:xfrm>
          <a:prstGeom prst="rect">
            <a:avLst/>
          </a:prstGeom>
        </p:spPr>
        <p:txBody>
          <a:bodyPr>
            <a:normAutofit fontScale="90000"/>
          </a:bodyPr>
          <a:lstStyle/>
          <a:p>
            <a:pPr defTabSz="54863">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362798" y="435541"/>
            <a:ext cx="5314273"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lvl1pPr>
              <a:defRPr sz="3200">
                <a:solidFill>
                  <a:srgbClr val="FFFFFF"/>
                </a:solidFill>
              </a:defRPr>
            </a:lvl1pPr>
          </a:lstStyle>
          <a:p>
            <a:pPr defTabSz="342900" hangingPunct="0"/>
            <a:r>
              <a:rPr lang="en-US" sz="2400" b="1" kern="0" dirty="0">
                <a:latin typeface="Calibri"/>
                <a:cs typeface="Calibri"/>
                <a:sym typeface="Calibri"/>
              </a:rPr>
              <a:t>Mental and Physical health Segment</a:t>
            </a:r>
            <a:endParaRPr sz="2400" b="1" kern="0" dirty="0">
              <a:latin typeface="Calibri"/>
              <a:cs typeface="Calibri"/>
              <a:sym typeface="Calibri"/>
            </a:endParaRPr>
          </a:p>
        </p:txBody>
      </p:sp>
      <p:sp>
        <p:nvSpPr>
          <p:cNvPr id="112" name="Rectangle 8"/>
          <p:cNvSpPr txBox="1"/>
          <p:nvPr/>
        </p:nvSpPr>
        <p:spPr>
          <a:xfrm>
            <a:off x="1239683" y="2907136"/>
            <a:ext cx="6554611" cy="5309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defTabSz="342900" hangingPunct="0">
              <a:defRPr sz="2000" i="1">
                <a:solidFill>
                  <a:srgbClr val="FF0000"/>
                </a:solidFill>
                <a:latin typeface="+mj-lt"/>
                <a:ea typeface="+mj-ea"/>
                <a:cs typeface="+mj-cs"/>
                <a:sym typeface="Helvetica"/>
              </a:defRPr>
            </a:pPr>
            <a:endParaRPr lang="en-US" sz="1500" i="1" kern="0" dirty="0">
              <a:solidFill>
                <a:srgbClr val="FF0000"/>
              </a:solidFill>
              <a:latin typeface="Helvetica"/>
              <a:sym typeface="Helvetica"/>
            </a:endParaRPr>
          </a:p>
          <a:p>
            <a:pPr defTabSz="342900" hangingPunct="0">
              <a:defRPr sz="2000"/>
            </a:pPr>
            <a:endParaRPr sz="1500" kern="0" dirty="0">
              <a:solidFill>
                <a:srgbClr val="000000"/>
              </a:solidFill>
              <a:latin typeface="Calibri"/>
              <a:cs typeface="Calibri"/>
              <a:sym typeface="Calibri"/>
            </a:endParaRPr>
          </a:p>
        </p:txBody>
      </p:sp>
      <p:sp>
        <p:nvSpPr>
          <p:cNvPr id="2" name="Rectangle 1">
            <a:extLst>
              <a:ext uri="{FF2B5EF4-FFF2-40B4-BE49-F238E27FC236}">
                <a16:creationId xmlns:a16="http://schemas.microsoft.com/office/drawing/2014/main" id="{92BF0955-2314-1E48-9C12-6FEDF10B010B}"/>
              </a:ext>
            </a:extLst>
          </p:cNvPr>
          <p:cNvSpPr/>
          <p:nvPr/>
        </p:nvSpPr>
        <p:spPr>
          <a:xfrm>
            <a:off x="566843" y="2150286"/>
            <a:ext cx="2956870" cy="2862322"/>
          </a:xfrm>
          <a:prstGeom prst="rect">
            <a:avLst/>
          </a:prstGeom>
        </p:spPr>
        <p:txBody>
          <a:bodyPr wrap="square">
            <a:spAutoFit/>
          </a:bodyPr>
          <a:lstStyle/>
          <a:p>
            <a:pPr defTabSz="342900" hangingPunct="0"/>
            <a:r>
              <a:rPr lang="en-US" b="1" kern="0" dirty="0">
                <a:solidFill>
                  <a:srgbClr val="000000"/>
                </a:solidFill>
                <a:latin typeface="Calibri"/>
                <a:cs typeface="Calibri"/>
                <a:sym typeface="Calibri"/>
              </a:rPr>
              <a:t>Suggested Time = 15 mins</a:t>
            </a:r>
          </a:p>
          <a:p>
            <a:pPr defTabSz="342900" hangingPunct="0"/>
            <a:endParaRPr lang="en-US" b="1" kern="0" dirty="0">
              <a:solidFill>
                <a:srgbClr val="000000"/>
              </a:solidFill>
              <a:latin typeface="Calibri"/>
              <a:cs typeface="Calibri"/>
              <a:sym typeface="Calibri"/>
            </a:endParaRPr>
          </a:p>
          <a:p>
            <a:pPr defTabSz="342900" hangingPunct="0"/>
            <a:r>
              <a:rPr lang="en-US" b="1" kern="0" dirty="0">
                <a:solidFill>
                  <a:srgbClr val="000000"/>
                </a:solidFill>
                <a:latin typeface="Calibri"/>
                <a:cs typeface="Calibri"/>
                <a:sym typeface="Calibri"/>
              </a:rPr>
              <a:t>It contains questions of </a:t>
            </a:r>
          </a:p>
          <a:p>
            <a:pPr defTabSz="342900" hangingPunct="0"/>
            <a:r>
              <a:rPr lang="en-US" b="1" kern="0" dirty="0">
                <a:solidFill>
                  <a:srgbClr val="000000"/>
                </a:solidFill>
                <a:latin typeface="Calibri"/>
                <a:cs typeface="Calibri"/>
                <a:sym typeface="Calibri"/>
              </a:rPr>
              <a:t>general knowledge and/or </a:t>
            </a:r>
          </a:p>
          <a:p>
            <a:pPr defTabSz="342900" hangingPunct="0"/>
            <a:r>
              <a:rPr lang="en-US" b="1" kern="0" dirty="0">
                <a:solidFill>
                  <a:srgbClr val="000000"/>
                </a:solidFill>
                <a:latin typeface="Calibri"/>
                <a:cs typeface="Calibri"/>
                <a:sym typeface="Calibri"/>
              </a:rPr>
              <a:t>religious knowledge </a:t>
            </a:r>
          </a:p>
          <a:p>
            <a:pPr defTabSz="342900" hangingPunct="0"/>
            <a:r>
              <a:rPr lang="en-US" b="1" kern="0" dirty="0">
                <a:solidFill>
                  <a:srgbClr val="000000"/>
                </a:solidFill>
                <a:latin typeface="Calibri"/>
                <a:cs typeface="Calibri"/>
                <a:sym typeface="Calibri"/>
              </a:rPr>
              <a:t>followed by their answers.</a:t>
            </a:r>
          </a:p>
          <a:p>
            <a:pPr defTabSz="342900" hangingPunct="0"/>
            <a:r>
              <a:rPr lang="en-US" b="1" kern="0" dirty="0">
                <a:solidFill>
                  <a:srgbClr val="000000"/>
                </a:solidFill>
                <a:latin typeface="Calibri"/>
                <a:cs typeface="Calibri"/>
                <a:sym typeface="Calibri"/>
              </a:rPr>
              <a:t>A thought-provoking video and a physical health segment</a:t>
            </a:r>
          </a:p>
          <a:p>
            <a:pPr defTabSz="342900" hangingPunct="0"/>
            <a:endParaRPr lang="en-US" b="1" kern="0" dirty="0">
              <a:solidFill>
                <a:srgbClr val="000000"/>
              </a:solidFill>
              <a:latin typeface="Calibri"/>
              <a:cs typeface="Calibri"/>
              <a:sym typeface="Calibri"/>
            </a:endParaRPr>
          </a:p>
        </p:txBody>
      </p:sp>
      <p:pic>
        <p:nvPicPr>
          <p:cNvPr id="4" name="Picture 3">
            <a:extLst>
              <a:ext uri="{FF2B5EF4-FFF2-40B4-BE49-F238E27FC236}">
                <a16:creationId xmlns:a16="http://schemas.microsoft.com/office/drawing/2014/main" id="{E4760E65-5B0B-A44C-A35B-8D31DC965E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77358" y="2684834"/>
            <a:ext cx="3099116" cy="2324337"/>
          </a:xfrm>
          <a:prstGeom prst="rect">
            <a:avLst/>
          </a:prstGeom>
        </p:spPr>
      </p:pic>
    </p:spTree>
    <p:extLst>
      <p:ext uri="{BB962C8B-B14F-4D97-AF65-F5344CB8AC3E}">
        <p14:creationId xmlns:p14="http://schemas.microsoft.com/office/powerpoint/2010/main" val="367049142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8" name="Title 2"/>
          <p:cNvSpPr txBox="1">
            <a:spLocks noGrp="1"/>
          </p:cNvSpPr>
          <p:nvPr>
            <p:ph type="title"/>
          </p:nvPr>
        </p:nvSpPr>
        <p:spPr>
          <a:xfrm>
            <a:off x="3755571" y="1191987"/>
            <a:ext cx="4171952" cy="383721"/>
          </a:xfrm>
          <a:prstGeom prst="rect">
            <a:avLst/>
          </a:prstGeom>
        </p:spPr>
        <p:txBody>
          <a:bodyPr>
            <a:normAutofit fontScale="90000"/>
          </a:bodyPr>
          <a:lstStyle/>
          <a:p>
            <a:pPr defTabSz="54863">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5024669" y="1191988"/>
            <a:ext cx="69312"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a:defRPr sz="3200">
                <a:solidFill>
                  <a:srgbClr val="FFFFFF"/>
                </a:solidFill>
              </a:defRPr>
            </a:lvl1pPr>
          </a:lstStyle>
          <a:p>
            <a:pPr defTabSz="342900" hangingPunct="0"/>
            <a:endParaRPr sz="2400" b="1" kern="0" dirty="0">
              <a:latin typeface="Calibri"/>
              <a:cs typeface="Calibri"/>
              <a:sym typeface="Calibri"/>
            </a:endParaRPr>
          </a:p>
        </p:txBody>
      </p:sp>
      <p:sp>
        <p:nvSpPr>
          <p:cNvPr id="5" name="TextBox 3">
            <a:extLst>
              <a:ext uri="{FF2B5EF4-FFF2-40B4-BE49-F238E27FC236}">
                <a16:creationId xmlns:a16="http://schemas.microsoft.com/office/drawing/2014/main" id="{47AC1758-1878-6D4E-8A92-BDE29318BCAF}"/>
              </a:ext>
            </a:extLst>
          </p:cNvPr>
          <p:cNvSpPr txBox="1"/>
          <p:nvPr/>
        </p:nvSpPr>
        <p:spPr>
          <a:xfrm>
            <a:off x="3424830" y="466851"/>
            <a:ext cx="1981631"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a:defRPr sz="3200">
                <a:solidFill>
                  <a:srgbClr val="FFFFFF"/>
                </a:solidFill>
              </a:defRPr>
            </a:lvl1pPr>
          </a:lstStyle>
          <a:p>
            <a:pPr defTabSz="342900" hangingPunct="0"/>
            <a:r>
              <a:rPr lang="en-US" sz="2400" b="1" kern="0" dirty="0">
                <a:latin typeface="Calibri"/>
                <a:cs typeface="Calibri"/>
                <a:sym typeface="Calibri"/>
              </a:rPr>
              <a:t>Mental Health </a:t>
            </a:r>
            <a:endParaRPr sz="2400" b="1" kern="0" dirty="0">
              <a:latin typeface="Calibri"/>
              <a:cs typeface="Calibri"/>
              <a:sym typeface="Calibri"/>
            </a:endParaRPr>
          </a:p>
        </p:txBody>
      </p:sp>
      <p:pic>
        <p:nvPicPr>
          <p:cNvPr id="2" name="Picture 1">
            <a:extLst>
              <a:ext uri="{FF2B5EF4-FFF2-40B4-BE49-F238E27FC236}">
                <a16:creationId xmlns:a16="http://schemas.microsoft.com/office/drawing/2014/main" id="{21D3929B-3CD8-6E45-9230-8B7912DEA595}"/>
              </a:ext>
            </a:extLst>
          </p:cNvPr>
          <p:cNvPicPr>
            <a:picLocks noChangeAspect="1"/>
          </p:cNvPicPr>
          <p:nvPr/>
        </p:nvPicPr>
        <p:blipFill>
          <a:blip r:embed="rId3"/>
          <a:stretch>
            <a:fillRect/>
          </a:stretch>
        </p:blipFill>
        <p:spPr>
          <a:xfrm>
            <a:off x="2292031" y="1917124"/>
            <a:ext cx="4567271" cy="3210791"/>
          </a:xfrm>
          <a:prstGeom prst="rect">
            <a:avLst/>
          </a:prstGeom>
        </p:spPr>
      </p:pic>
    </p:spTree>
    <p:extLst>
      <p:ext uri="{BB962C8B-B14F-4D97-AF65-F5344CB8AC3E}">
        <p14:creationId xmlns:p14="http://schemas.microsoft.com/office/powerpoint/2010/main" val="38296935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5" name="TextBox 6"/>
          <p:cNvSpPr txBox="1"/>
          <p:nvPr/>
        </p:nvSpPr>
        <p:spPr>
          <a:xfrm>
            <a:off x="3382954" y="471162"/>
            <a:ext cx="2346899"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lvl1pPr defTabSz="914400">
              <a:defRPr sz="3200">
                <a:solidFill>
                  <a:srgbClr val="FFFFFF"/>
                </a:solidFill>
              </a:defRPr>
            </a:lvl1pPr>
          </a:lstStyle>
          <a:p>
            <a:pPr hangingPunct="0"/>
            <a:r>
              <a:rPr lang="en-US" sz="2400" b="1" kern="0" dirty="0">
                <a:latin typeface="Calibri"/>
                <a:cs typeface="Calibri"/>
                <a:sym typeface="Calibri"/>
              </a:rPr>
              <a:t>Quiz</a:t>
            </a:r>
            <a:endParaRPr sz="2400" b="1" kern="0" dirty="0">
              <a:latin typeface="Calibri"/>
              <a:cs typeface="Calibri"/>
              <a:sym typeface="Calibri"/>
            </a:endParaRPr>
          </a:p>
        </p:txBody>
      </p:sp>
      <p:sp>
        <p:nvSpPr>
          <p:cNvPr id="156" name="Content Placeholder 2"/>
          <p:cNvSpPr txBox="1"/>
          <p:nvPr/>
        </p:nvSpPr>
        <p:spPr>
          <a:xfrm>
            <a:off x="238539" y="2554357"/>
            <a:ext cx="8140147" cy="3095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noAutofit/>
          </a:bodyPr>
          <a:lstStyle/>
          <a:p>
            <a:pPr marL="342900" indent="-342900" defTabSz="342900" hangingPunct="0">
              <a:spcBef>
                <a:spcPts val="375"/>
              </a:spcBef>
              <a:buSzPct val="100000"/>
              <a:buFontTx/>
              <a:buAutoNum type="arabicPeriod"/>
              <a:defRPr sz="2400"/>
            </a:pPr>
            <a:r>
              <a:rPr lang="en-US" sz="2000" dirty="0">
                <a:latin typeface="Times New Roman" panose="02020603050405020304" pitchFamily="18" charset="0"/>
                <a:cs typeface="Times New Roman" panose="02020603050405020304" pitchFamily="18" charset="0"/>
              </a:rPr>
              <a:t>How much radiation we are exposed to while flying from east coast to west coast in USA?</a:t>
            </a:r>
          </a:p>
          <a:p>
            <a:pPr marL="914400" lvl="1" indent="-457200" defTabSz="342900" hangingPunct="0">
              <a:spcBef>
                <a:spcPts val="375"/>
              </a:spcBef>
              <a:buSzPct val="100000"/>
              <a:buFont typeface="+mj-lt"/>
              <a:buAutoNum type="alphaLcPeriod"/>
              <a:defRPr sz="2400"/>
            </a:pPr>
            <a:r>
              <a:rPr lang="en-US" sz="2000" dirty="0">
                <a:latin typeface="Times New Roman" panose="02020603050405020304" pitchFamily="18" charset="0"/>
                <a:cs typeface="Times New Roman" panose="02020603050405020304" pitchFamily="18" charset="0"/>
              </a:rPr>
              <a:t>No radiation</a:t>
            </a:r>
          </a:p>
          <a:p>
            <a:pPr marL="914400" lvl="1" indent="-457200" defTabSz="342900" hangingPunct="0">
              <a:spcBef>
                <a:spcPts val="375"/>
              </a:spcBef>
              <a:buSzPct val="100000"/>
              <a:buFont typeface="+mj-lt"/>
              <a:buAutoNum type="alphaLcPeriod"/>
              <a:defRPr sz="2400"/>
            </a:pPr>
            <a:r>
              <a:rPr lang="en-US" sz="2000" dirty="0">
                <a:latin typeface="Times New Roman" panose="02020603050405020304" pitchFamily="18" charset="0"/>
                <a:cs typeface="Times New Roman" panose="02020603050405020304" pitchFamily="18" charset="0"/>
              </a:rPr>
              <a:t>0.035 mSv</a:t>
            </a:r>
          </a:p>
          <a:p>
            <a:pPr marL="914400" lvl="1" indent="-457200" defTabSz="342900" hangingPunct="0">
              <a:spcBef>
                <a:spcPts val="375"/>
              </a:spcBef>
              <a:buSzPct val="100000"/>
              <a:buFont typeface="+mj-lt"/>
              <a:buAutoNum type="alphaLcPeriod"/>
              <a:defRPr sz="2400"/>
            </a:pPr>
            <a:r>
              <a:rPr lang="en-US" sz="2000" dirty="0">
                <a:latin typeface="Times New Roman" panose="02020603050405020304" pitchFamily="18" charset="0"/>
                <a:cs typeface="Times New Roman" panose="02020603050405020304" pitchFamily="18" charset="0"/>
              </a:rPr>
              <a:t>0.1 mSv</a:t>
            </a:r>
          </a:p>
          <a:p>
            <a:pPr marL="342900" indent="-342900" defTabSz="342900" hangingPunct="0">
              <a:spcBef>
                <a:spcPts val="375"/>
              </a:spcBef>
              <a:buSzPct val="100000"/>
              <a:buFontTx/>
              <a:buAutoNum type="arabicPeriod"/>
              <a:defRPr sz="2400"/>
            </a:pPr>
            <a:r>
              <a:rPr lang="en-US" sz="2000" dirty="0">
                <a:latin typeface="Times New Roman" panose="02020603050405020304" pitchFamily="18" charset="0"/>
                <a:cs typeface="Times New Roman" panose="02020603050405020304" pitchFamily="18" charset="0"/>
              </a:rPr>
              <a:t>Smoking Hookah is a less harmful alternative to smoking cigarettes. True/False?</a:t>
            </a:r>
          </a:p>
          <a:p>
            <a:pPr marL="342900" indent="-342900" defTabSz="342900" hangingPunct="0">
              <a:spcBef>
                <a:spcPts val="375"/>
              </a:spcBef>
              <a:buSzPct val="100000"/>
              <a:buFontTx/>
              <a:buAutoNum type="arabicPeriod"/>
              <a:defRPr sz="2400"/>
            </a:pPr>
            <a:r>
              <a:rPr lang="en-US" sz="2000" dirty="0">
                <a:effectLst/>
                <a:latin typeface="Times New Roman" panose="02020603050405020304" pitchFamily="18" charset="0"/>
                <a:cs typeface="Times New Roman" panose="02020603050405020304" pitchFamily="18" charset="0"/>
              </a:rPr>
              <a:t>What would happen if a person who is willing to sign </a:t>
            </a:r>
            <a:r>
              <a:rPr lang="en-US" sz="2000" i="1" dirty="0" err="1">
                <a:effectLst/>
                <a:latin typeface="Times New Roman" panose="02020603050405020304" pitchFamily="18" charset="0"/>
                <a:cs typeface="Times New Roman" panose="02020603050405020304" pitchFamily="18" charset="0"/>
              </a:rPr>
              <a:t>Wa</a:t>
            </a:r>
            <a:r>
              <a:rPr lang="en-US" sz="2000" dirty="0" err="1">
                <a:effectLst/>
                <a:latin typeface="Times New Roman" panose="02020603050405020304" pitchFamily="18" charset="0"/>
                <a:cs typeface="Times New Roman" panose="02020603050405020304" pitchFamily="18" charset="0"/>
              </a:rPr>
              <a:t>s</a:t>
            </a:r>
            <a:r>
              <a:rPr lang="en-US" sz="2000" i="1" dirty="0" err="1">
                <a:effectLst/>
                <a:latin typeface="Times New Roman" panose="02020603050405020304" pitchFamily="18" charset="0"/>
                <a:cs typeface="Times New Roman" panose="02020603050405020304" pitchFamily="18" charset="0"/>
              </a:rPr>
              <a:t>iyyat</a:t>
            </a:r>
            <a:r>
              <a:rPr lang="en-US" sz="2000" i="1"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dies suddenly, but had initiated the process of </a:t>
            </a:r>
            <a:r>
              <a:rPr lang="en-US" sz="2000" i="1" dirty="0" err="1">
                <a:effectLst/>
                <a:latin typeface="Times New Roman" panose="02020603050405020304" pitchFamily="18" charset="0"/>
                <a:cs typeface="Times New Roman" panose="02020603050405020304" pitchFamily="18" charset="0"/>
              </a:rPr>
              <a:t>Wa</a:t>
            </a:r>
            <a:r>
              <a:rPr lang="en-US" sz="2000" dirty="0" err="1">
                <a:effectLst/>
                <a:latin typeface="Times New Roman" panose="02020603050405020304" pitchFamily="18" charset="0"/>
                <a:cs typeface="Times New Roman" panose="02020603050405020304" pitchFamily="18" charset="0"/>
              </a:rPr>
              <a:t>s</a:t>
            </a:r>
            <a:r>
              <a:rPr lang="en-US" sz="2000" i="1" dirty="0" err="1">
                <a:effectLst/>
                <a:latin typeface="Times New Roman" panose="02020603050405020304" pitchFamily="18" charset="0"/>
                <a:cs typeface="Times New Roman" panose="02020603050405020304" pitchFamily="18" charset="0"/>
              </a:rPr>
              <a:t>iyyat</a:t>
            </a:r>
            <a:r>
              <a:rPr lang="en-US" sz="2000" i="1"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before death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29262CBF-FCFC-FE4E-A737-CB75506733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87004" y="1044659"/>
            <a:ext cx="2287421" cy="1509698"/>
          </a:xfrm>
          <a:prstGeom prst="rect">
            <a:avLst/>
          </a:prstGeom>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5" name="TextBox 6"/>
          <p:cNvSpPr txBox="1"/>
          <p:nvPr/>
        </p:nvSpPr>
        <p:spPr>
          <a:xfrm>
            <a:off x="3382955" y="422523"/>
            <a:ext cx="2346899" cy="4385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lvl1pPr defTabSz="914400">
              <a:defRPr sz="3200">
                <a:solidFill>
                  <a:srgbClr val="FFFFFF"/>
                </a:solidFill>
              </a:defRPr>
            </a:lvl1pPr>
          </a:lstStyle>
          <a:p>
            <a:pPr hangingPunct="0"/>
            <a:r>
              <a:rPr lang="en-US" sz="2400" b="1" kern="0" dirty="0">
                <a:latin typeface="Calibri"/>
                <a:cs typeface="Calibri"/>
                <a:sym typeface="Calibri"/>
              </a:rPr>
              <a:t>Answers</a:t>
            </a:r>
            <a:endParaRPr sz="2400" b="1" kern="0" dirty="0">
              <a:latin typeface="Calibri"/>
              <a:cs typeface="Calibri"/>
              <a:sym typeface="Calibri"/>
            </a:endParaRPr>
          </a:p>
        </p:txBody>
      </p:sp>
      <p:sp>
        <p:nvSpPr>
          <p:cNvPr id="156" name="Content Placeholder 2"/>
          <p:cNvSpPr txBox="1"/>
          <p:nvPr/>
        </p:nvSpPr>
        <p:spPr>
          <a:xfrm>
            <a:off x="104114" y="2256596"/>
            <a:ext cx="8904579" cy="36649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noAutofit/>
          </a:bodyPr>
          <a:lstStyle/>
          <a:p>
            <a:pPr marL="457200" marR="0" indent="-457200">
              <a:lnSpc>
                <a:spcPts val="2400"/>
              </a:lnSpc>
              <a:spcBef>
                <a:spcPts val="0"/>
              </a:spcBef>
              <a:spcAft>
                <a:spcPts val="0"/>
              </a:spcAft>
              <a:buFont typeface="+mj-lt"/>
              <a:buAutoNum type="arabicPeriod"/>
            </a:pPr>
            <a:r>
              <a:rPr lang="en-US" sz="2000" b="1" u="sng" dirty="0">
                <a:solidFill>
                  <a:srgbClr val="000000"/>
                </a:solidFill>
                <a:latin typeface="Times New Roman" panose="02020603050405020304" pitchFamily="18" charset="0"/>
                <a:cs typeface="Times New Roman" panose="02020603050405020304" pitchFamily="18" charset="0"/>
              </a:rPr>
              <a:t>b</a:t>
            </a:r>
            <a:r>
              <a:rPr lang="en-US" sz="2000" b="0" i="0" dirty="0">
                <a:solidFill>
                  <a:srgbClr val="000000"/>
                </a:solidFill>
                <a:effectLst/>
                <a:latin typeface="Times New Roman" panose="02020603050405020304" pitchFamily="18" charset="0"/>
                <a:cs typeface="Times New Roman" panose="02020603050405020304" pitchFamily="18" charset="0"/>
              </a:rPr>
              <a:t>. While flying from east coast to west coast, we are exposed to about 0.035 mSv. This is in comparison to about 1 mSv for a chest Xray and 1-10 mSv with a CT scan.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buFont typeface="+mj-lt"/>
              <a:buAutoNum type="arabicPeriod"/>
            </a:pPr>
            <a:r>
              <a:rPr lang="en-US" sz="2000" b="0" i="0" dirty="0">
                <a:solidFill>
                  <a:srgbClr val="000000"/>
                </a:solidFill>
                <a:effectLst/>
                <a:latin typeface="Times New Roman" panose="02020603050405020304" pitchFamily="18" charset="0"/>
                <a:cs typeface="Times New Roman" panose="02020603050405020304" pitchFamily="18" charset="0"/>
              </a:rPr>
              <a:t>In a typical 1-hour hookah smoking session, users may inhale 100–200 times the amount of smoke they would inhale from a single cigarette. In a single water pipe session, users are exposed to up to 9 times the carbon monoxide and 1.7 times the nicotine of a single cigarette.</a:t>
            </a:r>
            <a:r>
              <a:rPr lang="en-US" sz="2000" baseline="30000" dirty="0">
                <a:solidFill>
                  <a:srgbClr val="000000"/>
                </a:solidFill>
                <a:latin typeface="Times New Roman" panose="02020603050405020304" pitchFamily="18" charset="0"/>
                <a:cs typeface="Times New Roman" panose="02020603050405020304" pitchFamily="18" charset="0"/>
              </a:rPr>
              <a:t> </a:t>
            </a:r>
            <a:r>
              <a:rPr lang="en-US" sz="2000" b="0" i="0" dirty="0">
                <a:solidFill>
                  <a:srgbClr val="000000"/>
                </a:solidFill>
                <a:effectLst/>
                <a:latin typeface="Times New Roman" panose="02020603050405020304" pitchFamily="18" charset="0"/>
                <a:cs typeface="Times New Roman" panose="02020603050405020304" pitchFamily="18" charset="0"/>
              </a:rPr>
              <a:t>The amount of smoke inhaled during a typical hookah session is about 90,000 milliliters (ml), compared with 500–600 ml inhaled when smoking a cigarette. </a:t>
            </a:r>
            <a:r>
              <a:rPr lang="en-US" b="0" i="0" dirty="0">
                <a:solidFill>
                  <a:srgbClr val="000000"/>
                </a:solidFill>
                <a:effectLst/>
                <a:latin typeface="Times New Roman" panose="02020603050405020304" pitchFamily="18" charset="0"/>
                <a:cs typeface="Times New Roman" panose="02020603050405020304" pitchFamily="18" charset="0"/>
              </a:rPr>
              <a:t>(</a:t>
            </a:r>
            <a:r>
              <a:rPr lang="en-US" b="0" i="0" dirty="0" err="1">
                <a:solidFill>
                  <a:srgbClr val="000000"/>
                </a:solidFill>
                <a:effectLst/>
                <a:latin typeface="Times New Roman" panose="02020603050405020304" pitchFamily="18" charset="0"/>
                <a:cs typeface="Times New Roman" panose="02020603050405020304" pitchFamily="18" charset="0"/>
              </a:rPr>
              <a:t>cdc.gov</a:t>
            </a:r>
            <a:r>
              <a:rPr lang="en-US" b="0" i="0" dirty="0">
                <a:solidFill>
                  <a:srgbClr val="000000"/>
                </a:solidFill>
                <a:effectLst/>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nSpc>
                <a:spcPts val="2400"/>
              </a:lnSpc>
              <a:buFont typeface="+mj-lt"/>
              <a:buAutoNum type="arabicPeriod"/>
            </a:pPr>
            <a:r>
              <a:rPr lang="en-US" sz="2000" dirty="0">
                <a:effectLst/>
                <a:latin typeface="Times New Roman" panose="02020603050405020304" pitchFamily="18" charset="0"/>
                <a:cs typeface="Times New Roman" panose="02020603050405020304" pitchFamily="18" charset="0"/>
              </a:rPr>
              <a:t>The </a:t>
            </a:r>
            <a:r>
              <a:rPr lang="en-US" sz="2000" dirty="0" err="1">
                <a:effectLst/>
                <a:latin typeface="Times New Roman" panose="02020603050405020304" pitchFamily="18" charset="0"/>
                <a:cs typeface="Times New Roman" panose="02020603050405020304" pitchFamily="18" charset="0"/>
              </a:rPr>
              <a:t>Wasiyyat</a:t>
            </a:r>
            <a:r>
              <a:rPr lang="en-US" sz="2000" dirty="0">
                <a:effectLst/>
                <a:latin typeface="Times New Roman" panose="02020603050405020304" pitchFamily="18" charset="0"/>
                <a:cs typeface="Times New Roman" panose="02020603050405020304" pitchFamily="18" charset="0"/>
              </a:rPr>
              <a:t> of such a person could be considered for approval if the deceased fulfilled other requirements, and heirs are willing to pay the Chanda from his belongings  </a:t>
            </a:r>
            <a:endParaRPr lang="en-US" sz="2000" dirty="0">
              <a:latin typeface="Times New Roman" panose="02020603050405020304" pitchFamily="18" charset="0"/>
              <a:cs typeface="Times New Roman" panose="02020603050405020304" pitchFamily="18" charset="0"/>
            </a:endParaRPr>
          </a:p>
          <a:p>
            <a:pPr marR="0" fontAlgn="t">
              <a:lnSpc>
                <a:spcPts val="1650"/>
              </a:lnSpc>
              <a:spcBef>
                <a:spcPts val="0"/>
              </a:spcBef>
              <a:spcAft>
                <a:spcPts val="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9262CBF-FCFC-FE4E-A737-CB75506733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94427" y="936452"/>
            <a:ext cx="1879118" cy="1240218"/>
          </a:xfrm>
          <a:prstGeom prst="rect">
            <a:avLst/>
          </a:prstGeom>
        </p:spPr>
      </p:pic>
    </p:spTree>
    <p:extLst>
      <p:ext uri="{BB962C8B-B14F-4D97-AF65-F5344CB8AC3E}">
        <p14:creationId xmlns:p14="http://schemas.microsoft.com/office/powerpoint/2010/main" val="256397418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8" name="Title 1"/>
          <p:cNvSpPr txBox="1">
            <a:spLocks noGrp="1"/>
          </p:cNvSpPr>
          <p:nvPr>
            <p:ph type="title"/>
          </p:nvPr>
        </p:nvSpPr>
        <p:spPr>
          <a:xfrm>
            <a:off x="3374679" y="432208"/>
            <a:ext cx="1956699" cy="454982"/>
          </a:xfrm>
          <a:prstGeom prst="rect">
            <a:avLst/>
          </a:prstGeom>
        </p:spPr>
        <p:txBody>
          <a:bodyPr>
            <a:normAutofit fontScale="90000"/>
          </a:bodyPr>
          <a:lstStyle>
            <a:lvl1pPr>
              <a:defRPr sz="3200" b="1">
                <a:solidFill>
                  <a:srgbClr val="FFFFFF"/>
                </a:solidFill>
                <a:latin typeface="+mj-lt"/>
                <a:ea typeface="+mj-ea"/>
                <a:cs typeface="+mj-cs"/>
                <a:sym typeface="Helvetica"/>
              </a:defRPr>
            </a:lvl1pPr>
          </a:lstStyle>
          <a:p>
            <a:r>
              <a:rPr dirty="0"/>
              <a:t>Agenda</a:t>
            </a:r>
          </a:p>
        </p:txBody>
      </p:sp>
      <p:sp>
        <p:nvSpPr>
          <p:cNvPr id="99" name="Content Placeholder 2"/>
          <p:cNvSpPr txBox="1"/>
          <p:nvPr/>
        </p:nvSpPr>
        <p:spPr>
          <a:xfrm>
            <a:off x="407504" y="1587581"/>
            <a:ext cx="7069741" cy="422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normAutofit/>
          </a:bodyPr>
          <a:lstStyle/>
          <a:p>
            <a:pPr marL="249460" indent="-249460" defTabSz="332612" hangingPunct="0">
              <a:spcBef>
                <a:spcPts val="300"/>
              </a:spcBef>
              <a:buSzPct val="100000"/>
              <a:buFont typeface="Arial"/>
              <a:buChar char="•"/>
              <a:defRPr sz="1900"/>
            </a:pPr>
            <a:r>
              <a:rPr kern="0" dirty="0">
                <a:solidFill>
                  <a:srgbClr val="000000"/>
                </a:solidFill>
                <a:cs typeface="Calibri"/>
                <a:sym typeface="Calibri"/>
              </a:rPr>
              <a:t>Recitation of the Holy Quran </a:t>
            </a:r>
            <a:r>
              <a:rPr lang="en-US" sz="1600" kern="0" dirty="0">
                <a:solidFill>
                  <a:srgbClr val="000000"/>
                </a:solidFill>
                <a:cs typeface="Calibri"/>
                <a:sym typeface="Calibri"/>
              </a:rPr>
              <a:t>(5 mins)</a:t>
            </a:r>
            <a:r>
              <a:rPr kern="0" dirty="0">
                <a:solidFill>
                  <a:srgbClr val="000000"/>
                </a:solidFill>
                <a:cs typeface="Calibri"/>
                <a:sym typeface="Calibri"/>
              </a:rPr>
              <a:t>	</a:t>
            </a:r>
          </a:p>
          <a:p>
            <a:pPr marL="249460" indent="-249460" defTabSz="332612" hangingPunct="0">
              <a:spcBef>
                <a:spcPts val="300"/>
              </a:spcBef>
              <a:buSzPct val="100000"/>
              <a:buFont typeface="Arial"/>
              <a:buChar char="•"/>
              <a:defRPr sz="1900"/>
            </a:pPr>
            <a:r>
              <a:rPr kern="0" dirty="0">
                <a:solidFill>
                  <a:srgbClr val="000000"/>
                </a:solidFill>
                <a:cs typeface="Calibri"/>
                <a:sym typeface="Calibri"/>
              </a:rPr>
              <a:t>Pledge</a:t>
            </a:r>
            <a:endParaRPr lang="en-US" kern="0" dirty="0">
              <a:solidFill>
                <a:srgbClr val="000000"/>
              </a:solidFill>
              <a:cs typeface="Calibri"/>
              <a:sym typeface="Calibri"/>
            </a:endParaRPr>
          </a:p>
          <a:p>
            <a:pPr marL="249460" indent="-249460" defTabSz="332612" hangingPunct="0">
              <a:spcBef>
                <a:spcPts val="300"/>
              </a:spcBef>
              <a:buSzPct val="100000"/>
              <a:buFont typeface="Arial"/>
              <a:buChar char="•"/>
              <a:defRPr sz="1900"/>
            </a:pPr>
            <a:r>
              <a:rPr lang="en-US" kern="0" dirty="0">
                <a:solidFill>
                  <a:srgbClr val="000000"/>
                </a:solidFill>
                <a:cs typeface="Calibri"/>
                <a:sym typeface="Calibri"/>
              </a:rPr>
              <a:t>The Holy Quran segment </a:t>
            </a:r>
            <a:r>
              <a:rPr lang="en-US" sz="1600" kern="0" dirty="0">
                <a:solidFill>
                  <a:srgbClr val="000000"/>
                </a:solidFill>
                <a:cs typeface="Calibri"/>
                <a:sym typeface="Calibri"/>
              </a:rPr>
              <a:t>(10 min)</a:t>
            </a:r>
          </a:p>
          <a:p>
            <a:pPr marL="249460" indent="-249460" defTabSz="332612" hangingPunct="0">
              <a:spcBef>
                <a:spcPts val="300"/>
              </a:spcBef>
              <a:buSzPct val="100000"/>
              <a:buFont typeface="Arial"/>
              <a:buChar char="•"/>
              <a:defRPr sz="1900"/>
            </a:pPr>
            <a:r>
              <a:rPr lang="en-US" kern="0" dirty="0">
                <a:solidFill>
                  <a:srgbClr val="000000"/>
                </a:solidFill>
                <a:cs typeface="Calibri"/>
                <a:sym typeface="Calibri"/>
              </a:rPr>
              <a:t>Khalifa’s guidance segment: </a:t>
            </a:r>
            <a:r>
              <a:rPr lang="en-US" sz="1600" kern="0" dirty="0">
                <a:solidFill>
                  <a:srgbClr val="000000"/>
                </a:solidFill>
                <a:cs typeface="Calibri"/>
                <a:sym typeface="Calibri"/>
              </a:rPr>
              <a:t>(20 min)</a:t>
            </a:r>
          </a:p>
          <a:p>
            <a:pPr marL="249460" indent="-249460" defTabSz="332612" hangingPunct="0">
              <a:spcBef>
                <a:spcPts val="300"/>
              </a:spcBef>
              <a:buSzPct val="100000"/>
              <a:buFont typeface="Arial"/>
              <a:buChar char="•"/>
              <a:defRPr sz="1900"/>
            </a:pPr>
            <a:r>
              <a:rPr lang="en-US" kern="0" dirty="0">
                <a:solidFill>
                  <a:srgbClr val="000000"/>
                </a:solidFill>
                <a:sym typeface="Calibri"/>
              </a:rPr>
              <a:t>Al-</a:t>
            </a:r>
            <a:r>
              <a:rPr lang="en-US" kern="0" dirty="0" err="1">
                <a:solidFill>
                  <a:srgbClr val="000000"/>
                </a:solidFill>
                <a:sym typeface="Calibri"/>
              </a:rPr>
              <a:t>Wasiyyat</a:t>
            </a:r>
            <a:r>
              <a:rPr lang="en-US" kern="0" dirty="0">
                <a:solidFill>
                  <a:srgbClr val="000000"/>
                </a:solidFill>
                <a:sym typeface="Calibri"/>
              </a:rPr>
              <a:t> </a:t>
            </a:r>
            <a:r>
              <a:rPr lang="en-US" sz="1600" kern="0" dirty="0">
                <a:solidFill>
                  <a:srgbClr val="000000"/>
                </a:solidFill>
                <a:sym typeface="Calibri"/>
              </a:rPr>
              <a:t>(5</a:t>
            </a:r>
            <a:r>
              <a:rPr lang="en-US" sz="1600" kern="0" dirty="0">
                <a:sym typeface="Calibri"/>
              </a:rPr>
              <a:t> </a:t>
            </a:r>
            <a:r>
              <a:rPr lang="en-US" sz="1600" kern="0" dirty="0">
                <a:solidFill>
                  <a:srgbClr val="000000"/>
                </a:solidFill>
                <a:sym typeface="Calibri"/>
              </a:rPr>
              <a:t>mins)</a:t>
            </a:r>
          </a:p>
          <a:p>
            <a:pPr marL="249460" indent="-249460" defTabSz="332612" hangingPunct="0">
              <a:spcBef>
                <a:spcPts val="300"/>
              </a:spcBef>
              <a:buSzPct val="100000"/>
              <a:buFont typeface="Arial"/>
              <a:buChar char="•"/>
              <a:defRPr sz="1900"/>
            </a:pPr>
            <a:r>
              <a:rPr lang="en-US" kern="0" dirty="0">
                <a:solidFill>
                  <a:srgbClr val="000000"/>
                </a:solidFill>
                <a:sym typeface="Calibri"/>
              </a:rPr>
              <a:t>Salat (Daily Prayers) Segment </a:t>
            </a:r>
            <a:r>
              <a:rPr lang="en-US" sz="1600" kern="0" dirty="0">
                <a:solidFill>
                  <a:srgbClr val="000000"/>
                </a:solidFill>
                <a:sym typeface="Calibri"/>
              </a:rPr>
              <a:t>(5 mins)</a:t>
            </a:r>
            <a:endParaRPr lang="en-US" sz="1600" kern="0" dirty="0">
              <a:solidFill>
                <a:srgbClr val="000000"/>
              </a:solidFill>
              <a:cs typeface="Calibri"/>
              <a:sym typeface="Calibri"/>
            </a:endParaRPr>
          </a:p>
          <a:p>
            <a:pPr marL="249460" indent="-249460" defTabSz="332612" hangingPunct="0">
              <a:spcBef>
                <a:spcPts val="300"/>
              </a:spcBef>
              <a:buSzPct val="100000"/>
              <a:buFont typeface="Arial"/>
              <a:buChar char="•"/>
              <a:defRPr sz="1900"/>
            </a:pPr>
            <a:r>
              <a:rPr lang="en-US" kern="0" dirty="0">
                <a:solidFill>
                  <a:srgbClr val="000000"/>
                </a:solidFill>
                <a:cs typeface="Calibri"/>
                <a:sym typeface="Calibri"/>
              </a:rPr>
              <a:t>Health segment </a:t>
            </a:r>
            <a:r>
              <a:rPr lang="en-US" sz="1600" kern="0" dirty="0">
                <a:solidFill>
                  <a:srgbClr val="000000"/>
                </a:solidFill>
                <a:cs typeface="Calibri"/>
                <a:sym typeface="Calibri"/>
              </a:rPr>
              <a:t>(</a:t>
            </a:r>
            <a:r>
              <a:rPr lang="en-US" sz="1600" kern="0" dirty="0">
                <a:cs typeface="Calibri"/>
                <a:sym typeface="Calibri"/>
              </a:rPr>
              <a:t>10</a:t>
            </a:r>
            <a:r>
              <a:rPr lang="en-US" sz="1600" kern="0" dirty="0">
                <a:solidFill>
                  <a:srgbClr val="000000"/>
                </a:solidFill>
                <a:cs typeface="Calibri"/>
                <a:sym typeface="Calibri"/>
              </a:rPr>
              <a:t> min)</a:t>
            </a:r>
          </a:p>
          <a:p>
            <a:pPr marL="249460" indent="-249460" defTabSz="332612" hangingPunct="0">
              <a:spcBef>
                <a:spcPts val="300"/>
              </a:spcBef>
              <a:buSzPct val="100000"/>
              <a:buFont typeface="Arial"/>
              <a:buChar char="•"/>
              <a:defRPr sz="1900"/>
            </a:pPr>
            <a:r>
              <a:rPr lang="en-US" kern="0" dirty="0">
                <a:solidFill>
                  <a:srgbClr val="000000"/>
                </a:solidFill>
                <a:cs typeface="Calibri"/>
                <a:sym typeface="Calibri"/>
              </a:rPr>
              <a:t>Murabbi sahib’s comments and </a:t>
            </a:r>
            <a:r>
              <a:rPr kern="0" dirty="0">
                <a:solidFill>
                  <a:srgbClr val="000000"/>
                </a:solidFill>
                <a:cs typeface="Calibri"/>
                <a:sym typeface="Calibri"/>
              </a:rPr>
              <a:t>local topics</a:t>
            </a:r>
            <a:r>
              <a:rPr lang="en-US" kern="0" dirty="0">
                <a:solidFill>
                  <a:srgbClr val="000000"/>
                </a:solidFill>
                <a:cs typeface="Calibri"/>
                <a:sym typeface="Calibri"/>
              </a:rPr>
              <a:t> </a:t>
            </a:r>
            <a:r>
              <a:rPr lang="en-US" sz="1600" kern="0" dirty="0">
                <a:solidFill>
                  <a:srgbClr val="000000"/>
                </a:solidFill>
                <a:cs typeface="Calibri"/>
                <a:sym typeface="Calibri"/>
              </a:rPr>
              <a:t>(10-20 mins)</a:t>
            </a:r>
            <a:endParaRPr sz="1600" kern="0" dirty="0">
              <a:solidFill>
                <a:srgbClr val="000000"/>
              </a:solidFill>
              <a:cs typeface="Calibri"/>
              <a:sym typeface="Calibri"/>
            </a:endParaRPr>
          </a:p>
          <a:p>
            <a:pPr marL="249460" indent="-249460" defTabSz="332612" hangingPunct="0">
              <a:spcBef>
                <a:spcPts val="300"/>
              </a:spcBef>
              <a:buSzPct val="100000"/>
              <a:buFont typeface="Arial"/>
              <a:buChar char="•"/>
              <a:defRPr sz="1900"/>
            </a:pPr>
            <a:r>
              <a:rPr kern="0" dirty="0">
                <a:solidFill>
                  <a:srgbClr val="000000"/>
                </a:solidFill>
                <a:cs typeface="Calibri"/>
                <a:sym typeface="Calibri"/>
              </a:rPr>
              <a:t>Reminders/announcement</a:t>
            </a:r>
            <a:r>
              <a:rPr lang="en-US" kern="0" dirty="0">
                <a:solidFill>
                  <a:srgbClr val="000000"/>
                </a:solidFill>
                <a:cs typeface="Calibri"/>
                <a:sym typeface="Calibri"/>
              </a:rPr>
              <a:t>s </a:t>
            </a:r>
            <a:r>
              <a:rPr lang="en-US" sz="1600" kern="0" dirty="0">
                <a:solidFill>
                  <a:srgbClr val="000000"/>
                </a:solidFill>
                <a:cs typeface="Calibri"/>
                <a:sym typeface="Calibri"/>
              </a:rPr>
              <a:t>(5 mins)</a:t>
            </a:r>
            <a:r>
              <a:rPr kern="0" dirty="0">
                <a:solidFill>
                  <a:srgbClr val="000000"/>
                </a:solidFill>
                <a:cs typeface="Calibri"/>
                <a:sym typeface="Calibri"/>
              </a:rPr>
              <a:t>		</a:t>
            </a:r>
          </a:p>
          <a:p>
            <a:pPr marL="249460" indent="-249460" defTabSz="332612" hangingPunct="0">
              <a:spcBef>
                <a:spcPts val="300"/>
              </a:spcBef>
              <a:buSzPct val="100000"/>
              <a:buFont typeface="Arial"/>
              <a:buChar char="•"/>
              <a:defRPr sz="1900"/>
            </a:pPr>
            <a:r>
              <a:rPr kern="0" dirty="0" err="1">
                <a:solidFill>
                  <a:srgbClr val="000000"/>
                </a:solidFill>
                <a:cs typeface="Calibri"/>
                <a:sym typeface="Calibri"/>
              </a:rPr>
              <a:t>Du</a:t>
            </a:r>
            <a:r>
              <a:rPr lang="en-US" kern="0" dirty="0" err="1">
                <a:solidFill>
                  <a:srgbClr val="000000"/>
                </a:solidFill>
                <a:cs typeface="Calibri"/>
                <a:sym typeface="Calibri"/>
              </a:rPr>
              <a:t>'</a:t>
            </a:r>
            <a:r>
              <a:rPr kern="0" dirty="0" err="1">
                <a:solidFill>
                  <a:srgbClr val="000000"/>
                </a:solidFill>
                <a:cs typeface="Calibri"/>
                <a:sym typeface="Calibri"/>
              </a:rPr>
              <a:t>a</a:t>
            </a:r>
            <a:endParaRPr lang="en-US" kern="0" dirty="0">
              <a:solidFill>
                <a:srgbClr val="000000"/>
              </a:solidFill>
              <a:cs typeface="Calibri"/>
              <a:sym typeface="Calibri"/>
            </a:endParaRPr>
          </a:p>
          <a:p>
            <a:pPr marL="249460" indent="-249460" defTabSz="332612" hangingPunct="0">
              <a:lnSpc>
                <a:spcPct val="80000"/>
              </a:lnSpc>
              <a:spcBef>
                <a:spcPts val="300"/>
              </a:spcBef>
              <a:buSzPct val="100000"/>
              <a:buFont typeface="Arial"/>
              <a:buChar char="•"/>
              <a:defRPr sz="1900"/>
            </a:pPr>
            <a:endParaRPr lang="en-US" kern="0" dirty="0">
              <a:solidFill>
                <a:srgbClr val="000000"/>
              </a:solidFill>
              <a:latin typeface="Calibri"/>
              <a:cs typeface="Calibri"/>
              <a:sym typeface="Calibri"/>
            </a:endParaRPr>
          </a:p>
          <a:p>
            <a:pPr defTabSz="332612" hangingPunct="0">
              <a:lnSpc>
                <a:spcPct val="80000"/>
              </a:lnSpc>
              <a:spcBef>
                <a:spcPts val="300"/>
              </a:spcBef>
              <a:buSzPct val="100000"/>
              <a:defRPr sz="1900"/>
            </a:pPr>
            <a:r>
              <a:rPr lang="en-US" kern="0" dirty="0">
                <a:solidFill>
                  <a:srgbClr val="000000"/>
                </a:solidFill>
                <a:latin typeface="Calibri"/>
                <a:cs typeface="Calibri"/>
                <a:sym typeface="Calibri"/>
              </a:rPr>
              <a:t>Suggested Total Time </a:t>
            </a:r>
            <a:r>
              <a:rPr lang="en-US" sz="1600" kern="0" dirty="0">
                <a:solidFill>
                  <a:srgbClr val="000000"/>
                </a:solidFill>
                <a:latin typeface="Calibri"/>
                <a:cs typeface="Calibri"/>
                <a:sym typeface="Calibri"/>
              </a:rPr>
              <a:t>(75 – 90 mins)</a:t>
            </a:r>
            <a:r>
              <a:rPr kern="0" dirty="0">
                <a:solidFill>
                  <a:srgbClr val="000000"/>
                </a:solidFill>
                <a:latin typeface="Calibri"/>
                <a:cs typeface="Calibri"/>
                <a:sym typeface="Calibri"/>
              </a:rPr>
              <a:t>	</a:t>
            </a:r>
            <a:r>
              <a:rPr sz="1400" kern="0" dirty="0">
                <a:solidFill>
                  <a:srgbClr val="000000"/>
                </a:solidFill>
                <a:latin typeface="Calibri"/>
                <a:cs typeface="Calibri"/>
                <a:sym typeface="Calibri"/>
              </a:rPr>
              <a:t>					</a:t>
            </a:r>
          </a:p>
        </p:txBody>
      </p:sp>
      <p:pic>
        <p:nvPicPr>
          <p:cNvPr id="4" name="Picture 3">
            <a:extLst>
              <a:ext uri="{FF2B5EF4-FFF2-40B4-BE49-F238E27FC236}">
                <a16:creationId xmlns:a16="http://schemas.microsoft.com/office/drawing/2014/main" id="{9FC118E0-D469-624C-97F2-FBDF322886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52063" y="2275319"/>
            <a:ext cx="2470398" cy="2307362"/>
          </a:xfrm>
          <a:prstGeom prst="rect">
            <a:avLst/>
          </a:prstGeom>
        </p:spPr>
      </p:pic>
    </p:spTree>
    <p:extLst>
      <p:ext uri="{BB962C8B-B14F-4D97-AF65-F5344CB8AC3E}">
        <p14:creationId xmlns:p14="http://schemas.microsoft.com/office/powerpoint/2010/main" val="76440623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270B22-573C-B20A-5FB3-8BC4B1B722DD}"/>
              </a:ext>
            </a:extLst>
          </p:cNvPr>
          <p:cNvSpPr>
            <a:spLocks noGrp="1"/>
          </p:cNvSpPr>
          <p:nvPr>
            <p:ph type="title"/>
          </p:nvPr>
        </p:nvSpPr>
        <p:spPr/>
        <p:txBody>
          <a:bodyPr/>
          <a:lstStyle/>
          <a:p>
            <a:r>
              <a:rPr lang="en-US" dirty="0"/>
              <a:t>COLORECTAL CANCER</a:t>
            </a:r>
          </a:p>
        </p:txBody>
      </p:sp>
      <p:sp>
        <p:nvSpPr>
          <p:cNvPr id="4" name="Text Placeholder 3">
            <a:extLst>
              <a:ext uri="{FF2B5EF4-FFF2-40B4-BE49-F238E27FC236}">
                <a16:creationId xmlns:a16="http://schemas.microsoft.com/office/drawing/2014/main" id="{5AC75FED-3FDB-2FD0-F839-83C2286AED9B}"/>
              </a:ext>
            </a:extLst>
          </p:cNvPr>
          <p:cNvSpPr>
            <a:spLocks noGrp="1"/>
          </p:cNvSpPr>
          <p:nvPr>
            <p:ph type="body" sz="half" idx="1"/>
          </p:nvPr>
        </p:nvSpPr>
        <p:spPr/>
        <p:txBody>
          <a:bodyPr/>
          <a:lstStyle/>
          <a:p>
            <a:pPr algn="l" rtl="0" fontAlgn="base">
              <a:buFont typeface="Arial" panose="020B0604020202020204" pitchFamily="34" charset="0"/>
              <a:buChar char="•"/>
            </a:pPr>
            <a:r>
              <a:rPr lang="en-US" sz="2000" b="0" i="0" dirty="0">
                <a:solidFill>
                  <a:schemeClr val="tx1"/>
                </a:solidFill>
                <a:effectLst/>
                <a:latin typeface="inherit"/>
              </a:rPr>
              <a:t>Colorectal cancer is a disease in which malignant (cancer) cells form in the tissues of the colon or the rectum.</a:t>
            </a:r>
          </a:p>
          <a:p>
            <a:pPr algn="l" rtl="0" fontAlgn="base">
              <a:buFont typeface="Arial" panose="020B0604020202020204" pitchFamily="34" charset="0"/>
              <a:buChar char="•"/>
            </a:pPr>
            <a:r>
              <a:rPr lang="en-US" sz="2000" b="0" i="0" dirty="0">
                <a:solidFill>
                  <a:schemeClr val="tx1"/>
                </a:solidFill>
                <a:effectLst/>
                <a:latin typeface="inherit"/>
              </a:rPr>
              <a:t>Colorectal cancer is the third leading cause of death from cancer in the United States.</a:t>
            </a:r>
          </a:p>
          <a:p>
            <a:pPr algn="l" rtl="0" fontAlgn="base">
              <a:buFont typeface="Arial" panose="020B0604020202020204" pitchFamily="34" charset="0"/>
              <a:buChar char="•"/>
            </a:pPr>
            <a:r>
              <a:rPr lang="en-US" sz="2000" b="0" i="0" dirty="0">
                <a:solidFill>
                  <a:schemeClr val="tx1"/>
                </a:solidFill>
                <a:effectLst/>
                <a:latin typeface="inherit"/>
              </a:rPr>
              <a:t>Different factors increase or decrease the risk of getting colorectal cancer.</a:t>
            </a:r>
          </a:p>
          <a:p>
            <a:endParaRPr lang="en-US" dirty="0"/>
          </a:p>
        </p:txBody>
      </p:sp>
      <p:pic>
        <p:nvPicPr>
          <p:cNvPr id="1026" name="Picture 2" descr="Gastrointestinal (digestive) system anatomy; drawing shows the esophagus, liver, stomach, colon, small intestine, rectum, and anus.">
            <a:extLst>
              <a:ext uri="{FF2B5EF4-FFF2-40B4-BE49-F238E27FC236}">
                <a16:creationId xmlns:a16="http://schemas.microsoft.com/office/drawing/2014/main" id="{C3936AEC-FC9A-EC0C-47E7-87ED43EEAA75}"/>
              </a:ext>
            </a:extLst>
          </p:cNvPr>
          <p:cNvPicPr>
            <a:picLocks noGrp="1" noChangeAspect="1" noChangeArrowheads="1"/>
          </p:cNvPicPr>
          <p:nvPr>
            <p:ph type="pic" sz="half" idx="21"/>
          </p:nvPr>
        </p:nvPicPr>
        <p:blipFill>
          <a:blip r:embed="rId2">
            <a:extLst>
              <a:ext uri="{28A0092B-C50C-407E-A947-70E740481C1C}">
                <a14:useLocalDpi xmlns:a14="http://schemas.microsoft.com/office/drawing/2010/main" val="0"/>
              </a:ext>
            </a:extLst>
          </a:blip>
          <a:srcRect l="5310" r="5310"/>
          <a:stretch>
            <a:fillRect/>
          </a:stretch>
        </p:blipFill>
        <p:spPr bwMode="auto">
          <a:xfrm>
            <a:off x="4952114" y="2095500"/>
            <a:ext cx="3963218" cy="3700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51499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0512FC-4714-3A14-6112-48BBA7F7410F}"/>
              </a:ext>
            </a:extLst>
          </p:cNvPr>
          <p:cNvSpPr>
            <a:spLocks noGrp="1"/>
          </p:cNvSpPr>
          <p:nvPr>
            <p:ph type="title"/>
          </p:nvPr>
        </p:nvSpPr>
        <p:spPr/>
        <p:txBody>
          <a:bodyPr/>
          <a:lstStyle/>
          <a:p>
            <a:r>
              <a:rPr lang="en-US" dirty="0"/>
              <a:t>Risk Factors</a:t>
            </a:r>
          </a:p>
        </p:txBody>
      </p:sp>
      <p:sp>
        <p:nvSpPr>
          <p:cNvPr id="4" name="Text Placeholder 3">
            <a:extLst>
              <a:ext uri="{FF2B5EF4-FFF2-40B4-BE49-F238E27FC236}">
                <a16:creationId xmlns:a16="http://schemas.microsoft.com/office/drawing/2014/main" id="{08207043-90C3-BBFD-121C-F6CBCB6D6A8B}"/>
              </a:ext>
            </a:extLst>
          </p:cNvPr>
          <p:cNvSpPr>
            <a:spLocks noGrp="1"/>
          </p:cNvSpPr>
          <p:nvPr>
            <p:ph type="body" sz="half" idx="1"/>
          </p:nvPr>
        </p:nvSpPr>
        <p:spPr>
          <a:xfrm>
            <a:off x="533399" y="1302025"/>
            <a:ext cx="3829879" cy="5198165"/>
          </a:xfrm>
        </p:spPr>
        <p:txBody>
          <a:bodyPr>
            <a:normAutofit fontScale="85000" lnSpcReduction="10000"/>
          </a:bodyPr>
          <a:lstStyle/>
          <a:p>
            <a:r>
              <a:rPr lang="en-US" sz="2200" dirty="0"/>
              <a:t>Risk of colorectal cancer increases with age</a:t>
            </a:r>
          </a:p>
          <a:p>
            <a:r>
              <a:rPr lang="en-US" sz="2200" dirty="0"/>
              <a:t>Inflammatory bowel disease</a:t>
            </a:r>
          </a:p>
          <a:p>
            <a:r>
              <a:rPr lang="en-US" sz="2200" dirty="0"/>
              <a:t>Family history</a:t>
            </a:r>
          </a:p>
          <a:p>
            <a:pPr algn="l">
              <a:buFont typeface="Arial" panose="020B0604020202020204" pitchFamily="34" charset="0"/>
              <a:buChar char="•"/>
            </a:pPr>
            <a:r>
              <a:rPr lang="en-US" sz="2200" b="0" i="0" dirty="0">
                <a:solidFill>
                  <a:schemeClr val="tx1"/>
                </a:solidFill>
                <a:effectLst/>
                <a:latin typeface="Open Sans" panose="020B0606030504020204" pitchFamily="34" charset="0"/>
              </a:rPr>
              <a:t>Lack of regular physical activity</a:t>
            </a:r>
            <a:endParaRPr lang="en-US" sz="2200" b="0" i="0" u="sng" dirty="0">
              <a:solidFill>
                <a:schemeClr val="tx1"/>
              </a:solidFill>
              <a:effectLst/>
              <a:latin typeface="Open Sans" panose="020B0606030504020204" pitchFamily="34" charset="0"/>
            </a:endParaRPr>
          </a:p>
          <a:p>
            <a:pPr algn="l">
              <a:buFont typeface="Arial" panose="020B0604020202020204" pitchFamily="34" charset="0"/>
              <a:buChar char="•"/>
            </a:pPr>
            <a:r>
              <a:rPr lang="en-US" sz="2200" b="0" i="0" dirty="0">
                <a:solidFill>
                  <a:schemeClr val="tx1"/>
                </a:solidFill>
                <a:effectLst/>
                <a:latin typeface="Open Sans" panose="020B0606030504020204" pitchFamily="34" charset="0"/>
              </a:rPr>
              <a:t>A diet low in fruit and vegetables.</a:t>
            </a:r>
          </a:p>
          <a:p>
            <a:pPr algn="l">
              <a:buFont typeface="Arial" panose="020B0604020202020204" pitchFamily="34" charset="0"/>
              <a:buChar char="•"/>
            </a:pPr>
            <a:r>
              <a:rPr lang="en-US" sz="2200" b="0" i="0" dirty="0">
                <a:solidFill>
                  <a:schemeClr val="tx1"/>
                </a:solidFill>
                <a:effectLst/>
                <a:latin typeface="Open Sans" panose="020B0606030504020204" pitchFamily="34" charset="0"/>
              </a:rPr>
              <a:t>A low-fiber and high-fat diet or a diet high in processed meats.</a:t>
            </a:r>
          </a:p>
          <a:p>
            <a:pPr algn="l">
              <a:buFont typeface="Arial" panose="020B0604020202020204" pitchFamily="34" charset="0"/>
              <a:buChar char="•"/>
            </a:pPr>
            <a:r>
              <a:rPr lang="en-US" sz="2200" b="0" i="0" dirty="0">
                <a:solidFill>
                  <a:schemeClr val="tx1"/>
                </a:solidFill>
                <a:effectLst/>
                <a:latin typeface="Open Sans" panose="020B0606030504020204" pitchFamily="34" charset="0"/>
              </a:rPr>
              <a:t>Overweight and obesity</a:t>
            </a:r>
          </a:p>
          <a:p>
            <a:pPr algn="l">
              <a:buFont typeface="Arial" panose="020B0604020202020204" pitchFamily="34" charset="0"/>
              <a:buChar char="•"/>
            </a:pPr>
            <a:r>
              <a:rPr lang="en-US" sz="2200" b="0" i="0" dirty="0">
                <a:solidFill>
                  <a:schemeClr val="tx1"/>
                </a:solidFill>
                <a:effectLst/>
                <a:latin typeface="Open Sans" panose="020B0606030504020204" pitchFamily="34" charset="0"/>
              </a:rPr>
              <a:t> Alcohol consumption.</a:t>
            </a:r>
          </a:p>
          <a:p>
            <a:pPr algn="l">
              <a:buFont typeface="Arial" panose="020B0604020202020204" pitchFamily="34" charset="0"/>
              <a:buChar char="•"/>
            </a:pPr>
            <a:r>
              <a:rPr lang="en-US" sz="2200" b="0" i="0" dirty="0">
                <a:solidFill>
                  <a:schemeClr val="tx1"/>
                </a:solidFill>
                <a:effectLst/>
                <a:latin typeface="Open Sans" panose="020B0606030504020204" pitchFamily="34" charset="0"/>
              </a:rPr>
              <a:t>Tobacco use</a:t>
            </a:r>
          </a:p>
          <a:p>
            <a:endParaRPr lang="en-US" dirty="0"/>
          </a:p>
        </p:txBody>
      </p:sp>
      <p:pic>
        <p:nvPicPr>
          <p:cNvPr id="5" name="Picture 2" descr="Gastrointestinal (digestive) system anatomy; drawing shows the esophagus, liver, stomach, colon, small intestine, rectum, and anus.">
            <a:extLst>
              <a:ext uri="{FF2B5EF4-FFF2-40B4-BE49-F238E27FC236}">
                <a16:creationId xmlns:a16="http://schemas.microsoft.com/office/drawing/2014/main" id="{7D14E108-DBB5-D792-F3FD-F44E4A18740B}"/>
              </a:ext>
            </a:extLst>
          </p:cNvPr>
          <p:cNvPicPr>
            <a:picLocks noGrp="1" noChangeAspect="1" noChangeArrowheads="1"/>
          </p:cNvPicPr>
          <p:nvPr>
            <p:ph type="pic" sz="half" idx="21"/>
          </p:nvPr>
        </p:nvPicPr>
        <p:blipFill>
          <a:blip r:embed="rId2">
            <a:extLst>
              <a:ext uri="{28A0092B-C50C-407E-A947-70E740481C1C}">
                <a14:useLocalDpi xmlns:a14="http://schemas.microsoft.com/office/drawing/2010/main" val="0"/>
              </a:ext>
            </a:extLst>
          </a:blip>
          <a:srcRect l="5310" r="5310"/>
          <a:stretch>
            <a:fillRect/>
          </a:stretch>
        </p:blipFill>
        <p:spPr bwMode="auto">
          <a:xfrm>
            <a:off x="4860144" y="2095500"/>
            <a:ext cx="4283856" cy="3999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13786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934A58-0790-452A-D0A2-FA2626601607}"/>
              </a:ext>
            </a:extLst>
          </p:cNvPr>
          <p:cNvSpPr>
            <a:spLocks noGrp="1"/>
          </p:cNvSpPr>
          <p:nvPr>
            <p:ph type="title"/>
          </p:nvPr>
        </p:nvSpPr>
        <p:spPr>
          <a:xfrm>
            <a:off x="450444" y="558279"/>
            <a:ext cx="8072438" cy="828675"/>
          </a:xfrm>
        </p:spPr>
        <p:txBody>
          <a:bodyPr/>
          <a:lstStyle/>
          <a:p>
            <a:r>
              <a:rPr lang="en-US" dirty="0"/>
              <a:t>Symptoms</a:t>
            </a:r>
          </a:p>
        </p:txBody>
      </p:sp>
      <p:sp>
        <p:nvSpPr>
          <p:cNvPr id="4" name="Text Placeholder 3">
            <a:extLst>
              <a:ext uri="{FF2B5EF4-FFF2-40B4-BE49-F238E27FC236}">
                <a16:creationId xmlns:a16="http://schemas.microsoft.com/office/drawing/2014/main" id="{96B1A074-7CAB-59C3-9D84-13FACD3AB36E}"/>
              </a:ext>
            </a:extLst>
          </p:cNvPr>
          <p:cNvSpPr>
            <a:spLocks noGrp="1"/>
          </p:cNvSpPr>
          <p:nvPr>
            <p:ph type="body" sz="half" idx="1"/>
          </p:nvPr>
        </p:nvSpPr>
        <p:spPr/>
        <p:txBody>
          <a:bodyPr>
            <a:noAutofit/>
          </a:bodyPr>
          <a:lstStyle/>
          <a:p>
            <a:r>
              <a:rPr lang="en-US" sz="2000" b="1" dirty="0"/>
              <a:t>Colorectal Cancer does not always cause symptoms</a:t>
            </a:r>
          </a:p>
          <a:p>
            <a:pPr algn="l">
              <a:buFont typeface="Arial" panose="020B0604020202020204" pitchFamily="34" charset="0"/>
              <a:buChar char="•"/>
            </a:pPr>
            <a:r>
              <a:rPr lang="en-US" sz="2000" dirty="0">
                <a:solidFill>
                  <a:schemeClr val="tx1"/>
                </a:solidFill>
                <a:effectLst/>
                <a:latin typeface="Open Sans" panose="020B0606030504020204" pitchFamily="34" charset="0"/>
              </a:rPr>
              <a:t>A change in bowel habits.</a:t>
            </a:r>
          </a:p>
          <a:p>
            <a:pPr algn="l">
              <a:buFont typeface="Arial" panose="020B0604020202020204" pitchFamily="34" charset="0"/>
              <a:buChar char="•"/>
            </a:pPr>
            <a:r>
              <a:rPr lang="en-US" sz="2000" dirty="0">
                <a:solidFill>
                  <a:schemeClr val="tx1"/>
                </a:solidFill>
                <a:effectLst/>
                <a:latin typeface="Open Sans" panose="020B0606030504020204" pitchFamily="34" charset="0"/>
              </a:rPr>
              <a:t>Blood in or on your stool (bowel movement).</a:t>
            </a:r>
          </a:p>
          <a:p>
            <a:pPr algn="l">
              <a:buFont typeface="Arial" panose="020B0604020202020204" pitchFamily="34" charset="0"/>
              <a:buChar char="•"/>
            </a:pPr>
            <a:r>
              <a:rPr lang="en-US" sz="2000" dirty="0">
                <a:solidFill>
                  <a:schemeClr val="tx1"/>
                </a:solidFill>
                <a:effectLst/>
                <a:latin typeface="Open Sans" panose="020B0606030504020204" pitchFamily="34" charset="0"/>
              </a:rPr>
              <a:t>Diarrhea, constipation, or feeling that the bowel does not empty all the way.</a:t>
            </a:r>
          </a:p>
          <a:p>
            <a:pPr algn="l">
              <a:buFont typeface="Arial" panose="020B0604020202020204" pitchFamily="34" charset="0"/>
              <a:buChar char="•"/>
            </a:pPr>
            <a:r>
              <a:rPr lang="en-US" sz="2000" dirty="0">
                <a:solidFill>
                  <a:schemeClr val="tx1"/>
                </a:solidFill>
                <a:effectLst/>
                <a:latin typeface="Open Sans" panose="020B0606030504020204" pitchFamily="34" charset="0"/>
              </a:rPr>
              <a:t>Abdominal pain, aches, or cramps that don’t go away.</a:t>
            </a:r>
          </a:p>
          <a:p>
            <a:pPr algn="l">
              <a:buFont typeface="Arial" panose="020B0604020202020204" pitchFamily="34" charset="0"/>
              <a:buChar char="•"/>
            </a:pPr>
            <a:r>
              <a:rPr lang="en-US" sz="2000" dirty="0">
                <a:solidFill>
                  <a:schemeClr val="tx1"/>
                </a:solidFill>
                <a:effectLst/>
                <a:latin typeface="Open Sans" panose="020B0606030504020204" pitchFamily="34" charset="0"/>
              </a:rPr>
              <a:t>Weight loss and you don’t know why.</a:t>
            </a:r>
          </a:p>
        </p:txBody>
      </p:sp>
      <p:pic>
        <p:nvPicPr>
          <p:cNvPr id="5" name="Picture 2" descr="Gastrointestinal (digestive) system anatomy; drawing shows the esophagus, liver, stomach, colon, small intestine, rectum, and anus.">
            <a:extLst>
              <a:ext uri="{FF2B5EF4-FFF2-40B4-BE49-F238E27FC236}">
                <a16:creationId xmlns:a16="http://schemas.microsoft.com/office/drawing/2014/main" id="{088F9823-FA26-C7C9-C102-FA9FF20BB9C6}"/>
              </a:ext>
            </a:extLst>
          </p:cNvPr>
          <p:cNvPicPr>
            <a:picLocks noGrp="1" noChangeAspect="1" noChangeArrowheads="1"/>
          </p:cNvPicPr>
          <p:nvPr>
            <p:ph type="pic" sz="half" idx="21"/>
          </p:nvPr>
        </p:nvPicPr>
        <p:blipFill>
          <a:blip r:embed="rId2">
            <a:extLst>
              <a:ext uri="{28A0092B-C50C-407E-A947-70E740481C1C}">
                <a14:useLocalDpi xmlns:a14="http://schemas.microsoft.com/office/drawing/2010/main" val="0"/>
              </a:ext>
            </a:extLst>
          </a:blip>
          <a:srcRect l="5310" r="5310"/>
          <a:stretch>
            <a:fillRect/>
          </a:stretch>
        </p:blipFill>
        <p:spPr bwMode="auto">
          <a:xfrm>
            <a:off x="4819651" y="1982244"/>
            <a:ext cx="4180189" cy="3903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14435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3A8233-BF1C-B3E4-B56D-B068F0DB5CAE}"/>
              </a:ext>
            </a:extLst>
          </p:cNvPr>
          <p:cNvSpPr>
            <a:spLocks noGrp="1"/>
          </p:cNvSpPr>
          <p:nvPr>
            <p:ph type="title"/>
          </p:nvPr>
        </p:nvSpPr>
        <p:spPr/>
        <p:txBody>
          <a:bodyPr/>
          <a:lstStyle/>
          <a:p>
            <a:r>
              <a:rPr lang="en-US" dirty="0"/>
              <a:t>SCREENING</a:t>
            </a:r>
          </a:p>
        </p:txBody>
      </p:sp>
      <p:sp>
        <p:nvSpPr>
          <p:cNvPr id="4" name="Text Placeholder 3">
            <a:extLst>
              <a:ext uri="{FF2B5EF4-FFF2-40B4-BE49-F238E27FC236}">
                <a16:creationId xmlns:a16="http://schemas.microsoft.com/office/drawing/2014/main" id="{CE6B2E7A-5C51-C20E-F9FB-0B5603C1AA86}"/>
              </a:ext>
            </a:extLst>
          </p:cNvPr>
          <p:cNvSpPr>
            <a:spLocks noGrp="1"/>
          </p:cNvSpPr>
          <p:nvPr>
            <p:ph type="body" sz="half" idx="1"/>
          </p:nvPr>
        </p:nvSpPr>
        <p:spPr/>
        <p:txBody>
          <a:bodyPr/>
          <a:lstStyle/>
          <a:p>
            <a:pPr algn="l" rtl="0" fontAlgn="base">
              <a:buFont typeface="Arial" panose="020B0604020202020204" pitchFamily="34" charset="0"/>
              <a:buChar char="•"/>
            </a:pPr>
            <a:r>
              <a:rPr lang="en-US" sz="2000" b="0" i="0" dirty="0">
                <a:solidFill>
                  <a:schemeClr val="tx1"/>
                </a:solidFill>
                <a:effectLst/>
                <a:latin typeface="inherit"/>
              </a:rPr>
              <a:t>Five types of tests are used to screen for colorectal cancer:</a:t>
            </a:r>
          </a:p>
          <a:p>
            <a:pPr marL="278606" lvl="1" indent="-107156" fontAlgn="base">
              <a:buFont typeface="Arial" panose="020B0604020202020204" pitchFamily="34" charset="0"/>
              <a:buChar char="•"/>
            </a:pPr>
            <a:r>
              <a:rPr lang="en-US" sz="2000" b="0" i="0" dirty="0">
                <a:solidFill>
                  <a:schemeClr val="tx1"/>
                </a:solidFill>
                <a:effectLst/>
                <a:latin typeface="inherit"/>
              </a:rPr>
              <a:t>Fecal occult blood test</a:t>
            </a:r>
          </a:p>
          <a:p>
            <a:pPr marL="278606" lvl="1" indent="-107156" fontAlgn="base">
              <a:buFont typeface="Arial" panose="020B0604020202020204" pitchFamily="34" charset="0"/>
              <a:buChar char="•"/>
            </a:pPr>
            <a:r>
              <a:rPr lang="en-US" sz="2000" b="0" i="0" dirty="0">
                <a:solidFill>
                  <a:schemeClr val="tx1"/>
                </a:solidFill>
                <a:effectLst/>
                <a:latin typeface="inherit"/>
              </a:rPr>
              <a:t>Sigmoidoscopy</a:t>
            </a:r>
          </a:p>
          <a:p>
            <a:pPr marL="278606" lvl="1" indent="-107156" fontAlgn="base">
              <a:buFont typeface="Arial" panose="020B0604020202020204" pitchFamily="34" charset="0"/>
              <a:buChar char="•"/>
            </a:pPr>
            <a:r>
              <a:rPr lang="en-US" sz="2000" b="0" i="0" dirty="0">
                <a:solidFill>
                  <a:schemeClr val="tx1"/>
                </a:solidFill>
                <a:effectLst/>
                <a:latin typeface="inherit"/>
              </a:rPr>
              <a:t>Colonoscopy</a:t>
            </a:r>
          </a:p>
          <a:p>
            <a:pPr marL="278606" lvl="1" indent="-107156" fontAlgn="base">
              <a:buFont typeface="Arial" panose="020B0604020202020204" pitchFamily="34" charset="0"/>
              <a:buChar char="•"/>
            </a:pPr>
            <a:r>
              <a:rPr lang="en-US" sz="2000" b="0" i="0" dirty="0">
                <a:solidFill>
                  <a:schemeClr val="tx1"/>
                </a:solidFill>
                <a:effectLst/>
                <a:latin typeface="inherit"/>
              </a:rPr>
              <a:t>Virtual colonoscopy</a:t>
            </a:r>
          </a:p>
          <a:p>
            <a:pPr marL="278606" lvl="1" indent="-107156" fontAlgn="base">
              <a:buFont typeface="Arial" panose="020B0604020202020204" pitchFamily="34" charset="0"/>
              <a:buChar char="•"/>
            </a:pPr>
            <a:r>
              <a:rPr lang="en-US" sz="2000" b="0" i="0" dirty="0">
                <a:solidFill>
                  <a:schemeClr val="tx1"/>
                </a:solidFill>
                <a:effectLst/>
                <a:latin typeface="inherit"/>
              </a:rPr>
              <a:t>DNA stool test</a:t>
            </a:r>
          </a:p>
          <a:p>
            <a:pPr marL="0" indent="0">
              <a:buNone/>
            </a:pPr>
            <a:endParaRPr lang="en-US" dirty="0"/>
          </a:p>
        </p:txBody>
      </p:sp>
      <p:pic>
        <p:nvPicPr>
          <p:cNvPr id="5" name="Picture 2" descr="Gastrointestinal (digestive) system anatomy; drawing shows the esophagus, liver, stomach, colon, small intestine, rectum, and anus.">
            <a:extLst>
              <a:ext uri="{FF2B5EF4-FFF2-40B4-BE49-F238E27FC236}">
                <a16:creationId xmlns:a16="http://schemas.microsoft.com/office/drawing/2014/main" id="{A690DF81-2CAF-ACEF-0289-CF82236A61FC}"/>
              </a:ext>
            </a:extLst>
          </p:cNvPr>
          <p:cNvPicPr>
            <a:picLocks noGrp="1" noChangeAspect="1" noChangeArrowheads="1"/>
          </p:cNvPicPr>
          <p:nvPr>
            <p:ph type="pic" sz="half" idx="21"/>
          </p:nvPr>
        </p:nvPicPr>
        <p:blipFill>
          <a:blip r:embed="rId2">
            <a:extLst>
              <a:ext uri="{28A0092B-C50C-407E-A947-70E740481C1C}">
                <a14:useLocalDpi xmlns:a14="http://schemas.microsoft.com/office/drawing/2010/main" val="0"/>
              </a:ext>
            </a:extLst>
          </a:blip>
          <a:srcRect l="5310" r="5310"/>
          <a:stretch>
            <a:fillRect/>
          </a:stretch>
        </p:blipFill>
        <p:spPr bwMode="auto">
          <a:xfrm>
            <a:off x="5179120" y="2215181"/>
            <a:ext cx="3964880" cy="3702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9060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3A8233-BF1C-B3E4-B56D-B068F0DB5CAE}"/>
              </a:ext>
            </a:extLst>
          </p:cNvPr>
          <p:cNvSpPr>
            <a:spLocks noGrp="1"/>
          </p:cNvSpPr>
          <p:nvPr>
            <p:ph type="title"/>
          </p:nvPr>
        </p:nvSpPr>
        <p:spPr>
          <a:xfrm>
            <a:off x="535781" y="173659"/>
            <a:ext cx="8072438" cy="1104900"/>
          </a:xfrm>
        </p:spPr>
        <p:txBody>
          <a:bodyPr/>
          <a:lstStyle/>
          <a:p>
            <a:r>
              <a:rPr lang="en-US" dirty="0"/>
              <a:t>SCREENING</a:t>
            </a:r>
          </a:p>
        </p:txBody>
      </p:sp>
      <p:sp>
        <p:nvSpPr>
          <p:cNvPr id="4" name="Text Placeholder 3">
            <a:extLst>
              <a:ext uri="{FF2B5EF4-FFF2-40B4-BE49-F238E27FC236}">
                <a16:creationId xmlns:a16="http://schemas.microsoft.com/office/drawing/2014/main" id="{CE6B2E7A-5C51-C20E-F9FB-0B5603C1AA86}"/>
              </a:ext>
            </a:extLst>
          </p:cNvPr>
          <p:cNvSpPr>
            <a:spLocks noGrp="1"/>
          </p:cNvSpPr>
          <p:nvPr>
            <p:ph type="body" sz="half" idx="1"/>
          </p:nvPr>
        </p:nvSpPr>
        <p:spPr>
          <a:xfrm>
            <a:off x="149087" y="1461051"/>
            <a:ext cx="4909930" cy="5088835"/>
          </a:xfrm>
        </p:spPr>
        <p:txBody>
          <a:bodyPr>
            <a:noAutofit/>
          </a:bodyPr>
          <a:lstStyle/>
          <a:p>
            <a:pPr marL="0" indent="0">
              <a:buNone/>
            </a:pPr>
            <a:r>
              <a:rPr lang="en-US" sz="2000" dirty="0">
                <a:solidFill>
                  <a:schemeClr val="tx1"/>
                </a:solidFill>
                <a:effectLst/>
                <a:latin typeface="Noto Sans" panose="020B0502040504020204" pitchFamily="34" charset="0"/>
              </a:rPr>
              <a:t>Screening </a:t>
            </a:r>
            <a:r>
              <a:rPr lang="en-US" sz="2000" b="0" i="0" dirty="0">
                <a:solidFill>
                  <a:schemeClr val="tx1"/>
                </a:solidFill>
                <a:effectLst/>
                <a:latin typeface="Noto Sans" panose="020B0502040504020204" pitchFamily="34" charset="0"/>
              </a:rPr>
              <a:t>is looking for </a:t>
            </a:r>
            <a:r>
              <a:rPr lang="en-US" sz="2000" dirty="0">
                <a:solidFill>
                  <a:schemeClr val="tx1"/>
                </a:solidFill>
                <a:effectLst/>
                <a:latin typeface="Noto Sans" panose="020B0502040504020204" pitchFamily="34" charset="0"/>
              </a:rPr>
              <a:t>cancer </a:t>
            </a:r>
            <a:r>
              <a:rPr lang="en-US" sz="2000" b="0" i="0" dirty="0">
                <a:solidFill>
                  <a:schemeClr val="tx1"/>
                </a:solidFill>
                <a:effectLst/>
                <a:latin typeface="Noto Sans" panose="020B0502040504020204" pitchFamily="34" charset="0"/>
              </a:rPr>
              <a:t>before a person has any symptoms. </a:t>
            </a:r>
          </a:p>
          <a:p>
            <a:pPr marL="0" indent="0">
              <a:buNone/>
            </a:pPr>
            <a:r>
              <a:rPr lang="en-US" sz="2000" b="0" i="0" dirty="0">
                <a:solidFill>
                  <a:schemeClr val="tx1"/>
                </a:solidFill>
                <a:effectLst/>
                <a:latin typeface="Noto Sans" panose="020B0502040504020204" pitchFamily="34" charset="0"/>
              </a:rPr>
              <a:t>This can help find cancer at an early stage.</a:t>
            </a:r>
          </a:p>
          <a:p>
            <a:pPr marL="0" indent="0">
              <a:buNone/>
            </a:pPr>
            <a:r>
              <a:rPr lang="en-US" sz="2000" b="0" i="0" dirty="0">
                <a:solidFill>
                  <a:schemeClr val="tx1"/>
                </a:solidFill>
                <a:effectLst/>
                <a:latin typeface="Noto Sans" panose="020B0502040504020204" pitchFamily="34" charset="0"/>
              </a:rPr>
              <a:t> When abnormal tissue or cancer is found early, it may be easier to treat. </a:t>
            </a:r>
          </a:p>
          <a:p>
            <a:pPr marL="0" indent="0">
              <a:buNone/>
            </a:pPr>
            <a:r>
              <a:rPr lang="en-US" sz="2000" b="0" i="0" dirty="0">
                <a:solidFill>
                  <a:schemeClr val="tx1"/>
                </a:solidFill>
                <a:effectLst/>
                <a:latin typeface="Noto Sans" panose="020B0502040504020204" pitchFamily="34" charset="0"/>
              </a:rPr>
              <a:t>By the time symptoms appear, cancer may have begun to spread.</a:t>
            </a:r>
          </a:p>
          <a:p>
            <a:pPr marL="0" indent="0">
              <a:buNone/>
            </a:pPr>
            <a:r>
              <a:rPr lang="en-US" sz="2000" b="0" i="0" dirty="0">
                <a:solidFill>
                  <a:schemeClr val="tx1"/>
                </a:solidFill>
                <a:effectLst/>
                <a:latin typeface="Open Sans" panose="020B0606030504020204" pitchFamily="34" charset="0"/>
              </a:rPr>
              <a:t>The U.S. Preventive Services Task Force recommends that adults aged 45 to 75 be screened for colorectal cancer. </a:t>
            </a:r>
            <a:endParaRPr lang="en-US" sz="2000" dirty="0">
              <a:solidFill>
                <a:schemeClr val="tx1"/>
              </a:solidFill>
            </a:endParaRPr>
          </a:p>
        </p:txBody>
      </p:sp>
      <p:pic>
        <p:nvPicPr>
          <p:cNvPr id="5" name="Picture 2" descr="Gastrointestinal (digestive) system anatomy; drawing shows the esophagus, liver, stomach, colon, small intestine, rectum, and anus.">
            <a:extLst>
              <a:ext uri="{FF2B5EF4-FFF2-40B4-BE49-F238E27FC236}">
                <a16:creationId xmlns:a16="http://schemas.microsoft.com/office/drawing/2014/main" id="{A690DF81-2CAF-ACEF-0289-CF82236A61FC}"/>
              </a:ext>
            </a:extLst>
          </p:cNvPr>
          <p:cNvPicPr>
            <a:picLocks noGrp="1" noChangeAspect="1" noChangeArrowheads="1"/>
          </p:cNvPicPr>
          <p:nvPr>
            <p:ph type="pic" sz="half" idx="21"/>
          </p:nvPr>
        </p:nvPicPr>
        <p:blipFill>
          <a:blip r:embed="rId2">
            <a:extLst>
              <a:ext uri="{28A0092B-C50C-407E-A947-70E740481C1C}">
                <a14:useLocalDpi xmlns:a14="http://schemas.microsoft.com/office/drawing/2010/main" val="0"/>
              </a:ext>
            </a:extLst>
          </a:blip>
          <a:srcRect l="5310" r="5310"/>
          <a:stretch>
            <a:fillRect/>
          </a:stretch>
        </p:blipFill>
        <p:spPr bwMode="auto">
          <a:xfrm>
            <a:off x="5179120" y="2215181"/>
            <a:ext cx="3964880" cy="3702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16350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5245BA-C5FA-A01D-2ECB-2D547A413731}"/>
              </a:ext>
            </a:extLst>
          </p:cNvPr>
          <p:cNvSpPr>
            <a:spLocks noGrp="1"/>
          </p:cNvSpPr>
          <p:nvPr>
            <p:ph type="title"/>
          </p:nvPr>
        </p:nvSpPr>
        <p:spPr>
          <a:xfrm>
            <a:off x="535781" y="208722"/>
            <a:ext cx="8072438" cy="1104900"/>
          </a:xfrm>
        </p:spPr>
        <p:txBody>
          <a:bodyPr/>
          <a:lstStyle/>
          <a:p>
            <a:r>
              <a:rPr lang="en-US" dirty="0"/>
              <a:t>COLONOSCOPY</a:t>
            </a:r>
          </a:p>
        </p:txBody>
      </p:sp>
      <p:sp>
        <p:nvSpPr>
          <p:cNvPr id="4" name="Text Placeholder 3">
            <a:extLst>
              <a:ext uri="{FF2B5EF4-FFF2-40B4-BE49-F238E27FC236}">
                <a16:creationId xmlns:a16="http://schemas.microsoft.com/office/drawing/2014/main" id="{64FE863C-515D-FFED-2A30-315A6886C425}"/>
              </a:ext>
            </a:extLst>
          </p:cNvPr>
          <p:cNvSpPr>
            <a:spLocks noGrp="1"/>
          </p:cNvSpPr>
          <p:nvPr>
            <p:ph type="body" sz="half" idx="1"/>
          </p:nvPr>
        </p:nvSpPr>
        <p:spPr>
          <a:xfrm>
            <a:off x="347870" y="1222513"/>
            <a:ext cx="4403684" cy="5426765"/>
          </a:xfrm>
        </p:spPr>
        <p:txBody>
          <a:bodyPr>
            <a:normAutofit/>
          </a:bodyPr>
          <a:lstStyle/>
          <a:p>
            <a:r>
              <a:rPr lang="en-US" sz="2000" b="0" i="0" u="none" strike="noStrike" dirty="0">
                <a:solidFill>
                  <a:schemeClr val="tx1"/>
                </a:solidFill>
                <a:effectLst/>
                <a:latin typeface="Noto Sans" panose="020B0502040504020204" pitchFamily="34" charset="0"/>
                <a:hlinkClick r:id="rId2">
                  <a:extLst>
                    <a:ext uri="{A12FA001-AC4F-418D-AE19-62706E023703}">
                      <ahyp:hlinkClr xmlns:ahyp="http://schemas.microsoft.com/office/drawing/2018/hyperlinkcolor" val="tx"/>
                    </a:ext>
                  </a:extLst>
                </a:hlinkClick>
              </a:rPr>
              <a:t>Colonoscopy</a:t>
            </a:r>
            <a:r>
              <a:rPr lang="en-US" sz="2000" b="0" i="0" dirty="0">
                <a:solidFill>
                  <a:schemeClr val="tx1"/>
                </a:solidFill>
                <a:effectLst/>
                <a:latin typeface="Noto Sans" panose="020B0502040504020204" pitchFamily="34" charset="0"/>
              </a:rPr>
              <a:t> is a procedure to look inside the rectum and colon for polyps, abnormal areas, or cancer.</a:t>
            </a:r>
          </a:p>
          <a:p>
            <a:r>
              <a:rPr lang="en-US" sz="2000" b="0" i="0" dirty="0">
                <a:solidFill>
                  <a:schemeClr val="tx1"/>
                </a:solidFill>
                <a:effectLst/>
                <a:latin typeface="Noto Sans" panose="020B0502040504020204" pitchFamily="34" charset="0"/>
              </a:rPr>
              <a:t>A </a:t>
            </a:r>
            <a:r>
              <a:rPr lang="en-US" sz="2000" b="0" i="0" u="none" strike="noStrike" dirty="0">
                <a:solidFill>
                  <a:schemeClr val="tx1"/>
                </a:solidFill>
                <a:effectLst/>
                <a:latin typeface="Noto Sans" panose="020B0502040504020204" pitchFamily="34" charset="0"/>
                <a:hlinkClick r:id="rId3">
                  <a:extLst>
                    <a:ext uri="{A12FA001-AC4F-418D-AE19-62706E023703}">
                      <ahyp:hlinkClr xmlns:ahyp="http://schemas.microsoft.com/office/drawing/2018/hyperlinkcolor" val="tx"/>
                    </a:ext>
                  </a:extLst>
                </a:hlinkClick>
              </a:rPr>
              <a:t>colonoscope</a:t>
            </a:r>
            <a:r>
              <a:rPr lang="en-US" sz="2000" b="0" i="0" dirty="0">
                <a:solidFill>
                  <a:schemeClr val="tx1"/>
                </a:solidFill>
                <a:effectLst/>
                <a:latin typeface="Noto Sans" panose="020B0502040504020204" pitchFamily="34" charset="0"/>
              </a:rPr>
              <a:t> is inserted through the rectum into the colon after the colon has been emptied by bowel prep </a:t>
            </a:r>
          </a:p>
          <a:p>
            <a:r>
              <a:rPr lang="en-US" sz="2000" b="0" i="0" dirty="0">
                <a:solidFill>
                  <a:schemeClr val="tx1"/>
                </a:solidFill>
                <a:effectLst/>
                <a:latin typeface="Noto Sans" panose="020B0502040504020204" pitchFamily="34" charset="0"/>
              </a:rPr>
              <a:t>A colonoscope is a thin, tube-like instrument with a light and a lens for viewing. </a:t>
            </a:r>
          </a:p>
          <a:p>
            <a:r>
              <a:rPr lang="en-US" sz="2000" b="0" i="0" dirty="0">
                <a:solidFill>
                  <a:schemeClr val="tx1"/>
                </a:solidFill>
                <a:effectLst/>
                <a:latin typeface="Noto Sans" panose="020B0502040504020204" pitchFamily="34" charset="0"/>
              </a:rPr>
              <a:t>It may also have a tool to remove polyps or tissue samples, which are checked under a microscope for signs of cancer</a:t>
            </a:r>
            <a:endParaRPr lang="en-US" sz="2000" dirty="0">
              <a:solidFill>
                <a:schemeClr val="tx1"/>
              </a:solidFill>
            </a:endParaRPr>
          </a:p>
        </p:txBody>
      </p:sp>
      <p:pic>
        <p:nvPicPr>
          <p:cNvPr id="5122" name="Picture 2" descr="Colonoscopy; drawing shows a colonoscope inserted through the anus and rectum and into the colon. An inset shows a patient lying on a table having a colonoscopy.">
            <a:extLst>
              <a:ext uri="{FF2B5EF4-FFF2-40B4-BE49-F238E27FC236}">
                <a16:creationId xmlns:a16="http://schemas.microsoft.com/office/drawing/2014/main" id="{1F8C0503-2D10-3CA6-2471-1CD5B1453DCF}"/>
              </a:ext>
            </a:extLst>
          </p:cNvPr>
          <p:cNvPicPr>
            <a:picLocks noGrp="1" noChangeAspect="1" noChangeArrowheads="1"/>
          </p:cNvPicPr>
          <p:nvPr>
            <p:ph type="pic" sz="half" idx="21"/>
          </p:nvPr>
        </p:nvPicPr>
        <p:blipFill>
          <a:blip r:embed="rId4">
            <a:extLst>
              <a:ext uri="{28A0092B-C50C-407E-A947-70E740481C1C}">
                <a14:useLocalDpi xmlns:a14="http://schemas.microsoft.com/office/drawing/2010/main" val="0"/>
              </a:ext>
            </a:extLst>
          </a:blip>
          <a:srcRect t="8111" b="8111"/>
          <a:stretch>
            <a:fillRect/>
          </a:stretch>
        </p:blipFill>
        <p:spPr bwMode="auto">
          <a:xfrm>
            <a:off x="4925846" y="2062162"/>
            <a:ext cx="4218154" cy="3938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04029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9E3B10-865A-594C-A5DC-5435393AA427}"/>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8794B9C0-3DC8-5B42-928B-C8D6D835F189}"/>
              </a:ext>
            </a:extLst>
          </p:cNvPr>
          <p:cNvSpPr>
            <a:spLocks noGrp="1"/>
          </p:cNvSpPr>
          <p:nvPr>
            <p:ph type="body" sz="quarter" idx="1"/>
          </p:nvPr>
        </p:nvSpPr>
        <p:spPr>
          <a:xfrm>
            <a:off x="2697716" y="2344032"/>
            <a:ext cx="4816268" cy="1547138"/>
          </a:xfrm>
        </p:spPr>
        <p:txBody>
          <a:bodyPr>
            <a:normAutofit/>
          </a:bodyPr>
          <a:lstStyle/>
          <a:p>
            <a:r>
              <a:rPr lang="en-US" sz="4500" dirty="0"/>
              <a:t>LOCAL TOPICS</a:t>
            </a:r>
          </a:p>
        </p:txBody>
      </p:sp>
    </p:spTree>
    <p:extLst>
      <p:ext uri="{BB962C8B-B14F-4D97-AF65-F5344CB8AC3E}">
        <p14:creationId xmlns:p14="http://schemas.microsoft.com/office/powerpoint/2010/main" val="410869141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extBox 6"/>
          <p:cNvSpPr txBox="1"/>
          <p:nvPr/>
        </p:nvSpPr>
        <p:spPr>
          <a:xfrm>
            <a:off x="3740876" y="1134793"/>
            <a:ext cx="4106338" cy="4847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lvl1pPr defTabSz="914400">
              <a:defRPr sz="3600" b="1">
                <a:solidFill>
                  <a:srgbClr val="FFFFFF"/>
                </a:solidFill>
                <a:latin typeface="+mj-lt"/>
                <a:ea typeface="+mj-ea"/>
                <a:cs typeface="+mj-cs"/>
                <a:sym typeface="Helvetica"/>
              </a:defRPr>
            </a:lvl1pPr>
          </a:lstStyle>
          <a:p>
            <a:r>
              <a:rPr sz="2700"/>
              <a:t>  </a:t>
            </a:r>
          </a:p>
        </p:txBody>
      </p:sp>
      <p:sp>
        <p:nvSpPr>
          <p:cNvPr id="172" name="Content Placeholder 2"/>
          <p:cNvSpPr txBox="1"/>
          <p:nvPr/>
        </p:nvSpPr>
        <p:spPr>
          <a:xfrm>
            <a:off x="1648776" y="1884760"/>
            <a:ext cx="5846448" cy="32635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normAutofit/>
          </a:bodyPr>
          <a:lstStyle/>
          <a:p>
            <a:pPr algn="ctr" defTabSz="325755">
              <a:lnSpc>
                <a:spcPct val="90000"/>
              </a:lnSpc>
              <a:spcBef>
                <a:spcPts val="525"/>
              </a:spcBef>
              <a:defRPr sz="3420" b="1">
                <a:latin typeface="+mj-lt"/>
                <a:ea typeface="+mj-ea"/>
                <a:cs typeface="+mj-cs"/>
                <a:sym typeface="Helvetica"/>
              </a:defRPr>
            </a:pPr>
            <a:r>
              <a:rPr sz="2565"/>
              <a:t>Reminders/Announcements</a:t>
            </a:r>
          </a:p>
          <a:p>
            <a:pPr algn="ctr" defTabSz="325755">
              <a:lnSpc>
                <a:spcPct val="90000"/>
              </a:lnSpc>
              <a:spcBef>
                <a:spcPts val="525"/>
              </a:spcBef>
              <a:defRPr sz="3420" b="1">
                <a:latin typeface="+mj-lt"/>
                <a:ea typeface="+mj-ea"/>
                <a:cs typeface="+mj-cs"/>
                <a:sym typeface="Helvetica"/>
              </a:defRPr>
            </a:pPr>
            <a:r>
              <a:rPr sz="2565"/>
              <a:t>Dua</a:t>
            </a:r>
            <a:endParaRPr sz="2280"/>
          </a:p>
          <a:p>
            <a:pPr algn="ctr" defTabSz="325755">
              <a:lnSpc>
                <a:spcPct val="90000"/>
              </a:lnSpc>
              <a:spcBef>
                <a:spcPts val="450"/>
              </a:spcBef>
              <a:defRPr sz="3420" b="1">
                <a:latin typeface="+mj-lt"/>
                <a:ea typeface="+mj-ea"/>
                <a:cs typeface="+mj-cs"/>
                <a:sym typeface="Helvetica"/>
              </a:defRPr>
            </a:pPr>
            <a:endParaRPr sz="2280"/>
          </a:p>
          <a:p>
            <a:pPr algn="ctr" defTabSz="325755">
              <a:lnSpc>
                <a:spcPct val="90000"/>
              </a:lnSpc>
              <a:spcBef>
                <a:spcPts val="525"/>
              </a:spcBef>
              <a:defRPr sz="3420" b="1">
                <a:latin typeface="+mj-lt"/>
                <a:ea typeface="+mj-ea"/>
                <a:cs typeface="+mj-cs"/>
                <a:sym typeface="Helvetica"/>
              </a:defRPr>
            </a:pPr>
            <a:r>
              <a:rPr sz="2565"/>
              <a:t>Jazakumullah for Participating!</a:t>
            </a:r>
            <a:endParaRPr sz="2280"/>
          </a:p>
          <a:p>
            <a:pPr algn="ctr" defTabSz="325755">
              <a:lnSpc>
                <a:spcPct val="90000"/>
              </a:lnSpc>
              <a:spcBef>
                <a:spcPts val="450"/>
              </a:spcBef>
              <a:defRPr sz="3420" b="1">
                <a:latin typeface="+mj-lt"/>
                <a:ea typeface="+mj-ea"/>
                <a:cs typeface="+mj-cs"/>
                <a:sym typeface="Helvetica"/>
              </a:defRPr>
            </a:pPr>
            <a:endParaRPr sz="2280"/>
          </a:p>
          <a:p>
            <a:pPr algn="ctr" defTabSz="325755">
              <a:lnSpc>
                <a:spcPct val="90000"/>
              </a:lnSpc>
              <a:spcBef>
                <a:spcPts val="525"/>
              </a:spcBef>
              <a:defRPr sz="3420" b="1">
                <a:solidFill>
                  <a:srgbClr val="FF0000"/>
                </a:solidFill>
                <a:latin typeface="+mj-lt"/>
                <a:ea typeface="+mj-ea"/>
                <a:cs typeface="+mj-cs"/>
                <a:sym typeface="Helvetica"/>
              </a:defRPr>
            </a:pPr>
            <a:r>
              <a:rPr sz="2565"/>
              <a:t>If you enjoyed it, please convey to those brothers who are not here today!</a:t>
            </a:r>
          </a:p>
        </p:txBody>
      </p:sp>
      <p:sp>
        <p:nvSpPr>
          <p:cNvPr id="173" name="TextBox 2"/>
          <p:cNvSpPr txBox="1"/>
          <p:nvPr/>
        </p:nvSpPr>
        <p:spPr>
          <a:xfrm>
            <a:off x="3490424" y="408194"/>
            <a:ext cx="1821779" cy="4385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a:defRPr sz="3200">
                <a:solidFill>
                  <a:srgbClr val="FFFFFF"/>
                </a:solidFill>
              </a:defRPr>
            </a:lvl1pPr>
          </a:lstStyle>
          <a:p>
            <a:r>
              <a:rPr sz="2400"/>
              <a:t>That’s all folks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itle 2"/>
          <p:cNvSpPr txBox="1">
            <a:spLocks noGrp="1"/>
          </p:cNvSpPr>
          <p:nvPr>
            <p:ph type="title"/>
          </p:nvPr>
        </p:nvSpPr>
        <p:spPr>
          <a:xfrm>
            <a:off x="3426700" y="387627"/>
            <a:ext cx="5367950" cy="526774"/>
          </a:xfrm>
          <a:prstGeom prst="rect">
            <a:avLst/>
          </a:prstGeom>
        </p:spPr>
        <p:txBody>
          <a:bodyPr>
            <a:noAutofit/>
          </a:bodyPr>
          <a:lstStyle>
            <a:lvl1pPr defTabSz="182879">
              <a:defRPr sz="3200">
                <a:solidFill>
                  <a:srgbClr val="FFFFFF"/>
                </a:solidFill>
              </a:defRPr>
            </a:lvl1pPr>
          </a:lstStyle>
          <a:p>
            <a:r>
              <a:rPr b="1" dirty="0"/>
              <a:t>Recitation of </a:t>
            </a:r>
            <a:r>
              <a:rPr lang="en-US" b="1" dirty="0"/>
              <a:t>the </a:t>
            </a:r>
            <a:r>
              <a:rPr b="1" dirty="0"/>
              <a:t>Holy</a:t>
            </a:r>
            <a:r>
              <a:rPr lang="en-US" b="1" dirty="0"/>
              <a:t> </a:t>
            </a:r>
            <a:r>
              <a:rPr b="1" dirty="0"/>
              <a:t>Quran</a:t>
            </a:r>
          </a:p>
        </p:txBody>
      </p:sp>
      <p:sp>
        <p:nvSpPr>
          <p:cNvPr id="7" name="TextBox 6">
            <a:extLst>
              <a:ext uri="{FF2B5EF4-FFF2-40B4-BE49-F238E27FC236}">
                <a16:creationId xmlns:a16="http://schemas.microsoft.com/office/drawing/2014/main" id="{4DB3AD24-A6B9-A86D-0271-68541B177475}"/>
              </a:ext>
            </a:extLst>
          </p:cNvPr>
          <p:cNvSpPr txBox="1"/>
          <p:nvPr/>
        </p:nvSpPr>
        <p:spPr>
          <a:xfrm>
            <a:off x="42375" y="2847491"/>
            <a:ext cx="4713765"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algn="l" defTabSz="914400" rtl="0" eaLnBrk="1" latinLnBrk="0" hangingPunct="1"/>
            <a:r>
              <a:rPr lang="en-US" sz="2000" b="0" i="0" u="none" strike="noStrike" dirty="0">
                <a:effectLst/>
                <a:latin typeface="Times New Roman" panose="02020603050405020304" pitchFamily="18" charset="0"/>
                <a:cs typeface="Times New Roman" panose="02020603050405020304" pitchFamily="18" charset="0"/>
              </a:rPr>
              <a:t>Those who remember Allah while standing, sitting, and </a:t>
            </a:r>
            <a:r>
              <a:rPr lang="en-US" sz="2000" b="0" i="1" u="none" strike="noStrike" dirty="0">
                <a:effectLst/>
                <a:latin typeface="Times New Roman" panose="02020603050405020304" pitchFamily="18" charset="0"/>
                <a:cs typeface="Times New Roman" panose="02020603050405020304" pitchFamily="18" charset="0"/>
              </a:rPr>
              <a:t>lying</a:t>
            </a:r>
            <a:r>
              <a:rPr lang="en-US" sz="2000" b="0" i="0" u="none" strike="noStrike" dirty="0">
                <a:effectLst/>
                <a:latin typeface="Times New Roman" panose="02020603050405020304" pitchFamily="18" charset="0"/>
                <a:cs typeface="Times New Roman" panose="02020603050405020304" pitchFamily="18" charset="0"/>
              </a:rPr>
              <a:t> on their </a:t>
            </a:r>
            <a:r>
              <a:rPr lang="en-US" sz="2000" dirty="0">
                <a:latin typeface="Times New Roman" panose="02020603050405020304" pitchFamily="18" charset="0"/>
                <a:cs typeface="Times New Roman" panose="02020603050405020304" pitchFamily="18" charset="0"/>
              </a:rPr>
              <a:t>sides</a:t>
            </a:r>
            <a:r>
              <a:rPr lang="en-US" sz="2000" b="0" i="0" u="none" strike="noStrike" dirty="0">
                <a:effectLst/>
                <a:latin typeface="Times New Roman" panose="02020603050405020304" pitchFamily="18" charset="0"/>
                <a:cs typeface="Times New Roman" panose="02020603050405020304" pitchFamily="18" charset="0"/>
              </a:rPr>
              <a:t>, and ponder over the creation of the heavens and the earth: “Our Lord, Thou hast not created this in vain; </a:t>
            </a:r>
            <a:r>
              <a:rPr lang="en-US" sz="2000" b="0" i="1" u="none" strike="noStrike" dirty="0">
                <a:effectLst/>
                <a:latin typeface="Times New Roman" panose="02020603050405020304" pitchFamily="18" charset="0"/>
                <a:cs typeface="Times New Roman" panose="02020603050405020304" pitchFamily="18" charset="0"/>
              </a:rPr>
              <a:t>nay</a:t>
            </a:r>
            <a:r>
              <a:rPr lang="en-US" sz="2000" b="0" i="0" u="none" strike="noStrike" dirty="0">
                <a:effectLst/>
                <a:latin typeface="Times New Roman" panose="02020603050405020304" pitchFamily="18" charset="0"/>
                <a:cs typeface="Times New Roman" panose="02020603050405020304" pitchFamily="18" charset="0"/>
              </a:rPr>
              <a:t>, Holy art Thou; save us, then, from the punishment of the Fire. </a:t>
            </a:r>
            <a:r>
              <a:rPr lang="en-US" b="0" i="0" u="none" strike="noStrike" dirty="0">
                <a:effectLst/>
                <a:latin typeface="Times New Roman" panose="02020603050405020304" pitchFamily="18" charset="0"/>
                <a:cs typeface="Times New Roman" panose="02020603050405020304" pitchFamily="18" charset="0"/>
              </a:rPr>
              <a:t>(3:192)</a:t>
            </a:r>
          </a:p>
        </p:txBody>
      </p:sp>
      <p:sp>
        <p:nvSpPr>
          <p:cNvPr id="6" name="TextBox 5">
            <a:extLst>
              <a:ext uri="{FF2B5EF4-FFF2-40B4-BE49-F238E27FC236}">
                <a16:creationId xmlns:a16="http://schemas.microsoft.com/office/drawing/2014/main" id="{A7DA195E-8FEF-C484-124B-919F6FE0B77F}"/>
              </a:ext>
            </a:extLst>
          </p:cNvPr>
          <p:cNvSpPr txBox="1"/>
          <p:nvPr/>
        </p:nvSpPr>
        <p:spPr>
          <a:xfrm>
            <a:off x="63562" y="1348556"/>
            <a:ext cx="4671390" cy="16004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br>
              <a:rPr lang="en-US" dirty="0"/>
            </a:br>
            <a:r>
              <a:rPr lang="en-US" sz="2000" b="0" i="0" u="none" strike="noStrike" dirty="0">
                <a:effectLst/>
                <a:latin typeface="Times New Roman" panose="02020603050405020304" pitchFamily="18" charset="0"/>
                <a:cs typeface="Times New Roman" panose="02020603050405020304" pitchFamily="18" charset="0"/>
              </a:rPr>
              <a:t>In the creation of the heavens and the earth and in the alternation of the night and the day there are indeed Signs for men of understanding; </a:t>
            </a:r>
            <a:r>
              <a:rPr lang="en-US" b="0" i="0" u="none" strike="noStrike" dirty="0">
                <a:effectLst/>
                <a:latin typeface="Jost"/>
              </a:rPr>
              <a:t>(3:191)</a:t>
            </a:r>
            <a:endParaRPr lang="en-US" dirty="0"/>
          </a:p>
        </p:txBody>
      </p:sp>
      <p:pic>
        <p:nvPicPr>
          <p:cNvPr id="9" name="Picture 8">
            <a:extLst>
              <a:ext uri="{FF2B5EF4-FFF2-40B4-BE49-F238E27FC236}">
                <a16:creationId xmlns:a16="http://schemas.microsoft.com/office/drawing/2014/main" id="{B011AEDB-F01F-4C10-8470-153985B65053}"/>
              </a:ext>
            </a:extLst>
          </p:cNvPr>
          <p:cNvPicPr>
            <a:picLocks noChangeAspect="1"/>
          </p:cNvPicPr>
          <p:nvPr/>
        </p:nvPicPr>
        <p:blipFill>
          <a:blip r:embed="rId2"/>
          <a:stretch>
            <a:fillRect/>
          </a:stretch>
        </p:blipFill>
        <p:spPr>
          <a:xfrm>
            <a:off x="4655010" y="2948994"/>
            <a:ext cx="4425427" cy="1498935"/>
          </a:xfrm>
          <a:prstGeom prst="rect">
            <a:avLst/>
          </a:prstGeom>
        </p:spPr>
      </p:pic>
      <p:pic>
        <p:nvPicPr>
          <p:cNvPr id="8" name="Picture 7">
            <a:extLst>
              <a:ext uri="{FF2B5EF4-FFF2-40B4-BE49-F238E27FC236}">
                <a16:creationId xmlns:a16="http://schemas.microsoft.com/office/drawing/2014/main" id="{3BD83280-00DB-4DF9-97F8-16B6E01FD561}"/>
              </a:ext>
            </a:extLst>
          </p:cNvPr>
          <p:cNvPicPr>
            <a:picLocks noChangeAspect="1"/>
          </p:cNvPicPr>
          <p:nvPr/>
        </p:nvPicPr>
        <p:blipFill>
          <a:blip r:embed="rId3"/>
          <a:stretch>
            <a:fillRect/>
          </a:stretch>
        </p:blipFill>
        <p:spPr>
          <a:xfrm>
            <a:off x="4572000" y="1571625"/>
            <a:ext cx="4508437" cy="1156009"/>
          </a:xfrm>
          <a:prstGeom prst="rect">
            <a:avLst/>
          </a:prstGeom>
        </p:spPr>
      </p:pic>
    </p:spTree>
    <p:extLst>
      <p:ext uri="{BB962C8B-B14F-4D97-AF65-F5344CB8AC3E}">
        <p14:creationId xmlns:p14="http://schemas.microsoft.com/office/powerpoint/2010/main" val="395645918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A5C286-2A7D-C4D5-4743-35A4675CB1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9" name="TextBox 8">
            <a:extLst>
              <a:ext uri="{FF2B5EF4-FFF2-40B4-BE49-F238E27FC236}">
                <a16:creationId xmlns:a16="http://schemas.microsoft.com/office/drawing/2014/main" id="{DEC24DBC-06CE-0E6B-526F-93B6C8863061}"/>
              </a:ext>
            </a:extLst>
          </p:cNvPr>
          <p:cNvSpPr txBox="1"/>
          <p:nvPr/>
        </p:nvSpPr>
        <p:spPr>
          <a:xfrm>
            <a:off x="768926" y="2325133"/>
            <a:ext cx="7606145" cy="3662541"/>
          </a:xfrm>
          <a:prstGeom prst="rect">
            <a:avLst/>
          </a:prstGeom>
          <a:noFill/>
        </p:spPr>
        <p:txBody>
          <a:bodyPr wrap="square">
            <a:spAutoFit/>
          </a:bodyPr>
          <a:lstStyle/>
          <a:p>
            <a:r>
              <a:rPr lang="en-US" i="1" dirty="0">
                <a:solidFill>
                  <a:srgbClr val="FF0000"/>
                </a:solidFill>
                <a:latin typeface="Times New Roman" panose="02020603050405020304" pitchFamily="18" charset="0"/>
                <a:cs typeface="Times New Roman" panose="02020603050405020304" pitchFamily="18" charset="0"/>
              </a:rPr>
              <a:t>Say this part three times: </a:t>
            </a:r>
          </a:p>
          <a:p>
            <a:r>
              <a:rPr lang="en-US" sz="1600" dirty="0">
                <a:latin typeface="Times New Roman" panose="02020603050405020304" pitchFamily="18" charset="0"/>
                <a:cs typeface="Times New Roman" panose="02020603050405020304" pitchFamily="18" charset="0"/>
              </a:rPr>
              <a:t>Ash-</a:t>
            </a:r>
            <a:r>
              <a:rPr lang="en-US" sz="1600" dirty="0" err="1">
                <a:latin typeface="Times New Roman" panose="02020603050405020304" pitchFamily="18" charset="0"/>
                <a:cs typeface="Times New Roman" panose="02020603050405020304" pitchFamily="18" charset="0"/>
              </a:rPr>
              <a:t>hadu</a:t>
            </a:r>
            <a:r>
              <a:rPr lang="en-US" sz="1600" dirty="0">
                <a:latin typeface="Times New Roman" panose="02020603050405020304" pitchFamily="18" charset="0"/>
                <a:cs typeface="Times New Roman" panose="02020603050405020304" pitchFamily="18" charset="0"/>
              </a:rPr>
              <a:t> • </a:t>
            </a:r>
            <a:r>
              <a:rPr lang="en-US" sz="1600" dirty="0" err="1">
                <a:latin typeface="Times New Roman" panose="02020603050405020304" pitchFamily="18" charset="0"/>
                <a:cs typeface="Times New Roman" panose="02020603050405020304" pitchFamily="18" charset="0"/>
              </a:rPr>
              <a:t>alla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ilaha</a:t>
            </a:r>
            <a:r>
              <a:rPr lang="en-US" sz="1600" dirty="0">
                <a:latin typeface="Times New Roman" panose="02020603050405020304" pitchFamily="18" charset="0"/>
                <a:cs typeface="Times New Roman" panose="02020603050405020304" pitchFamily="18" charset="0"/>
              </a:rPr>
              <a:t> • </a:t>
            </a:r>
            <a:r>
              <a:rPr lang="en-US" sz="1600" dirty="0" err="1">
                <a:latin typeface="Times New Roman" panose="02020603050405020304" pitchFamily="18" charset="0"/>
                <a:cs typeface="Times New Roman" panose="02020603050405020304" pitchFamily="18" charset="0"/>
              </a:rPr>
              <a:t>illallahu</a:t>
            </a:r>
            <a:r>
              <a:rPr lang="en-US" sz="1600" dirty="0">
                <a:latin typeface="Times New Roman" panose="02020603050405020304" pitchFamily="18" charset="0"/>
                <a:cs typeface="Times New Roman" panose="02020603050405020304" pitchFamily="18" charset="0"/>
              </a:rPr>
              <a:t> • </a:t>
            </a:r>
            <a:r>
              <a:rPr lang="en-US" sz="1600" dirty="0" err="1">
                <a:latin typeface="Times New Roman" panose="02020603050405020304" pitchFamily="18" charset="0"/>
                <a:cs typeface="Times New Roman" panose="02020603050405020304" pitchFamily="18" charset="0"/>
              </a:rPr>
              <a:t>wahdahu</a:t>
            </a:r>
            <a:r>
              <a:rPr lang="en-US" sz="1600" dirty="0">
                <a:latin typeface="Times New Roman" panose="02020603050405020304" pitchFamily="18" charset="0"/>
                <a:cs typeface="Times New Roman" panose="02020603050405020304" pitchFamily="18" charset="0"/>
              </a:rPr>
              <a:t> • la </a:t>
            </a:r>
            <a:r>
              <a:rPr lang="en-US" sz="1600" dirty="0" err="1">
                <a:latin typeface="Times New Roman" panose="02020603050405020304" pitchFamily="18" charset="0"/>
                <a:cs typeface="Times New Roman" panose="02020603050405020304" pitchFamily="18" charset="0"/>
              </a:rPr>
              <a:t>sharika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lahu</a:t>
            </a:r>
            <a:r>
              <a:rPr lang="en-US" sz="1600" dirty="0">
                <a:latin typeface="Times New Roman" panose="02020603050405020304" pitchFamily="18" charset="0"/>
                <a:cs typeface="Times New Roman" panose="02020603050405020304" pitchFamily="18" charset="0"/>
              </a:rPr>
              <a:t> • </a:t>
            </a:r>
            <a:r>
              <a:rPr lang="en-US" sz="1600" dirty="0" err="1">
                <a:latin typeface="Times New Roman" panose="02020603050405020304" pitchFamily="18" charset="0"/>
                <a:cs typeface="Times New Roman" panose="02020603050405020304" pitchFamily="18" charset="0"/>
              </a:rPr>
              <a:t>wa</a:t>
            </a:r>
            <a:r>
              <a:rPr lang="en-US" sz="1600" dirty="0">
                <a:latin typeface="Times New Roman" panose="02020603050405020304" pitchFamily="18" charset="0"/>
                <a:cs typeface="Times New Roman" panose="02020603050405020304" pitchFamily="18" charset="0"/>
              </a:rPr>
              <a:t> ash-</a:t>
            </a:r>
            <a:r>
              <a:rPr lang="en-US" sz="1600" dirty="0" err="1">
                <a:latin typeface="Times New Roman" panose="02020603050405020304" pitchFamily="18" charset="0"/>
                <a:cs typeface="Times New Roman" panose="02020603050405020304" pitchFamily="18" charset="0"/>
              </a:rPr>
              <a:t>hadu</a:t>
            </a:r>
            <a:r>
              <a:rPr lang="en-US" sz="1600" dirty="0">
                <a:latin typeface="Times New Roman" panose="02020603050405020304" pitchFamily="18" charset="0"/>
                <a:cs typeface="Times New Roman" panose="02020603050405020304" pitchFamily="18" charset="0"/>
              </a:rPr>
              <a:t> • anna Muhammadan • ‘</a:t>
            </a:r>
            <a:r>
              <a:rPr lang="en-US" sz="1600" dirty="0" err="1">
                <a:latin typeface="Times New Roman" panose="02020603050405020304" pitchFamily="18" charset="0"/>
                <a:cs typeface="Times New Roman" panose="02020603050405020304" pitchFamily="18" charset="0"/>
              </a:rPr>
              <a:t>abduhu</a:t>
            </a:r>
            <a:r>
              <a:rPr lang="en-US" sz="1600" dirty="0">
                <a:latin typeface="Times New Roman" panose="02020603050405020304" pitchFamily="18" charset="0"/>
                <a:cs typeface="Times New Roman" panose="02020603050405020304" pitchFamily="18" charset="0"/>
              </a:rPr>
              <a:t> • </a:t>
            </a:r>
            <a:r>
              <a:rPr lang="en-US" sz="1600" dirty="0" err="1">
                <a:latin typeface="Times New Roman" panose="02020603050405020304" pitchFamily="18" charset="0"/>
                <a:cs typeface="Times New Roman" panose="02020603050405020304" pitchFamily="18" charset="0"/>
              </a:rPr>
              <a:t>wa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rasuluh</a:t>
            </a:r>
            <a:endParaRPr lang="en-US" sz="16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i="1" dirty="0">
                <a:solidFill>
                  <a:srgbClr val="FF0000"/>
                </a:solidFill>
                <a:latin typeface="Times New Roman" panose="02020603050405020304" pitchFamily="18" charset="0"/>
                <a:cs typeface="Times New Roman" panose="02020603050405020304" pitchFamily="18" charset="0"/>
              </a:rPr>
              <a:t>Say this part once: </a:t>
            </a:r>
          </a:p>
          <a:p>
            <a:r>
              <a:rPr lang="en-US" sz="1600" dirty="0">
                <a:latin typeface="Times New Roman" panose="02020603050405020304" pitchFamily="18" charset="0"/>
                <a:cs typeface="Times New Roman" panose="02020603050405020304" pitchFamily="18" charset="0"/>
              </a:rPr>
              <a:t>I bear witness • that there is none worthy of worship • except Allah. • He is One • (and) has no partner, • and I bear witness • that Muhammad (peace be upon him) • is His servant • and messenger. </a:t>
            </a:r>
          </a:p>
          <a:p>
            <a:endParaRPr lang="en-US" sz="1600" dirty="0">
              <a:latin typeface="Times New Roman" panose="02020603050405020304" pitchFamily="18" charset="0"/>
              <a:cs typeface="Times New Roman" panose="02020603050405020304" pitchFamily="18" charset="0"/>
            </a:endParaRPr>
          </a:p>
          <a:p>
            <a:r>
              <a:rPr lang="en-US" i="1" dirty="0">
                <a:solidFill>
                  <a:srgbClr val="FF0000"/>
                </a:solidFill>
                <a:latin typeface="Times New Roman" panose="02020603050405020304" pitchFamily="18" charset="0"/>
                <a:cs typeface="Times New Roman" panose="02020603050405020304" pitchFamily="18" charset="0"/>
              </a:rPr>
              <a:t>Say this part once:</a:t>
            </a:r>
          </a:p>
          <a:p>
            <a:pPr marL="0" marR="0">
              <a:spcBef>
                <a:spcPts val="0"/>
              </a:spcBef>
              <a:spcAft>
                <a:spcPts val="0"/>
              </a:spcAft>
            </a:pPr>
            <a:r>
              <a:rPr lang="en-US" sz="1600" dirty="0">
                <a:effectLst/>
                <a:latin typeface="Times New Roman" panose="02020603050405020304" pitchFamily="18" charset="0"/>
                <a:ea typeface="SimSun" panose="02010600030101010101" pitchFamily="2" charset="-122"/>
                <a:cs typeface="Times New Roman" panose="02020603050405020304" pitchFamily="18" charset="0"/>
              </a:rPr>
              <a:t>I solemnly promise that • I shall endeavor • till the end of my life </a:t>
            </a:r>
            <a:r>
              <a:rPr lang="en-US" sz="16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600" dirty="0">
                <a:effectLst/>
                <a:latin typeface="Times New Roman" panose="02020603050405020304" pitchFamily="18" charset="0"/>
                <a:ea typeface="SimSun" panose="02010600030101010101" pitchFamily="2" charset="-122"/>
                <a:cs typeface="Times New Roman" panose="02020603050405020304" pitchFamily="18" charset="0"/>
              </a:rPr>
              <a:t>for the consolidation </a:t>
            </a:r>
            <a:r>
              <a:rPr lang="en-US" sz="1600" i="1" dirty="0">
                <a:effectLst/>
                <a:latin typeface="Times New Roman" panose="02020603050405020304" pitchFamily="18" charset="0"/>
                <a:ea typeface="SimSun" panose="02010600030101010101" pitchFamily="2" charset="-122"/>
                <a:cs typeface="Times New Roman" panose="02020603050405020304" pitchFamily="18" charset="0"/>
              </a:rPr>
              <a:t>•</a:t>
            </a:r>
            <a:r>
              <a:rPr lang="en-US" sz="1600" dirty="0">
                <a:effectLst/>
                <a:latin typeface="Times New Roman" panose="02020603050405020304" pitchFamily="18" charset="0"/>
                <a:ea typeface="SimSun" panose="02010600030101010101" pitchFamily="2" charset="-122"/>
                <a:cs typeface="Times New Roman" panose="02020603050405020304" pitchFamily="18" charset="0"/>
              </a:rPr>
              <a:t> and propagation of </a:t>
            </a:r>
            <a:r>
              <a:rPr lang="en-US" sz="1600" i="1" dirty="0">
                <a:effectLst/>
                <a:latin typeface="Times New Roman" panose="02020603050405020304" pitchFamily="18" charset="0"/>
                <a:ea typeface="SimSun" panose="02010600030101010101" pitchFamily="2" charset="-122"/>
                <a:cs typeface="Times New Roman" panose="02020603050405020304" pitchFamily="18" charset="0"/>
              </a:rPr>
              <a:t>•</a:t>
            </a:r>
            <a:r>
              <a:rPr lang="en-US" sz="1600" dirty="0">
                <a:effectLst/>
                <a:latin typeface="Times New Roman" panose="02020603050405020304" pitchFamily="18" charset="0"/>
                <a:ea typeface="SimSun" panose="02010600030101010101" pitchFamily="2" charset="-122"/>
                <a:cs typeface="Times New Roman" panose="02020603050405020304" pitchFamily="18" charset="0"/>
              </a:rPr>
              <a:t> Islām Ahmadiyyat</a:t>
            </a:r>
            <a:r>
              <a:rPr lang="en-US" sz="1600" i="1" dirty="0">
                <a:effectLst/>
                <a:latin typeface="Times New Roman" panose="02020603050405020304" pitchFamily="18" charset="0"/>
                <a:ea typeface="SimSun" panose="02010600030101010101" pitchFamily="2" charset="-122"/>
                <a:cs typeface="Times New Roman" panose="02020603050405020304" pitchFamily="18" charset="0"/>
              </a:rPr>
              <a:t> • </a:t>
            </a:r>
            <a:r>
              <a:rPr lang="en-US" sz="1600" dirty="0">
                <a:effectLst/>
                <a:latin typeface="Times New Roman" panose="02020603050405020304" pitchFamily="18" charset="0"/>
                <a:ea typeface="SimSun" panose="02010600030101010101" pitchFamily="2" charset="-122"/>
                <a:cs typeface="Times New Roman" panose="02020603050405020304" pitchFamily="18" charset="0"/>
              </a:rPr>
              <a:t>and for upholding </a:t>
            </a:r>
            <a:r>
              <a:rPr lang="en-US" sz="16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600" dirty="0">
                <a:effectLst/>
                <a:latin typeface="Times New Roman" panose="02020603050405020304" pitchFamily="18" charset="0"/>
                <a:ea typeface="SimSun" panose="02010600030101010101" pitchFamily="2" charset="-122"/>
                <a:cs typeface="Times New Roman" panose="02020603050405020304" pitchFamily="18" charset="0"/>
              </a:rPr>
              <a:t>the institution of Khilafat. </a:t>
            </a:r>
            <a:r>
              <a:rPr lang="en-US" sz="16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600" dirty="0">
                <a:effectLst/>
                <a:latin typeface="Times New Roman" panose="02020603050405020304" pitchFamily="18" charset="0"/>
                <a:ea typeface="SimSun" panose="02010600030101010101" pitchFamily="2" charset="-122"/>
                <a:cs typeface="Times New Roman" panose="02020603050405020304" pitchFamily="18" charset="0"/>
              </a:rPr>
              <a:t>I shall also be prepared </a:t>
            </a:r>
            <a:r>
              <a:rPr lang="en-US" sz="16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600" dirty="0">
                <a:effectLst/>
                <a:latin typeface="Times New Roman" panose="02020603050405020304" pitchFamily="18" charset="0"/>
                <a:ea typeface="SimSun" panose="02010600030101010101" pitchFamily="2" charset="-122"/>
                <a:cs typeface="Times New Roman" panose="02020603050405020304" pitchFamily="18" charset="0"/>
              </a:rPr>
              <a:t>to offer the greatest sacrifice </a:t>
            </a:r>
            <a:r>
              <a:rPr lang="en-US" sz="16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600" dirty="0">
                <a:effectLst/>
                <a:latin typeface="Times New Roman" panose="02020603050405020304" pitchFamily="18" charset="0"/>
                <a:ea typeface="SimSun" panose="02010600030101010101" pitchFamily="2" charset="-122"/>
                <a:cs typeface="Times New Roman" panose="02020603050405020304" pitchFamily="18" charset="0"/>
              </a:rPr>
              <a:t>for this cause. • Moreover, </a:t>
            </a:r>
            <a:r>
              <a:rPr lang="en-US" sz="16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600" dirty="0">
                <a:effectLst/>
                <a:latin typeface="Times New Roman" panose="02020603050405020304" pitchFamily="18" charset="0"/>
                <a:ea typeface="SimSun" panose="02010600030101010101" pitchFamily="2" charset="-122"/>
                <a:cs typeface="Times New Roman" panose="02020603050405020304" pitchFamily="18" charset="0"/>
              </a:rPr>
              <a:t>I shall urge all my children </a:t>
            </a:r>
            <a:r>
              <a:rPr lang="en-US" sz="16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600" dirty="0">
                <a:effectLst/>
                <a:latin typeface="Times New Roman" panose="02020603050405020304" pitchFamily="18" charset="0"/>
                <a:ea typeface="SimSun" panose="02010600030101010101" pitchFamily="2" charset="-122"/>
                <a:cs typeface="Times New Roman" panose="02020603050405020304" pitchFamily="18" charset="0"/>
              </a:rPr>
              <a:t>to remain true to </a:t>
            </a:r>
            <a:r>
              <a:rPr lang="en-US" sz="1600" i="1" dirty="0">
                <a:effectLst/>
                <a:latin typeface="Times New Roman" panose="02020603050405020304" pitchFamily="18" charset="0"/>
                <a:ea typeface="SimSun" panose="02010600030101010101" pitchFamily="2" charset="-122"/>
                <a:cs typeface="Times New Roman" panose="02020603050405020304" pitchFamily="18" charset="0"/>
              </a:rPr>
              <a:t>•</a:t>
            </a:r>
            <a:r>
              <a:rPr lang="en-US" sz="1600" dirty="0">
                <a:effectLst/>
                <a:latin typeface="Times New Roman" panose="02020603050405020304" pitchFamily="18" charset="0"/>
                <a:ea typeface="SimSun" panose="02010600030101010101" pitchFamily="2" charset="-122"/>
                <a:cs typeface="Times New Roman" panose="02020603050405020304" pitchFamily="18" charset="0"/>
              </a:rPr>
              <a:t> Khilafat Ahmadiyya. </a:t>
            </a:r>
            <a:r>
              <a:rPr lang="en-US" sz="1600" i="1" dirty="0">
                <a:effectLst/>
                <a:latin typeface="Times New Roman" panose="02020603050405020304" pitchFamily="18" charset="0"/>
                <a:ea typeface="SimSun" panose="02010600030101010101" pitchFamily="2" charset="-122"/>
                <a:cs typeface="Times New Roman" panose="02020603050405020304" pitchFamily="18" charset="0"/>
              </a:rPr>
              <a:t>• Insha’Allah</a:t>
            </a:r>
            <a:r>
              <a:rPr lang="en-US" sz="1600" dirty="0">
                <a:effectLst/>
                <a:latin typeface="Times New Roman" panose="02020603050405020304" pitchFamily="18" charset="0"/>
                <a:ea typeface="SimSun" panose="02010600030101010101" pitchFamily="2" charset="-122"/>
                <a:cs typeface="Times New Roman" panose="02020603050405020304" pitchFamily="18" charset="0"/>
              </a:rPr>
              <a:t>.</a:t>
            </a:r>
          </a:p>
        </p:txBody>
      </p:sp>
      <p:pic>
        <p:nvPicPr>
          <p:cNvPr id="10" name="Picture 9">
            <a:extLst>
              <a:ext uri="{FF2B5EF4-FFF2-40B4-BE49-F238E27FC236}">
                <a16:creationId xmlns:a16="http://schemas.microsoft.com/office/drawing/2014/main" id="{B18E520B-BC97-9968-42A8-63333BB5DD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0679"/>
          <a:stretch/>
        </p:blipFill>
        <p:spPr bwMode="auto">
          <a:xfrm>
            <a:off x="5780117" y="1370433"/>
            <a:ext cx="2358390" cy="556260"/>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B18E520B-BC97-9968-42A8-63333BB5DD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705" b="28340"/>
          <a:stretch/>
        </p:blipFill>
        <p:spPr bwMode="auto">
          <a:xfrm>
            <a:off x="3393755" y="1470507"/>
            <a:ext cx="2356485" cy="480060"/>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B18E520B-BC97-9968-42A8-63333BB5DD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3" t="70562"/>
          <a:stretch/>
        </p:blipFill>
        <p:spPr bwMode="auto">
          <a:xfrm>
            <a:off x="1119793" y="1534642"/>
            <a:ext cx="2350770" cy="415925"/>
          </a:xfrm>
          <a:prstGeom prst="rect">
            <a:avLst/>
          </a:prstGeom>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51BD1EE6-02AD-E877-703D-41E2D5C033D8}"/>
              </a:ext>
            </a:extLst>
          </p:cNvPr>
          <p:cNvSpPr txBox="1"/>
          <p:nvPr/>
        </p:nvSpPr>
        <p:spPr>
          <a:xfrm>
            <a:off x="4977417" y="420072"/>
            <a:ext cx="1849410" cy="461665"/>
          </a:xfrm>
          <a:prstGeom prst="rect">
            <a:avLst/>
          </a:prstGeom>
          <a:noFill/>
        </p:spPr>
        <p:txBody>
          <a:bodyPr wrap="square">
            <a:spAutoFit/>
          </a:bodyPr>
          <a:lstStyle/>
          <a:p>
            <a:r>
              <a:rPr lang="en-US" sz="2400" b="1" dirty="0">
                <a:solidFill>
                  <a:schemeClr val="bg1"/>
                </a:solidFill>
              </a:rPr>
              <a:t>Ansar Pledge</a:t>
            </a:r>
          </a:p>
        </p:txBody>
      </p:sp>
    </p:spTree>
    <p:extLst>
      <p:ext uri="{BB962C8B-B14F-4D97-AF65-F5344CB8AC3E}">
        <p14:creationId xmlns:p14="http://schemas.microsoft.com/office/powerpoint/2010/main" val="320884942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8" name="Title 2"/>
          <p:cNvSpPr txBox="1">
            <a:spLocks noGrp="1"/>
          </p:cNvSpPr>
          <p:nvPr>
            <p:ph type="title"/>
          </p:nvPr>
        </p:nvSpPr>
        <p:spPr>
          <a:xfrm>
            <a:off x="3755571" y="1191987"/>
            <a:ext cx="4171952" cy="383721"/>
          </a:xfrm>
          <a:prstGeom prst="rect">
            <a:avLst/>
          </a:prstGeom>
        </p:spPr>
        <p:txBody>
          <a:bodyPr>
            <a:normAutofit fontScale="90000"/>
          </a:bodyPr>
          <a:lstStyle/>
          <a:p>
            <a:pPr defTabSz="54863">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437296" y="462797"/>
            <a:ext cx="3257621"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a:defRPr sz="3200">
                <a:solidFill>
                  <a:srgbClr val="FFFFFF"/>
                </a:solidFill>
              </a:defRPr>
            </a:lvl1pPr>
          </a:lstStyle>
          <a:p>
            <a:pPr defTabSz="342900" hangingPunct="0"/>
            <a:r>
              <a:rPr lang="en-US" sz="2400" b="1" kern="0" dirty="0">
                <a:latin typeface="Calibri"/>
                <a:cs typeface="Calibri"/>
                <a:sym typeface="Calibri"/>
              </a:rPr>
              <a:t>The Holy Quran Segment</a:t>
            </a:r>
            <a:endParaRPr sz="2400" b="1" kern="0" dirty="0">
              <a:latin typeface="Calibri"/>
              <a:cs typeface="Calibri"/>
              <a:sym typeface="Calibri"/>
            </a:endParaRPr>
          </a:p>
        </p:txBody>
      </p:sp>
      <p:sp>
        <p:nvSpPr>
          <p:cNvPr id="112" name="Rectangle 8"/>
          <p:cNvSpPr txBox="1"/>
          <p:nvPr/>
        </p:nvSpPr>
        <p:spPr>
          <a:xfrm>
            <a:off x="1239683" y="2907136"/>
            <a:ext cx="6554611" cy="5309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defTabSz="342900" hangingPunct="0">
              <a:defRPr sz="2000" i="1">
                <a:solidFill>
                  <a:srgbClr val="FF0000"/>
                </a:solidFill>
                <a:latin typeface="+mj-lt"/>
                <a:ea typeface="+mj-ea"/>
                <a:cs typeface="+mj-cs"/>
                <a:sym typeface="Helvetica"/>
              </a:defRPr>
            </a:pPr>
            <a:endParaRPr lang="en-US" sz="1500" i="1" kern="0" dirty="0">
              <a:solidFill>
                <a:srgbClr val="FF0000"/>
              </a:solidFill>
              <a:latin typeface="Helvetica"/>
              <a:sym typeface="Helvetica"/>
            </a:endParaRPr>
          </a:p>
          <a:p>
            <a:pPr defTabSz="342900" hangingPunct="0">
              <a:defRPr sz="2000"/>
            </a:pPr>
            <a:endParaRPr sz="1500" kern="0" dirty="0">
              <a:solidFill>
                <a:srgbClr val="000000"/>
              </a:solidFill>
              <a:latin typeface="Calibri"/>
              <a:cs typeface="Calibri"/>
              <a:sym typeface="Calibri"/>
            </a:endParaRPr>
          </a:p>
        </p:txBody>
      </p:sp>
      <p:sp>
        <p:nvSpPr>
          <p:cNvPr id="2" name="Rectangle 1">
            <a:extLst>
              <a:ext uri="{FF2B5EF4-FFF2-40B4-BE49-F238E27FC236}">
                <a16:creationId xmlns:a16="http://schemas.microsoft.com/office/drawing/2014/main" id="{92BF0955-2314-1E48-9C12-6FEDF10B010B}"/>
              </a:ext>
            </a:extLst>
          </p:cNvPr>
          <p:cNvSpPr/>
          <p:nvPr/>
        </p:nvSpPr>
        <p:spPr>
          <a:xfrm>
            <a:off x="418135" y="2595509"/>
            <a:ext cx="4735884" cy="1708160"/>
          </a:xfrm>
          <a:prstGeom prst="rect">
            <a:avLst/>
          </a:prstGeom>
        </p:spPr>
        <p:txBody>
          <a:bodyPr wrap="square">
            <a:spAutoFit/>
          </a:bodyPr>
          <a:lstStyle/>
          <a:p>
            <a:pPr defTabSz="342900" hangingPunct="0"/>
            <a:r>
              <a:rPr lang="en-US" sz="2100" b="1" kern="0" dirty="0">
                <a:solidFill>
                  <a:srgbClr val="000000"/>
                </a:solidFill>
                <a:latin typeface="Calibri"/>
                <a:cs typeface="Calibri"/>
                <a:sym typeface="Calibri"/>
              </a:rPr>
              <a:t>Suggested Time = 10 mins</a:t>
            </a:r>
          </a:p>
          <a:p>
            <a:pPr defTabSz="342900" hangingPunct="0"/>
            <a:endParaRPr lang="en-US" sz="2100" b="1" kern="0" dirty="0">
              <a:solidFill>
                <a:srgbClr val="000000"/>
              </a:solidFill>
              <a:latin typeface="Calibri"/>
              <a:cs typeface="Calibri"/>
              <a:sym typeface="Calibri"/>
            </a:endParaRPr>
          </a:p>
          <a:p>
            <a:pPr defTabSz="342900" hangingPunct="0"/>
            <a:r>
              <a:rPr lang="en-US" sz="2100" b="1" kern="0" dirty="0">
                <a:solidFill>
                  <a:srgbClr val="000000"/>
                </a:solidFill>
                <a:latin typeface="Calibri"/>
                <a:cs typeface="Calibri"/>
                <a:sym typeface="Calibri"/>
              </a:rPr>
              <a:t>It contains verses, questions </a:t>
            </a:r>
          </a:p>
          <a:p>
            <a:pPr defTabSz="342900" hangingPunct="0"/>
            <a:r>
              <a:rPr lang="en-US" sz="2100" b="1" kern="0" dirty="0">
                <a:solidFill>
                  <a:srgbClr val="000000"/>
                </a:solidFill>
                <a:latin typeface="Calibri"/>
                <a:cs typeface="Calibri"/>
                <a:sym typeface="Calibri"/>
              </a:rPr>
              <a:t>about the verses, followed </a:t>
            </a:r>
          </a:p>
          <a:p>
            <a:pPr defTabSz="342900" hangingPunct="0"/>
            <a:r>
              <a:rPr lang="en-US" sz="2100" b="1" kern="0" dirty="0">
                <a:solidFill>
                  <a:srgbClr val="000000"/>
                </a:solidFill>
                <a:latin typeface="Calibri"/>
                <a:cs typeface="Calibri"/>
                <a:sym typeface="Calibri"/>
              </a:rPr>
              <a:t>by commentary and discussion</a:t>
            </a:r>
          </a:p>
        </p:txBody>
      </p:sp>
      <p:pic>
        <p:nvPicPr>
          <p:cNvPr id="3" name="Picture 2">
            <a:extLst>
              <a:ext uri="{FF2B5EF4-FFF2-40B4-BE49-F238E27FC236}">
                <a16:creationId xmlns:a16="http://schemas.microsoft.com/office/drawing/2014/main" id="{ABAEF019-4CDB-9B4D-8348-DCF5D8D733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77482" y="1914827"/>
            <a:ext cx="2908173" cy="3238500"/>
          </a:xfrm>
          <a:prstGeom prst="rect">
            <a:avLst/>
          </a:prstGeom>
        </p:spPr>
      </p:pic>
    </p:spTree>
    <p:extLst>
      <p:ext uri="{BB962C8B-B14F-4D97-AF65-F5344CB8AC3E}">
        <p14:creationId xmlns:p14="http://schemas.microsoft.com/office/powerpoint/2010/main" val="64826383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itle 2"/>
          <p:cNvSpPr txBox="1">
            <a:spLocks noGrp="1"/>
          </p:cNvSpPr>
          <p:nvPr>
            <p:ph type="title"/>
          </p:nvPr>
        </p:nvSpPr>
        <p:spPr>
          <a:xfrm>
            <a:off x="3426700" y="387627"/>
            <a:ext cx="5367950" cy="526774"/>
          </a:xfrm>
          <a:prstGeom prst="rect">
            <a:avLst/>
          </a:prstGeom>
        </p:spPr>
        <p:txBody>
          <a:bodyPr>
            <a:noAutofit/>
          </a:bodyPr>
          <a:lstStyle>
            <a:lvl1pPr defTabSz="182879">
              <a:defRPr sz="3200">
                <a:solidFill>
                  <a:srgbClr val="FFFFFF"/>
                </a:solidFill>
              </a:defRPr>
            </a:lvl1pPr>
          </a:lstStyle>
          <a:p>
            <a:r>
              <a:rPr b="1" dirty="0"/>
              <a:t>Recitation of </a:t>
            </a:r>
            <a:r>
              <a:rPr lang="en-US" b="1" dirty="0"/>
              <a:t>the </a:t>
            </a:r>
            <a:r>
              <a:rPr b="1" dirty="0"/>
              <a:t>Holy</a:t>
            </a:r>
            <a:r>
              <a:rPr lang="en-US" b="1" dirty="0"/>
              <a:t> </a:t>
            </a:r>
            <a:r>
              <a:rPr b="1" dirty="0"/>
              <a:t>Quran</a:t>
            </a:r>
          </a:p>
        </p:txBody>
      </p:sp>
      <p:sp>
        <p:nvSpPr>
          <p:cNvPr id="7" name="TextBox 6">
            <a:extLst>
              <a:ext uri="{FF2B5EF4-FFF2-40B4-BE49-F238E27FC236}">
                <a16:creationId xmlns:a16="http://schemas.microsoft.com/office/drawing/2014/main" id="{4DB3AD24-A6B9-A86D-0271-68541B177475}"/>
              </a:ext>
            </a:extLst>
          </p:cNvPr>
          <p:cNvSpPr txBox="1"/>
          <p:nvPr/>
        </p:nvSpPr>
        <p:spPr>
          <a:xfrm>
            <a:off x="42375" y="2847491"/>
            <a:ext cx="4713765"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algn="l" defTabSz="914400" rtl="0" eaLnBrk="1" latinLnBrk="0" hangingPunct="1"/>
            <a:r>
              <a:rPr lang="en-US" sz="2000" b="0" i="0" u="none" strike="noStrike" dirty="0">
                <a:effectLst/>
                <a:latin typeface="Times New Roman" panose="02020603050405020304" pitchFamily="18" charset="0"/>
                <a:cs typeface="Times New Roman" panose="02020603050405020304" pitchFamily="18" charset="0"/>
              </a:rPr>
              <a:t>Those who remember Allah while standing, sitting, and </a:t>
            </a:r>
            <a:r>
              <a:rPr lang="en-US" sz="2000" b="0" i="1" u="none" strike="noStrike" dirty="0">
                <a:effectLst/>
                <a:latin typeface="Times New Roman" panose="02020603050405020304" pitchFamily="18" charset="0"/>
                <a:cs typeface="Times New Roman" panose="02020603050405020304" pitchFamily="18" charset="0"/>
              </a:rPr>
              <a:t>lying</a:t>
            </a:r>
            <a:r>
              <a:rPr lang="en-US" sz="2000" b="0" i="0" u="none" strike="noStrike" dirty="0">
                <a:effectLst/>
                <a:latin typeface="Times New Roman" panose="02020603050405020304" pitchFamily="18" charset="0"/>
                <a:cs typeface="Times New Roman" panose="02020603050405020304" pitchFamily="18" charset="0"/>
              </a:rPr>
              <a:t> on their </a:t>
            </a:r>
            <a:r>
              <a:rPr lang="en-US" sz="2000" dirty="0">
                <a:latin typeface="Times New Roman" panose="02020603050405020304" pitchFamily="18" charset="0"/>
                <a:cs typeface="Times New Roman" panose="02020603050405020304" pitchFamily="18" charset="0"/>
              </a:rPr>
              <a:t>sides</a:t>
            </a:r>
            <a:r>
              <a:rPr lang="en-US" sz="2000" b="0" i="0" u="none" strike="noStrike" dirty="0">
                <a:effectLst/>
                <a:latin typeface="Times New Roman" panose="02020603050405020304" pitchFamily="18" charset="0"/>
                <a:cs typeface="Times New Roman" panose="02020603050405020304" pitchFamily="18" charset="0"/>
              </a:rPr>
              <a:t>, and ponder over the creation of the heavens and the earth: “Our Lord, Thou hast not created this in vain; </a:t>
            </a:r>
            <a:r>
              <a:rPr lang="en-US" sz="2000" b="0" i="1" u="none" strike="noStrike" dirty="0">
                <a:effectLst/>
                <a:latin typeface="Times New Roman" panose="02020603050405020304" pitchFamily="18" charset="0"/>
                <a:cs typeface="Times New Roman" panose="02020603050405020304" pitchFamily="18" charset="0"/>
              </a:rPr>
              <a:t>nay</a:t>
            </a:r>
            <a:r>
              <a:rPr lang="en-US" sz="2000" b="0" i="0" u="none" strike="noStrike" dirty="0">
                <a:effectLst/>
                <a:latin typeface="Times New Roman" panose="02020603050405020304" pitchFamily="18" charset="0"/>
                <a:cs typeface="Times New Roman" panose="02020603050405020304" pitchFamily="18" charset="0"/>
              </a:rPr>
              <a:t>, Holy art Thou; save us, then, from the punishment of the Fire. </a:t>
            </a:r>
            <a:r>
              <a:rPr lang="en-US" b="0" i="0" u="none" strike="noStrike" dirty="0">
                <a:effectLst/>
                <a:latin typeface="Times New Roman" panose="02020603050405020304" pitchFamily="18" charset="0"/>
                <a:cs typeface="Times New Roman" panose="02020603050405020304" pitchFamily="18" charset="0"/>
              </a:rPr>
              <a:t>(3:192)</a:t>
            </a:r>
          </a:p>
        </p:txBody>
      </p:sp>
      <p:sp>
        <p:nvSpPr>
          <p:cNvPr id="6" name="TextBox 5">
            <a:extLst>
              <a:ext uri="{FF2B5EF4-FFF2-40B4-BE49-F238E27FC236}">
                <a16:creationId xmlns:a16="http://schemas.microsoft.com/office/drawing/2014/main" id="{A7DA195E-8FEF-C484-124B-919F6FE0B77F}"/>
              </a:ext>
            </a:extLst>
          </p:cNvPr>
          <p:cNvSpPr txBox="1"/>
          <p:nvPr/>
        </p:nvSpPr>
        <p:spPr>
          <a:xfrm>
            <a:off x="63562" y="1348556"/>
            <a:ext cx="4671390" cy="16004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br>
              <a:rPr lang="en-US" dirty="0"/>
            </a:br>
            <a:r>
              <a:rPr lang="en-US" sz="2000" b="0" i="0" u="none" strike="noStrike" dirty="0">
                <a:effectLst/>
                <a:latin typeface="Times New Roman" panose="02020603050405020304" pitchFamily="18" charset="0"/>
                <a:cs typeface="Times New Roman" panose="02020603050405020304" pitchFamily="18" charset="0"/>
              </a:rPr>
              <a:t>In the creation of the heavens and the earth and in the alternation of the night and the day there are indeed Signs for men of understanding; </a:t>
            </a:r>
            <a:r>
              <a:rPr lang="en-US" b="0" i="0" u="none" strike="noStrike" dirty="0">
                <a:effectLst/>
                <a:latin typeface="Jost"/>
              </a:rPr>
              <a:t>(3:191)</a:t>
            </a:r>
            <a:endParaRPr lang="en-US" dirty="0"/>
          </a:p>
        </p:txBody>
      </p:sp>
      <p:pic>
        <p:nvPicPr>
          <p:cNvPr id="9" name="Picture 8">
            <a:extLst>
              <a:ext uri="{FF2B5EF4-FFF2-40B4-BE49-F238E27FC236}">
                <a16:creationId xmlns:a16="http://schemas.microsoft.com/office/drawing/2014/main" id="{B011AEDB-F01F-4C10-8470-153985B65053}"/>
              </a:ext>
            </a:extLst>
          </p:cNvPr>
          <p:cNvPicPr>
            <a:picLocks noChangeAspect="1"/>
          </p:cNvPicPr>
          <p:nvPr/>
        </p:nvPicPr>
        <p:blipFill>
          <a:blip r:embed="rId2"/>
          <a:stretch>
            <a:fillRect/>
          </a:stretch>
        </p:blipFill>
        <p:spPr>
          <a:xfrm>
            <a:off x="4655010" y="2948994"/>
            <a:ext cx="4425427" cy="1498935"/>
          </a:xfrm>
          <a:prstGeom prst="rect">
            <a:avLst/>
          </a:prstGeom>
        </p:spPr>
      </p:pic>
      <p:pic>
        <p:nvPicPr>
          <p:cNvPr id="8" name="Picture 7">
            <a:extLst>
              <a:ext uri="{FF2B5EF4-FFF2-40B4-BE49-F238E27FC236}">
                <a16:creationId xmlns:a16="http://schemas.microsoft.com/office/drawing/2014/main" id="{3BD83280-00DB-4DF9-97F8-16B6E01FD561}"/>
              </a:ext>
            </a:extLst>
          </p:cNvPr>
          <p:cNvPicPr>
            <a:picLocks noChangeAspect="1"/>
          </p:cNvPicPr>
          <p:nvPr/>
        </p:nvPicPr>
        <p:blipFill>
          <a:blip r:embed="rId3"/>
          <a:stretch>
            <a:fillRect/>
          </a:stretch>
        </p:blipFill>
        <p:spPr>
          <a:xfrm>
            <a:off x="4572000" y="1571625"/>
            <a:ext cx="4508437" cy="1156009"/>
          </a:xfrm>
          <a:prstGeom prst="rect">
            <a:avLst/>
          </a:prstGeom>
        </p:spPr>
      </p:pic>
    </p:spTree>
    <p:extLst>
      <p:ext uri="{BB962C8B-B14F-4D97-AF65-F5344CB8AC3E}">
        <p14:creationId xmlns:p14="http://schemas.microsoft.com/office/powerpoint/2010/main" val="199109467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7" name="TextBox 6"/>
          <p:cNvSpPr txBox="1"/>
          <p:nvPr/>
        </p:nvSpPr>
        <p:spPr>
          <a:xfrm>
            <a:off x="3452953" y="481291"/>
            <a:ext cx="3694407"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defTabSz="914400">
              <a:defRPr sz="3200" b="1">
                <a:solidFill>
                  <a:srgbClr val="FFFFFF"/>
                </a:solidFill>
                <a:latin typeface="+mj-lt"/>
                <a:ea typeface="+mj-ea"/>
                <a:cs typeface="+mj-cs"/>
                <a:sym typeface="Helvetica"/>
              </a:defRPr>
            </a:lvl1pPr>
          </a:lstStyle>
          <a:p>
            <a:r>
              <a:rPr lang="en-US" sz="2400" dirty="0"/>
              <a:t>Understanding the Verse</a:t>
            </a:r>
            <a:endParaRPr sz="2400" dirty="0"/>
          </a:p>
        </p:txBody>
      </p:sp>
      <p:sp>
        <p:nvSpPr>
          <p:cNvPr id="128" name="Content Placeholder 8"/>
          <p:cNvSpPr txBox="1"/>
          <p:nvPr/>
        </p:nvSpPr>
        <p:spPr>
          <a:xfrm>
            <a:off x="467139" y="2366772"/>
            <a:ext cx="7832034" cy="18387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noAutofit/>
          </a:bodyPr>
          <a:lstStyle/>
          <a:p>
            <a:pPr marL="514350" indent="-514350">
              <a:spcBef>
                <a:spcPts val="450"/>
              </a:spcBef>
              <a:buSzPct val="100000"/>
              <a:buFont typeface="+mj-lt"/>
              <a:buAutoNum type="arabicPeriod"/>
              <a:defRPr sz="2800"/>
            </a:pPr>
            <a:r>
              <a:rPr lang="en-US" sz="2000" dirty="0">
                <a:latin typeface="Times New Roman" panose="02020603050405020304" pitchFamily="18" charset="0"/>
                <a:cs typeface="Times New Roman" panose="02020603050405020304" pitchFamily="18" charset="0"/>
              </a:rPr>
              <a:t>Who are  </a:t>
            </a:r>
            <a:r>
              <a:rPr lang="ur-PK" sz="2000" dirty="0">
                <a:latin typeface="Times New Roman" panose="02020603050405020304" pitchFamily="18" charset="0"/>
                <a:cs typeface="Times New Roman" panose="02020603050405020304" pitchFamily="18" charset="0"/>
              </a:rPr>
              <a:t>ا</a:t>
            </a:r>
            <a:r>
              <a:rPr lang="ur" sz="2000" b="0" i="0" u="none" strike="noStrike" dirty="0">
                <a:effectLst/>
                <a:latin typeface="Times New Roman" panose="02020603050405020304" pitchFamily="18" charset="0"/>
                <a:cs typeface="Times New Roman" panose="02020603050405020304" pitchFamily="18" charset="0"/>
              </a:rPr>
              <a:t>ولِی الۡاَلۡبَابِ </a:t>
            </a:r>
            <a:r>
              <a:rPr lang="en-US" sz="2000" b="0" i="0" u="none" strike="noStrike" dirty="0">
                <a:effectLst/>
                <a:latin typeface="Times New Roman" panose="02020603050405020304" pitchFamily="18" charset="0"/>
                <a:cs typeface="Times New Roman" panose="02020603050405020304" pitchFamily="18" charset="0"/>
              </a:rPr>
              <a:t> </a:t>
            </a:r>
            <a:r>
              <a:rPr lang="en-US" sz="2000" b="0" i="1" u="none" strike="noStrike" dirty="0">
                <a:effectLst/>
                <a:latin typeface="Times New Roman" panose="02020603050405020304" pitchFamily="18" charset="0"/>
                <a:cs typeface="Times New Roman" panose="02020603050405020304" pitchFamily="18" charset="0"/>
              </a:rPr>
              <a:t>“men of understanding”</a:t>
            </a:r>
            <a:r>
              <a:rPr lang="en-US" sz="2000" b="0" i="0" u="none" strike="noStrike" dirty="0">
                <a:effectLst/>
                <a:latin typeface="Times New Roman" panose="02020603050405020304" pitchFamily="18" charset="0"/>
                <a:cs typeface="Times New Roman" panose="02020603050405020304" pitchFamily="18" charset="0"/>
              </a:rPr>
              <a:t>?</a:t>
            </a:r>
          </a:p>
          <a:p>
            <a:pPr marL="514350" indent="-514350">
              <a:spcBef>
                <a:spcPts val="450"/>
              </a:spcBef>
              <a:buSzPct val="100000"/>
              <a:buFont typeface="+mj-lt"/>
              <a:buAutoNum type="arabicPeriod"/>
              <a:defRPr sz="2800"/>
            </a:pPr>
            <a:r>
              <a:rPr lang="en-US" sz="2000" dirty="0">
                <a:latin typeface="Times New Roman" panose="02020603050405020304" pitchFamily="18" charset="0"/>
                <a:cs typeface="Times New Roman" panose="02020603050405020304" pitchFamily="18" charset="0"/>
              </a:rPr>
              <a:t>Why is the study of universe and signs of Allah followed by </a:t>
            </a:r>
            <a:r>
              <a:rPr lang="en-US" sz="2000" i="1" dirty="0">
                <a:latin typeface="Times New Roman" panose="02020603050405020304" pitchFamily="18" charset="0"/>
                <a:cs typeface="Times New Roman" panose="02020603050405020304" pitchFamily="18" charset="0"/>
              </a:rPr>
              <a:t>“</a:t>
            </a:r>
            <a:r>
              <a:rPr lang="en-US" sz="2000" b="0" i="1" u="none" strike="noStrike" dirty="0">
                <a:effectLst/>
                <a:latin typeface="Times New Roman" panose="02020603050405020304" pitchFamily="18" charset="0"/>
                <a:cs typeface="Times New Roman" panose="02020603050405020304" pitchFamily="18" charset="0"/>
              </a:rPr>
              <a:t>Holy art Thou; save us, then, from the punishment of the Fire”?</a:t>
            </a:r>
            <a:endParaRPr lang="en-US" sz="2000" i="1" dirty="0">
              <a:latin typeface="Times New Roman" panose="02020603050405020304" pitchFamily="18" charset="0"/>
              <a:cs typeface="Times New Roman" panose="02020603050405020304" pitchFamily="18" charset="0"/>
            </a:endParaRPr>
          </a:p>
          <a:p>
            <a:pPr marL="514350" indent="-514350">
              <a:spcBef>
                <a:spcPts val="450"/>
              </a:spcBef>
              <a:buSzPct val="100000"/>
              <a:buFont typeface="+mj-lt"/>
              <a:buAutoNum type="arabicPeriod"/>
              <a:defRPr sz="2800"/>
            </a:pPr>
            <a:r>
              <a:rPr lang="en-US" sz="2000" dirty="0">
                <a:latin typeface="Times New Roman" panose="02020603050405020304" pitchFamily="18" charset="0"/>
                <a:cs typeface="Times New Roman" panose="02020603050405020304" pitchFamily="18" charset="0"/>
              </a:rPr>
              <a:t>What could be the meaning of </a:t>
            </a:r>
            <a:r>
              <a:rPr lang="en-US" sz="2000" i="1" dirty="0">
                <a:latin typeface="Times New Roman" panose="02020603050405020304" pitchFamily="18" charset="0"/>
                <a:cs typeface="Times New Roman" panose="02020603050405020304" pitchFamily="18" charset="0"/>
              </a:rPr>
              <a:t>“alternation of night and day</a:t>
            </a:r>
            <a:r>
              <a:rPr lang="en-US" sz="2000" dirty="0">
                <a:latin typeface="Times New Roman" panose="02020603050405020304" pitchFamily="18" charset="0"/>
                <a:cs typeface="Times New Roman" panose="02020603050405020304" pitchFamily="18" charset="0"/>
              </a:rPr>
              <a:t>”?</a:t>
            </a:r>
            <a:endParaRPr sz="2000" dirty="0">
              <a:latin typeface="Times New Roman" panose="02020603050405020304" pitchFamily="18" charset="0"/>
              <a:cs typeface="Times New Roman" panose="02020603050405020304" pitchFamily="18" charset="0"/>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7" name="TextBox 6"/>
          <p:cNvSpPr txBox="1"/>
          <p:nvPr/>
        </p:nvSpPr>
        <p:spPr>
          <a:xfrm>
            <a:off x="3452953" y="481291"/>
            <a:ext cx="3694407" cy="4385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defTabSz="914400">
              <a:defRPr sz="3200" b="1">
                <a:solidFill>
                  <a:srgbClr val="FFFFFF"/>
                </a:solidFill>
                <a:latin typeface="+mj-lt"/>
                <a:ea typeface="+mj-ea"/>
                <a:cs typeface="+mj-cs"/>
                <a:sym typeface="Helvetica"/>
              </a:defRPr>
            </a:lvl1pPr>
          </a:lstStyle>
          <a:p>
            <a:r>
              <a:rPr lang="en-US" sz="2400" dirty="0"/>
              <a:t>Understanding the Verse</a:t>
            </a:r>
            <a:endParaRPr sz="2400" dirty="0"/>
          </a:p>
        </p:txBody>
      </p:sp>
      <p:sp>
        <p:nvSpPr>
          <p:cNvPr id="128" name="Content Placeholder 8"/>
          <p:cNvSpPr txBox="1"/>
          <p:nvPr/>
        </p:nvSpPr>
        <p:spPr>
          <a:xfrm>
            <a:off x="149088" y="1078897"/>
            <a:ext cx="8594680" cy="43876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noAutofit/>
          </a:bodyPr>
          <a:lstStyle/>
          <a:p>
            <a:pPr marL="514350" indent="-514350">
              <a:spcBef>
                <a:spcPts val="450"/>
              </a:spcBef>
              <a:buSzPct val="100000"/>
              <a:buFont typeface="+mj-lt"/>
              <a:buAutoNum type="arabicPeriod"/>
              <a:defRPr sz="2800"/>
            </a:pPr>
            <a:endParaRPr lang="en-US" sz="2400" dirty="0"/>
          </a:p>
          <a:p>
            <a:pPr marL="457200" indent="-457200" defTabSz="443484">
              <a:spcBef>
                <a:spcPts val="400"/>
              </a:spcBef>
              <a:buSzPct val="100000"/>
              <a:buFont typeface="+mj-lt"/>
              <a:buAutoNum type="arabicPeriod"/>
              <a:defRPr sz="2328"/>
            </a:pPr>
            <a:r>
              <a:rPr lang="en-US" sz="2000" b="0" i="0" u="none" strike="noStrike" dirty="0">
                <a:effectLst/>
                <a:latin typeface="Times New Roman" panose="02020603050405020304" pitchFamily="18" charset="0"/>
                <a:cs typeface="Times New Roman" panose="02020603050405020304" pitchFamily="18" charset="0"/>
              </a:rPr>
              <a:t>Those who put their intelligence and knowledge to proper use and while pondering over the physical universe and spiritual universe, reach their Creator and develop a deeper connection with Him.</a:t>
            </a:r>
          </a:p>
          <a:p>
            <a:pPr marL="457200" indent="-457200" defTabSz="443484">
              <a:spcBef>
                <a:spcPts val="400"/>
              </a:spcBef>
              <a:buSzPct val="100000"/>
              <a:buFont typeface="+mj-lt"/>
              <a:buAutoNum type="arabicPeriod"/>
              <a:defRPr sz="2328"/>
            </a:pPr>
            <a:r>
              <a:rPr lang="en-US" sz="2000" dirty="0">
                <a:latin typeface="Times New Roman" panose="02020603050405020304" pitchFamily="18" charset="0"/>
                <a:cs typeface="Times New Roman" panose="02020603050405020304" pitchFamily="18" charset="0"/>
              </a:rPr>
              <a:t>Recognition of the Almighty is the true purpose of creation and is the ultimate triumph and comfort. Being outside the true relationship with the Creator is like being in fire is a punishment. We are praying to Allah to help us achieve His nearness as we increase our understanding and go through the process of learning</a:t>
            </a:r>
            <a:r>
              <a:rPr lang="en-US" sz="2000" b="0" i="0" u="none" strike="noStrike" dirty="0">
                <a:effectLst/>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pPr marL="457200" indent="-457200" defTabSz="443484">
              <a:spcBef>
                <a:spcPts val="400"/>
              </a:spcBef>
              <a:buSzPct val="100000"/>
              <a:buFont typeface="+mj-lt"/>
              <a:buAutoNum type="arabicPeriod"/>
              <a:defRPr sz="2328"/>
            </a:pPr>
            <a:r>
              <a:rPr lang="en-US" sz="2000" b="0" i="0" u="none" strike="noStrike" dirty="0">
                <a:effectLst/>
                <a:latin typeface="Times New Roman" panose="02020603050405020304" pitchFamily="18" charset="0"/>
                <a:cs typeface="Times New Roman" panose="02020603050405020304" pitchFamily="18" charset="0"/>
              </a:rPr>
              <a:t>Alternation of night and day could mean the literal night and day, but it also alluded to the alternation of periods in time. A period of knowledge and spiritual reckoning and a period of darkness and dissociation from the Almighty Allah.</a:t>
            </a:r>
          </a:p>
          <a:p>
            <a:pPr marL="457200" indent="-457200" defTabSz="443484">
              <a:spcBef>
                <a:spcPts val="400"/>
              </a:spcBef>
              <a:buSzPct val="100000"/>
              <a:buFont typeface="+mj-lt"/>
              <a:buAutoNum type="arabicPeriod"/>
              <a:defRPr sz="2328"/>
            </a:pPr>
            <a:endParaRPr lang="en-US" sz="2000" b="0" i="0" u="none" strike="noStrike" dirty="0">
              <a:effectLst/>
              <a:latin typeface="Jost"/>
            </a:endParaRPr>
          </a:p>
          <a:p>
            <a:pPr marL="514350" indent="-514350">
              <a:spcBef>
                <a:spcPts val="450"/>
              </a:spcBef>
              <a:buSzPct val="100000"/>
              <a:buFont typeface="+mj-lt"/>
              <a:buAutoNum type="arabicPeriod"/>
              <a:defRPr sz="2800"/>
            </a:pPr>
            <a:endParaRPr lang="en-US" sz="2400" dirty="0"/>
          </a:p>
        </p:txBody>
      </p:sp>
    </p:spTree>
    <p:extLst>
      <p:ext uri="{BB962C8B-B14F-4D97-AF65-F5344CB8AC3E}">
        <p14:creationId xmlns:p14="http://schemas.microsoft.com/office/powerpoint/2010/main" val="152812532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F0712E-7A89-954B-9516-AB3C823615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35472" y="1823201"/>
            <a:ext cx="4171952" cy="2707375"/>
          </a:xfrm>
          <a:prstGeom prst="rect">
            <a:avLst/>
          </a:prstGeom>
        </p:spPr>
      </p:pic>
      <p:sp>
        <p:nvSpPr>
          <p:cNvPr id="108" name="Title 2"/>
          <p:cNvSpPr txBox="1">
            <a:spLocks noGrp="1"/>
          </p:cNvSpPr>
          <p:nvPr>
            <p:ph type="title"/>
          </p:nvPr>
        </p:nvSpPr>
        <p:spPr>
          <a:xfrm>
            <a:off x="3483197" y="481868"/>
            <a:ext cx="4171952" cy="383721"/>
          </a:xfrm>
          <a:prstGeom prst="rect">
            <a:avLst/>
          </a:prstGeom>
        </p:spPr>
        <p:txBody>
          <a:bodyPr>
            <a:normAutofit fontScale="90000"/>
          </a:bodyPr>
          <a:lstStyle/>
          <a:p>
            <a:pPr defTabSz="54863">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387363" y="437351"/>
            <a:ext cx="3089498"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a:defRPr sz="3200">
                <a:solidFill>
                  <a:srgbClr val="FFFFFF"/>
                </a:solidFill>
              </a:defRPr>
            </a:lvl1pPr>
          </a:lstStyle>
          <a:p>
            <a:r>
              <a:rPr lang="en-US" sz="2400" b="1" dirty="0"/>
              <a:t>Khalifa’s guidance (aba)</a:t>
            </a:r>
            <a:endParaRPr sz="2400" b="1" dirty="0"/>
          </a:p>
        </p:txBody>
      </p:sp>
      <p:sp>
        <p:nvSpPr>
          <p:cNvPr id="112" name="Rectangle 8"/>
          <p:cNvSpPr txBox="1"/>
          <p:nvPr/>
        </p:nvSpPr>
        <p:spPr>
          <a:xfrm>
            <a:off x="1239683" y="2907136"/>
            <a:ext cx="6554611" cy="5309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defRPr sz="2000" i="1">
                <a:solidFill>
                  <a:srgbClr val="FF0000"/>
                </a:solidFill>
                <a:latin typeface="+mj-lt"/>
                <a:ea typeface="+mj-ea"/>
                <a:cs typeface="+mj-cs"/>
                <a:sym typeface="Helvetica"/>
              </a:defRPr>
            </a:pPr>
            <a:endParaRPr lang="en-US" sz="1500" dirty="0"/>
          </a:p>
          <a:p>
            <a:pPr>
              <a:defRPr sz="2000"/>
            </a:pPr>
            <a:endParaRPr sz="1500" dirty="0"/>
          </a:p>
        </p:txBody>
      </p:sp>
      <p:sp>
        <p:nvSpPr>
          <p:cNvPr id="2" name="Rectangle 1">
            <a:extLst>
              <a:ext uri="{FF2B5EF4-FFF2-40B4-BE49-F238E27FC236}">
                <a16:creationId xmlns:a16="http://schemas.microsoft.com/office/drawing/2014/main" id="{92BF0955-2314-1E48-9C12-6FEDF10B010B}"/>
              </a:ext>
            </a:extLst>
          </p:cNvPr>
          <p:cNvSpPr/>
          <p:nvPr/>
        </p:nvSpPr>
        <p:spPr>
          <a:xfrm>
            <a:off x="201267" y="2149235"/>
            <a:ext cx="4370733" cy="2046714"/>
          </a:xfrm>
          <a:prstGeom prst="rect">
            <a:avLst/>
          </a:prstGeom>
        </p:spPr>
        <p:txBody>
          <a:bodyPr wrap="square">
            <a:spAutoFit/>
          </a:bodyPr>
          <a:lstStyle/>
          <a:p>
            <a:r>
              <a:rPr lang="en-US" sz="2000" b="1" dirty="0"/>
              <a:t>Suggested Time = 20 mins</a:t>
            </a:r>
          </a:p>
          <a:p>
            <a:r>
              <a:rPr lang="en-US" sz="2000" b="1" i="1" dirty="0"/>
              <a:t>(All Ansar members need to participate in this discussion)</a:t>
            </a:r>
          </a:p>
          <a:p>
            <a:endParaRPr lang="en-US" sz="1500" b="1" dirty="0"/>
          </a:p>
          <a:p>
            <a:r>
              <a:rPr lang="en-US" sz="2000" b="1" dirty="0"/>
              <a:t>It contains the following items:</a:t>
            </a:r>
            <a:endParaRPr lang="en-US" sz="2000" dirty="0"/>
          </a:p>
          <a:p>
            <a:pPr marL="385763" indent="-385763">
              <a:buFont typeface="+mj-lt"/>
              <a:buAutoNum type="arabicPeriod"/>
            </a:pPr>
            <a:r>
              <a:rPr lang="en-US" sz="1600" dirty="0"/>
              <a:t>Scenario, question and discussion(2 slides)</a:t>
            </a:r>
          </a:p>
          <a:p>
            <a:pPr marL="385763" indent="-385763">
              <a:buFont typeface="+mj-lt"/>
              <a:buAutoNum type="arabicPeriod"/>
            </a:pPr>
            <a:r>
              <a:rPr lang="en-US" sz="1600" dirty="0"/>
              <a:t>Guidance from the Khalifa (1 slide)</a:t>
            </a:r>
          </a:p>
        </p:txBody>
      </p:sp>
    </p:spTree>
    <p:extLst>
      <p:ext uri="{BB962C8B-B14F-4D97-AF65-F5344CB8AC3E}">
        <p14:creationId xmlns:p14="http://schemas.microsoft.com/office/powerpoint/2010/main" val="2999745818"/>
      </p:ext>
    </p:extLst>
  </p:cSld>
  <p:clrMapOvr>
    <a:masterClrMapping/>
  </p:clrMapOvr>
  <p:transition spd="med"/>
</p:sld>
</file>

<file path=ppt/theme/_rels/theme2.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4"/>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38100" dist="12700" dir="5400000" rotWithShape="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24954</TotalTime>
  <Words>2152</Words>
  <Application>Microsoft Office PowerPoint</Application>
  <PresentationFormat>On-screen Show (4:3)</PresentationFormat>
  <Paragraphs>146</Paragraphs>
  <Slides>27</Slides>
  <Notes>0</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27</vt:i4>
      </vt:variant>
    </vt:vector>
  </HeadingPairs>
  <TitlesOfParts>
    <vt:vector size="44" baseType="lpstr">
      <vt:lpstr>Arial</vt:lpstr>
      <vt:lpstr>BookmanOldStyle,BoldItalic</vt:lpstr>
      <vt:lpstr>Calibri</vt:lpstr>
      <vt:lpstr>Helvetica</vt:lpstr>
      <vt:lpstr>Helvetica Neue</vt:lpstr>
      <vt:lpstr>Helvetica Neue Medium</vt:lpstr>
      <vt:lpstr>inherit</vt:lpstr>
      <vt:lpstr>Jameel Noori Nastaleeq</vt:lpstr>
      <vt:lpstr>Jost</vt:lpstr>
      <vt:lpstr>Noto Sans</vt:lpstr>
      <vt:lpstr>Open Sans</vt:lpstr>
      <vt:lpstr>Times New Roman</vt:lpstr>
      <vt:lpstr>TimesNewRoman</vt:lpstr>
      <vt:lpstr>TimesNewRoman,Italic</vt:lpstr>
      <vt:lpstr>TimesTrans,Italic</vt:lpstr>
      <vt:lpstr>1_Office Theme</vt:lpstr>
      <vt:lpstr>New_Template2</vt:lpstr>
      <vt:lpstr>PowerPoint Presentation</vt:lpstr>
      <vt:lpstr>Agenda</vt:lpstr>
      <vt:lpstr>Recitation of the Holy Quran</vt:lpstr>
      <vt:lpstr>PowerPoint Presentation</vt:lpstr>
      <vt:lpstr>     </vt:lpstr>
      <vt:lpstr>Recitation of the Holy Quran</vt:lpstr>
      <vt:lpstr>PowerPoint Presentation</vt:lpstr>
      <vt:lpstr>PowerPoint Presentation</vt:lpstr>
      <vt:lpstr>     </vt:lpstr>
      <vt:lpstr>PowerPoint Presentation</vt:lpstr>
      <vt:lpstr>PowerPoint Presentation</vt:lpstr>
      <vt:lpstr>Huzur’s words (unofficial translation) Page 1 of 2</vt:lpstr>
      <vt:lpstr>Huzur’s words (unofficial translation) Page 2 of 2</vt:lpstr>
      <vt:lpstr>Al-Wasiyyat (The Will)</vt:lpstr>
      <vt:lpstr>     </vt:lpstr>
      <vt:lpstr>     </vt:lpstr>
      <vt:lpstr>     </vt:lpstr>
      <vt:lpstr>PowerPoint Presentation</vt:lpstr>
      <vt:lpstr>PowerPoint Presentation</vt:lpstr>
      <vt:lpstr>COLORECTAL CANCER</vt:lpstr>
      <vt:lpstr>Risk Factors</vt:lpstr>
      <vt:lpstr>Symptoms</vt:lpstr>
      <vt:lpstr>SCREENING</vt:lpstr>
      <vt:lpstr>SCREENING</vt:lpstr>
      <vt:lpstr>COLONOSCOPY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Mansoor Qureshi</dc:creator>
  <cp:lastModifiedBy>Adil Mian</cp:lastModifiedBy>
  <cp:revision>86</cp:revision>
  <dcterms:created xsi:type="dcterms:W3CDTF">2021-11-05T22:04:05Z</dcterms:created>
  <dcterms:modified xsi:type="dcterms:W3CDTF">2023-06-28T16:30:55Z</dcterms:modified>
</cp:coreProperties>
</file>