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92" r:id="rId4"/>
    <p:sldId id="259" r:id="rId5"/>
    <p:sldId id="278" r:id="rId6"/>
    <p:sldId id="263" r:id="rId7"/>
    <p:sldId id="260" r:id="rId8"/>
    <p:sldId id="298" r:id="rId9"/>
    <p:sldId id="261" r:id="rId10"/>
    <p:sldId id="300" r:id="rId11"/>
    <p:sldId id="264" r:id="rId12"/>
    <p:sldId id="265" r:id="rId13"/>
    <p:sldId id="301" r:id="rId14"/>
    <p:sldId id="295" r:id="rId15"/>
    <p:sldId id="290" r:id="rId16"/>
    <p:sldId id="288" r:id="rId17"/>
    <p:sldId id="266" r:id="rId18"/>
    <p:sldId id="291" r:id="rId19"/>
    <p:sldId id="297" r:id="rId20"/>
    <p:sldId id="293" r:id="rId21"/>
    <p:sldId id="279" r:id="rId22"/>
    <p:sldId id="280" r:id="rId23"/>
    <p:sldId id="258" r:id="rId24"/>
    <p:sldId id="283" r:id="rId25"/>
    <p:sldId id="285" r:id="rId26"/>
    <p:sldId id="287"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5" autoAdjust="0"/>
    <p:restoredTop sz="93673" autoAdjust="0"/>
  </p:normalViewPr>
  <p:slideViewPr>
    <p:cSldViewPr snapToGrid="0">
      <p:cViewPr varScale="1">
        <p:scale>
          <a:sx n="120" d="100"/>
          <a:sy n="120" d="100"/>
        </p:scale>
        <p:origin x="9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38E26-0BD8-44D4-B397-DA18C42A5428}" type="datetimeFigureOut">
              <a:rPr lang="en-US" smtClean="0"/>
              <a:t>12/30/23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BE690-C820-4497-A1D2-A97500CE639A}" type="slidenum">
              <a:rPr lang="en-US" smtClean="0"/>
              <a:t>‹#›</a:t>
            </a:fld>
            <a:endParaRPr lang="en-US"/>
          </a:p>
        </p:txBody>
      </p:sp>
    </p:spTree>
    <p:extLst>
      <p:ext uri="{BB962C8B-B14F-4D97-AF65-F5344CB8AC3E}">
        <p14:creationId xmlns:p14="http://schemas.microsoft.com/office/powerpoint/2010/main" val="396091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follow the schedule and finish the meeting under 90 minutes if possible</a:t>
            </a:r>
          </a:p>
        </p:txBody>
      </p:sp>
      <p:sp>
        <p:nvSpPr>
          <p:cNvPr id="4" name="Slide Number Placeholder 3"/>
          <p:cNvSpPr>
            <a:spLocks noGrp="1"/>
          </p:cNvSpPr>
          <p:nvPr>
            <p:ph type="sldNum" sz="quarter" idx="5"/>
          </p:nvPr>
        </p:nvSpPr>
        <p:spPr/>
        <p:txBody>
          <a:bodyPr/>
          <a:lstStyle/>
          <a:p>
            <a:fld id="{D5ABE690-C820-4497-A1D2-A97500CE639A}" type="slidenum">
              <a:rPr lang="en-US" smtClean="0"/>
              <a:t>2</a:t>
            </a:fld>
            <a:endParaRPr lang="en-US"/>
          </a:p>
        </p:txBody>
      </p:sp>
    </p:spTree>
    <p:extLst>
      <p:ext uri="{BB962C8B-B14F-4D97-AF65-F5344CB8AC3E}">
        <p14:creationId xmlns:p14="http://schemas.microsoft.com/office/powerpoint/2010/main" val="254319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Verses included for reference, do not have to recite again.</a:t>
            </a:r>
          </a:p>
        </p:txBody>
      </p:sp>
      <p:sp>
        <p:nvSpPr>
          <p:cNvPr id="4" name="Slide Number Placeholder 3"/>
          <p:cNvSpPr>
            <a:spLocks noGrp="1"/>
          </p:cNvSpPr>
          <p:nvPr>
            <p:ph type="sldNum" sz="quarter" idx="5"/>
          </p:nvPr>
        </p:nvSpPr>
        <p:spPr/>
        <p:txBody>
          <a:bodyPr/>
          <a:lstStyle/>
          <a:p>
            <a:fld id="{D5ABE690-C820-4497-A1D2-A97500CE639A}" type="slidenum">
              <a:rPr lang="en-US" smtClean="0"/>
              <a:t>7</a:t>
            </a:fld>
            <a:endParaRPr lang="en-US"/>
          </a:p>
        </p:txBody>
      </p:sp>
    </p:spTree>
    <p:extLst>
      <p:ext uri="{BB962C8B-B14F-4D97-AF65-F5344CB8AC3E}">
        <p14:creationId xmlns:p14="http://schemas.microsoft.com/office/powerpoint/2010/main" val="324618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have someone read the scenario and invite everyone to respond to the questions. </a:t>
            </a:r>
          </a:p>
        </p:txBody>
      </p:sp>
      <p:sp>
        <p:nvSpPr>
          <p:cNvPr id="4" name="Slide Number Placeholder 3"/>
          <p:cNvSpPr>
            <a:spLocks noGrp="1"/>
          </p:cNvSpPr>
          <p:nvPr>
            <p:ph type="sldNum" sz="quarter" idx="5"/>
          </p:nvPr>
        </p:nvSpPr>
        <p:spPr/>
        <p:txBody>
          <a:bodyPr/>
          <a:lstStyle/>
          <a:p>
            <a:fld id="{D5ABE690-C820-4497-A1D2-A97500CE639A}" type="slidenum">
              <a:rPr lang="en-US" smtClean="0"/>
              <a:t>8</a:t>
            </a:fld>
            <a:endParaRPr lang="en-US"/>
          </a:p>
        </p:txBody>
      </p:sp>
    </p:spTree>
    <p:extLst>
      <p:ext uri="{BB962C8B-B14F-4D97-AF65-F5344CB8AC3E}">
        <p14:creationId xmlns:p14="http://schemas.microsoft.com/office/powerpoint/2010/main" val="347575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explanation to the question about piecemeal revelation of the Holy Quran</a:t>
            </a:r>
          </a:p>
        </p:txBody>
      </p:sp>
      <p:sp>
        <p:nvSpPr>
          <p:cNvPr id="4" name="Slide Number Placeholder 3"/>
          <p:cNvSpPr>
            <a:spLocks noGrp="1"/>
          </p:cNvSpPr>
          <p:nvPr>
            <p:ph type="sldNum" sz="quarter" idx="5"/>
          </p:nvPr>
        </p:nvSpPr>
        <p:spPr/>
        <p:txBody>
          <a:bodyPr/>
          <a:lstStyle/>
          <a:p>
            <a:fld id="{D5ABE690-C820-4497-A1D2-A97500CE639A}" type="slidenum">
              <a:rPr lang="en-US" smtClean="0"/>
              <a:t>10</a:t>
            </a:fld>
            <a:endParaRPr lang="en-US"/>
          </a:p>
        </p:txBody>
      </p:sp>
    </p:spTree>
    <p:extLst>
      <p:ext uri="{BB962C8B-B14F-4D97-AF65-F5344CB8AC3E}">
        <p14:creationId xmlns:p14="http://schemas.microsoft.com/office/powerpoint/2010/main" val="346934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have a Holy Quran teacher cover this portion. If a teacher is not available, simply play the attached video</a:t>
            </a:r>
          </a:p>
        </p:txBody>
      </p:sp>
      <p:sp>
        <p:nvSpPr>
          <p:cNvPr id="4" name="Slide Number Placeholder 3"/>
          <p:cNvSpPr>
            <a:spLocks noGrp="1"/>
          </p:cNvSpPr>
          <p:nvPr>
            <p:ph type="sldNum" sz="quarter" idx="5"/>
          </p:nvPr>
        </p:nvSpPr>
        <p:spPr/>
        <p:txBody>
          <a:bodyPr/>
          <a:lstStyle/>
          <a:p>
            <a:fld id="{D5ABE690-C820-4497-A1D2-A97500CE639A}" type="slidenum">
              <a:rPr lang="en-US" smtClean="0"/>
              <a:t>18</a:t>
            </a:fld>
            <a:endParaRPr lang="en-US"/>
          </a:p>
        </p:txBody>
      </p:sp>
    </p:spTree>
    <p:extLst>
      <p:ext uri="{BB962C8B-B14F-4D97-AF65-F5344CB8AC3E}">
        <p14:creationId xmlns:p14="http://schemas.microsoft.com/office/powerpoint/2010/main" val="3981078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assign a health professional if one is available to cover this topic</a:t>
            </a:r>
          </a:p>
          <a:p>
            <a:endParaRPr lang="en-US" dirty="0"/>
          </a:p>
        </p:txBody>
      </p:sp>
    </p:spTree>
    <p:extLst>
      <p:ext uri="{BB962C8B-B14F-4D97-AF65-F5344CB8AC3E}">
        <p14:creationId xmlns:p14="http://schemas.microsoft.com/office/powerpoint/2010/main" val="75427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C6F0-AC34-0F77-B90B-37A2DBC2E5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245E9C-5466-4041-9F7C-299D215D6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A3138-16C2-36DE-F0C6-98E3CA60062E}"/>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5" name="Footer Placeholder 4">
            <a:extLst>
              <a:ext uri="{FF2B5EF4-FFF2-40B4-BE49-F238E27FC236}">
                <a16:creationId xmlns:a16="http://schemas.microsoft.com/office/drawing/2014/main" id="{B10EB270-D010-35F8-EC51-A4DC1C9CE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E685A-ADD0-120C-FBA4-13380F810822}"/>
              </a:ext>
            </a:extLst>
          </p:cNvPr>
          <p:cNvSpPr>
            <a:spLocks noGrp="1"/>
          </p:cNvSpPr>
          <p:nvPr>
            <p:ph type="sldNum" sz="quarter" idx="12"/>
          </p:nvPr>
        </p:nvSpPr>
        <p:spPr/>
        <p:txBody>
          <a:bodyPr/>
          <a:lstStyle/>
          <a:p>
            <a:fld id="{B4A9E892-88EE-4A3B-B047-90FD39BDC72D}" type="slidenum">
              <a:rPr lang="en-US" smtClean="0"/>
              <a:t>‹#›</a:t>
            </a:fld>
            <a:endParaRPr lang="en-US"/>
          </a:p>
        </p:txBody>
      </p:sp>
      <p:pic>
        <p:nvPicPr>
          <p:cNvPr id="8" name="Picture 7">
            <a:extLst>
              <a:ext uri="{FF2B5EF4-FFF2-40B4-BE49-F238E27FC236}">
                <a16:creationId xmlns:a16="http://schemas.microsoft.com/office/drawing/2014/main" id="{D687CBB3-C617-62F3-3881-0DB283F91221}"/>
              </a:ext>
            </a:extLst>
          </p:cNvPr>
          <p:cNvPicPr>
            <a:picLocks noChangeAspect="1"/>
          </p:cNvPicPr>
          <p:nvPr userDrawn="1"/>
        </p:nvPicPr>
        <p:blipFill>
          <a:blip r:embed="rId2"/>
          <a:stretch>
            <a:fillRect/>
          </a:stretch>
        </p:blipFill>
        <p:spPr>
          <a:xfrm>
            <a:off x="4762" y="4762"/>
            <a:ext cx="12182475" cy="6848475"/>
          </a:xfrm>
          <a:prstGeom prst="rect">
            <a:avLst/>
          </a:prstGeom>
        </p:spPr>
      </p:pic>
    </p:spTree>
    <p:extLst>
      <p:ext uri="{BB962C8B-B14F-4D97-AF65-F5344CB8AC3E}">
        <p14:creationId xmlns:p14="http://schemas.microsoft.com/office/powerpoint/2010/main" val="375875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549B-B775-3871-1692-970A55DA9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5400D-F748-AFB4-D3E5-0D294736D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24D0A-828F-B8B4-B698-0FB9313A0307}"/>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5" name="Footer Placeholder 4">
            <a:extLst>
              <a:ext uri="{FF2B5EF4-FFF2-40B4-BE49-F238E27FC236}">
                <a16:creationId xmlns:a16="http://schemas.microsoft.com/office/drawing/2014/main" id="{5ED9455D-F883-4B31-BCBB-B6B0E7332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9D055-640B-CC40-ACEE-6CF2DE69DBFD}"/>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43333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59D57-C883-F0C9-2FEF-92779A980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AA9F27-1C69-0966-8EAC-89278797FC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582BF-2B09-5A73-D504-578E4176B640}"/>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5" name="Footer Placeholder 4">
            <a:extLst>
              <a:ext uri="{FF2B5EF4-FFF2-40B4-BE49-F238E27FC236}">
                <a16:creationId xmlns:a16="http://schemas.microsoft.com/office/drawing/2014/main" id="{691168B7-D18A-6EA8-E7F1-727130CA1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EA555-8EDF-9B5F-1480-5830803637AD}"/>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200926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09600" y="1473200"/>
            <a:ext cx="10979150" cy="2044700"/>
          </a:xfrm>
          <a:prstGeom prst="rect">
            <a:avLst/>
          </a:prstGeom>
        </p:spPr>
        <p:txBody>
          <a:bodyPr anchor="b"/>
          <a:lstStyle>
            <a:lvl1pPr algn="ctr">
              <a:defRPr>
                <a:solidFill>
                  <a:srgbClr val="546056"/>
                </a:solidFill>
              </a:defRPr>
            </a:lvl1pPr>
          </a:lstStyle>
          <a:p>
            <a:r>
              <a:t>Title Text</a:t>
            </a:r>
          </a:p>
        </p:txBody>
      </p:sp>
      <p:sp>
        <p:nvSpPr>
          <p:cNvPr id="12" name="Body Level One…"/>
          <p:cNvSpPr txBox="1">
            <a:spLocks noGrp="1"/>
          </p:cNvSpPr>
          <p:nvPr>
            <p:ph type="body" sz="quarter" idx="1"/>
          </p:nvPr>
        </p:nvSpPr>
        <p:spPr>
          <a:xfrm>
            <a:off x="609600" y="3663950"/>
            <a:ext cx="10979150" cy="984250"/>
          </a:xfrm>
          <a:prstGeom prst="rect">
            <a:avLst/>
          </a:prstGeom>
        </p:spPr>
        <p:txBody>
          <a:bodyPr anchor="t"/>
          <a:lstStyle>
            <a:lvl1pPr marL="0" indent="0" algn="ctr">
              <a:lnSpc>
                <a:spcPct val="110000"/>
              </a:lnSpc>
              <a:spcBef>
                <a:spcPts val="0"/>
              </a:spcBef>
              <a:buSzTx/>
              <a:buNone/>
              <a:defRPr sz="220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0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0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0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0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24911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Close-up of a double shot of espresso being poured from an espresso maker"/>
          <p:cNvSpPr>
            <a:spLocks noGrp="1"/>
          </p:cNvSpPr>
          <p:nvPr>
            <p:ph type="pic" sz="half" idx="21"/>
          </p:nvPr>
        </p:nvSpPr>
        <p:spPr>
          <a:xfrm>
            <a:off x="4165600" y="-323850"/>
            <a:ext cx="3898900" cy="5848350"/>
          </a:xfrm>
          <a:prstGeom prst="rect">
            <a:avLst/>
          </a:prstGeom>
          <a:ln w="9525">
            <a:round/>
          </a:ln>
        </p:spPr>
        <p:txBody>
          <a:bodyPr lIns="91439" tIns="45719" rIns="91439" bIns="45719" anchor="t">
            <a:noAutofit/>
          </a:bodyPr>
          <a:lstStyle/>
          <a:p>
            <a:endParaRPr/>
          </a:p>
        </p:txBody>
      </p:sp>
      <p:sp>
        <p:nvSpPr>
          <p:cNvPr id="21" name="Close-up of an artistic latte in a white mug"/>
          <p:cNvSpPr>
            <a:spLocks noGrp="1"/>
          </p:cNvSpPr>
          <p:nvPr>
            <p:ph type="pic" idx="22"/>
          </p:nvPr>
        </p:nvSpPr>
        <p:spPr>
          <a:xfrm>
            <a:off x="5194071" y="-387350"/>
            <a:ext cx="7919661" cy="5289551"/>
          </a:xfrm>
          <a:prstGeom prst="rect">
            <a:avLst/>
          </a:prstGeom>
          <a:ln w="9525">
            <a:round/>
          </a:ln>
        </p:spPr>
        <p:txBody>
          <a:bodyPr lIns="91439" tIns="45719" rIns="91439" bIns="45719" anchor="t">
            <a:noAutofit/>
          </a:bodyPr>
          <a:lstStyle/>
          <a:p>
            <a:endParaRPr/>
          </a:p>
        </p:txBody>
      </p:sp>
      <p:sp>
        <p:nvSpPr>
          <p:cNvPr id="22" name="Close-up of roasted coffee beans"/>
          <p:cNvSpPr>
            <a:spLocks noGrp="1"/>
          </p:cNvSpPr>
          <p:nvPr>
            <p:ph type="pic" sz="half" idx="23"/>
          </p:nvPr>
        </p:nvSpPr>
        <p:spPr>
          <a:xfrm>
            <a:off x="266700" y="-444500"/>
            <a:ext cx="3898900" cy="5825067"/>
          </a:xfrm>
          <a:prstGeom prst="rect">
            <a:avLst/>
          </a:prstGeom>
          <a:ln w="9525">
            <a:round/>
          </a:ln>
        </p:spPr>
        <p:txBody>
          <a:bodyPr lIns="91439" tIns="45719" rIns="91439" bIns="45719" anchor="t">
            <a:noAutofit/>
          </a:bodyPr>
          <a:lstStyle/>
          <a:p>
            <a:endParaRPr/>
          </a:p>
        </p:txBody>
      </p:sp>
      <p:sp>
        <p:nvSpPr>
          <p:cNvPr id="23" name="Title Text"/>
          <p:cNvSpPr txBox="1">
            <a:spLocks noGrp="1"/>
          </p:cNvSpPr>
          <p:nvPr>
            <p:ph type="title"/>
          </p:nvPr>
        </p:nvSpPr>
        <p:spPr>
          <a:xfrm>
            <a:off x="609600" y="4775200"/>
            <a:ext cx="10979150" cy="1003300"/>
          </a:xfrm>
          <a:prstGeom prst="rect">
            <a:avLst/>
          </a:prstGeom>
        </p:spPr>
        <p:txBody>
          <a:bodyPr anchor="b"/>
          <a:lstStyle>
            <a:lvl1pPr algn="ctr">
              <a:defRPr>
                <a:solidFill>
                  <a:srgbClr val="546056"/>
                </a:solidFill>
              </a:defRPr>
            </a:lvl1pPr>
          </a:lstStyle>
          <a:p>
            <a:r>
              <a:t>Title Text</a:t>
            </a:r>
          </a:p>
        </p:txBody>
      </p:sp>
      <p:sp>
        <p:nvSpPr>
          <p:cNvPr id="24" name="Body Level One…"/>
          <p:cNvSpPr txBox="1">
            <a:spLocks noGrp="1"/>
          </p:cNvSpPr>
          <p:nvPr>
            <p:ph type="body" sz="quarter" idx="1"/>
          </p:nvPr>
        </p:nvSpPr>
        <p:spPr>
          <a:xfrm>
            <a:off x="609600" y="5765800"/>
            <a:ext cx="10979150" cy="901700"/>
          </a:xfrm>
          <a:prstGeom prst="rect">
            <a:avLst/>
          </a:prstGeom>
        </p:spPr>
        <p:txBody>
          <a:bodyPr anchor="t"/>
          <a:lstStyle>
            <a:lvl1pPr marL="0" indent="0" algn="ctr">
              <a:lnSpc>
                <a:spcPct val="110000"/>
              </a:lnSpc>
              <a:spcBef>
                <a:spcPts val="0"/>
              </a:spcBef>
              <a:buSzTx/>
              <a:buNone/>
              <a:defRPr sz="220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0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0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0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0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612183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Close-up of a metal scoop scooping roasted coffee beans from a container"/>
          <p:cNvSpPr>
            <a:spLocks noGrp="1"/>
          </p:cNvSpPr>
          <p:nvPr>
            <p:ph type="pic" idx="21"/>
          </p:nvPr>
        </p:nvSpPr>
        <p:spPr>
          <a:xfrm>
            <a:off x="254000" y="-622300"/>
            <a:ext cx="11684236" cy="5715000"/>
          </a:xfrm>
          <a:prstGeom prst="rect">
            <a:avLst/>
          </a:prstGeom>
          <a:ln w="9525">
            <a:round/>
          </a:ln>
        </p:spPr>
        <p:txBody>
          <a:bodyPr lIns="91439" tIns="45719" rIns="91439" bIns="45719" anchor="t">
            <a:noAutofit/>
          </a:bodyPr>
          <a:lstStyle/>
          <a:p>
            <a:endParaRPr/>
          </a:p>
        </p:txBody>
      </p:sp>
      <p:sp>
        <p:nvSpPr>
          <p:cNvPr id="33" name="Title Text"/>
          <p:cNvSpPr txBox="1">
            <a:spLocks noGrp="1"/>
          </p:cNvSpPr>
          <p:nvPr>
            <p:ph type="title"/>
          </p:nvPr>
        </p:nvSpPr>
        <p:spPr>
          <a:xfrm>
            <a:off x="609600" y="4775200"/>
            <a:ext cx="10979150" cy="1003300"/>
          </a:xfrm>
          <a:prstGeom prst="rect">
            <a:avLst/>
          </a:prstGeom>
        </p:spPr>
        <p:txBody>
          <a:bodyPr anchor="b"/>
          <a:lstStyle>
            <a:lvl1pPr algn="ctr">
              <a:defRPr>
                <a:solidFill>
                  <a:srgbClr val="546056"/>
                </a:solidFill>
              </a:defRPr>
            </a:lvl1pPr>
          </a:lstStyle>
          <a:p>
            <a:r>
              <a:t>Title Text</a:t>
            </a:r>
          </a:p>
        </p:txBody>
      </p:sp>
      <p:sp>
        <p:nvSpPr>
          <p:cNvPr id="34" name="Body Level One…"/>
          <p:cNvSpPr txBox="1">
            <a:spLocks noGrp="1"/>
          </p:cNvSpPr>
          <p:nvPr>
            <p:ph type="body" sz="quarter" idx="1"/>
          </p:nvPr>
        </p:nvSpPr>
        <p:spPr>
          <a:xfrm>
            <a:off x="609600" y="5765800"/>
            <a:ext cx="10979150" cy="901700"/>
          </a:xfrm>
          <a:prstGeom prst="rect">
            <a:avLst/>
          </a:prstGeom>
        </p:spPr>
        <p:txBody>
          <a:bodyPr anchor="t"/>
          <a:lstStyle>
            <a:lvl1pPr marL="0" indent="0" algn="ctr">
              <a:lnSpc>
                <a:spcPct val="110000"/>
              </a:lnSpc>
              <a:spcBef>
                <a:spcPts val="0"/>
              </a:spcBef>
              <a:buSzTx/>
              <a:buNone/>
              <a:defRPr sz="220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0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0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0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0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067589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09600" y="2381250"/>
            <a:ext cx="10979150" cy="2082800"/>
          </a:xfrm>
          <a:prstGeom prst="rect">
            <a:avLst/>
          </a:prstGeom>
        </p:spPr>
        <p:txBody>
          <a:bodyPr/>
          <a:lstStyle>
            <a:lvl1pPr algn="ctr">
              <a:defRPr>
                <a:solidFill>
                  <a:srgbClr val="546056"/>
                </a:solidFill>
              </a:defRPr>
            </a:lvl1pPr>
          </a:lstStyle>
          <a:p>
            <a:r>
              <a:t>Title Text</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95362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Close-up of a double shot of espresso being poured from an espresso maker"/>
          <p:cNvSpPr>
            <a:spLocks noGrp="1"/>
          </p:cNvSpPr>
          <p:nvPr>
            <p:ph type="pic" sz="half" idx="21"/>
          </p:nvPr>
        </p:nvSpPr>
        <p:spPr>
          <a:xfrm>
            <a:off x="7435850" y="104775"/>
            <a:ext cx="4292600" cy="6438900"/>
          </a:xfrm>
          <a:prstGeom prst="rect">
            <a:avLst/>
          </a:prstGeom>
          <a:ln w="9525">
            <a:round/>
          </a:ln>
        </p:spPr>
        <p:txBody>
          <a:bodyPr lIns="91439" tIns="45719" rIns="91439" bIns="45719" anchor="t">
            <a:noAutofit/>
          </a:bodyPr>
          <a:lstStyle/>
          <a:p>
            <a:endParaRPr/>
          </a:p>
        </p:txBody>
      </p:sp>
      <p:sp>
        <p:nvSpPr>
          <p:cNvPr id="51" name="Title Text"/>
          <p:cNvSpPr txBox="1">
            <a:spLocks noGrp="1"/>
          </p:cNvSpPr>
          <p:nvPr>
            <p:ph type="title"/>
          </p:nvPr>
        </p:nvSpPr>
        <p:spPr>
          <a:xfrm>
            <a:off x="609600" y="1168400"/>
            <a:ext cx="6743700" cy="2457450"/>
          </a:xfrm>
          <a:prstGeom prst="rect">
            <a:avLst/>
          </a:prstGeom>
        </p:spPr>
        <p:txBody>
          <a:bodyPr anchor="b"/>
          <a:lstStyle>
            <a:lvl1pPr algn="ctr">
              <a:defRPr>
                <a:solidFill>
                  <a:srgbClr val="546056"/>
                </a:solidFill>
              </a:defRPr>
            </a:lvl1pPr>
          </a:lstStyle>
          <a:p>
            <a:r>
              <a:t>Title Text</a:t>
            </a:r>
          </a:p>
        </p:txBody>
      </p:sp>
      <p:sp>
        <p:nvSpPr>
          <p:cNvPr id="52" name="Body Level One…"/>
          <p:cNvSpPr txBox="1">
            <a:spLocks noGrp="1"/>
          </p:cNvSpPr>
          <p:nvPr>
            <p:ph type="body" sz="half" idx="1"/>
          </p:nvPr>
        </p:nvSpPr>
        <p:spPr>
          <a:xfrm>
            <a:off x="609600" y="3803650"/>
            <a:ext cx="6743700" cy="2527300"/>
          </a:xfrm>
          <a:prstGeom prst="rect">
            <a:avLst/>
          </a:prstGeom>
        </p:spPr>
        <p:txBody>
          <a:bodyPr anchor="t"/>
          <a:lstStyle>
            <a:lvl1pPr marL="0" indent="0" algn="ctr">
              <a:lnSpc>
                <a:spcPct val="110000"/>
              </a:lnSpc>
              <a:spcBef>
                <a:spcPts val="0"/>
              </a:spcBef>
              <a:buSzTx/>
              <a:buNone/>
              <a:defRPr sz="2200" i="1">
                <a:solidFill>
                  <a:srgbClr val="717D75"/>
                </a:solidFill>
                <a:latin typeface="Hoefler Text"/>
                <a:ea typeface="Hoefler Text"/>
                <a:cs typeface="Hoefler Text"/>
                <a:sym typeface="Hoefler Text"/>
              </a:defRPr>
            </a:lvl1pPr>
            <a:lvl2pPr marL="0" indent="0" algn="ctr">
              <a:lnSpc>
                <a:spcPct val="110000"/>
              </a:lnSpc>
              <a:spcBef>
                <a:spcPts val="0"/>
              </a:spcBef>
              <a:buSzTx/>
              <a:buNone/>
              <a:defRPr sz="2200" i="1">
                <a:solidFill>
                  <a:srgbClr val="717D75"/>
                </a:solidFill>
                <a:latin typeface="Hoefler Text"/>
                <a:ea typeface="Hoefler Text"/>
                <a:cs typeface="Hoefler Text"/>
                <a:sym typeface="Hoefler Text"/>
              </a:defRPr>
            </a:lvl2pPr>
            <a:lvl3pPr marL="0" indent="0" algn="ctr">
              <a:lnSpc>
                <a:spcPct val="110000"/>
              </a:lnSpc>
              <a:spcBef>
                <a:spcPts val="0"/>
              </a:spcBef>
              <a:buSzTx/>
              <a:buNone/>
              <a:defRPr sz="2200" i="1">
                <a:solidFill>
                  <a:srgbClr val="717D75"/>
                </a:solidFill>
                <a:latin typeface="Hoefler Text"/>
                <a:ea typeface="Hoefler Text"/>
                <a:cs typeface="Hoefler Text"/>
                <a:sym typeface="Hoefler Text"/>
              </a:defRPr>
            </a:lvl3pPr>
            <a:lvl4pPr marL="0" indent="0" algn="ctr">
              <a:lnSpc>
                <a:spcPct val="110000"/>
              </a:lnSpc>
              <a:spcBef>
                <a:spcPts val="0"/>
              </a:spcBef>
              <a:buSzTx/>
              <a:buNone/>
              <a:defRPr sz="2200" i="1">
                <a:solidFill>
                  <a:srgbClr val="717D75"/>
                </a:solidFill>
                <a:latin typeface="Hoefler Text"/>
                <a:ea typeface="Hoefler Text"/>
                <a:cs typeface="Hoefler Text"/>
                <a:sym typeface="Hoefler Text"/>
              </a:defRPr>
            </a:lvl4pPr>
            <a:lvl5pPr marL="0" indent="0" algn="ctr">
              <a:lnSpc>
                <a:spcPct val="110000"/>
              </a:lnSpc>
              <a:spcBef>
                <a:spcPts val="0"/>
              </a:spcBef>
              <a:buSzTx/>
              <a:buNone/>
              <a:defRPr sz="2200" i="1">
                <a:solidFill>
                  <a:srgbClr val="717D75"/>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831482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597238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37635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7" name="Close-up of a double shot of espresso being poured from an espresso maker"/>
          <p:cNvSpPr>
            <a:spLocks noGrp="1"/>
          </p:cNvSpPr>
          <p:nvPr>
            <p:ph type="pic" sz="half" idx="21"/>
          </p:nvPr>
        </p:nvSpPr>
        <p:spPr>
          <a:xfrm>
            <a:off x="7753350" y="1130300"/>
            <a:ext cx="3994150" cy="5991225"/>
          </a:xfrm>
          <a:prstGeom prst="rect">
            <a:avLst/>
          </a:prstGeom>
          <a:ln w="9525">
            <a:round/>
          </a:ln>
        </p:spPr>
        <p:txBody>
          <a:bodyPr lIns="91439" tIns="45719" rIns="91439" bIns="45719" anchor="t">
            <a:noAutofit/>
          </a:bodyPr>
          <a:lstStyle/>
          <a:p>
            <a:endParaRPr/>
          </a:p>
        </p:txBody>
      </p:sp>
      <p:sp>
        <p:nvSpPr>
          <p:cNvPr id="78" name="Title Text"/>
          <p:cNvSpPr txBox="1">
            <a:spLocks noGrp="1"/>
          </p:cNvSpPr>
          <p:nvPr>
            <p:ph type="title"/>
          </p:nvPr>
        </p:nvSpPr>
        <p:spPr>
          <a:prstGeom prst="rect">
            <a:avLst/>
          </a:prstGeom>
        </p:spPr>
        <p:txBody>
          <a:bodyPr/>
          <a:lstStyle/>
          <a:p>
            <a:r>
              <a:t>Title Text</a:t>
            </a:r>
          </a:p>
        </p:txBody>
      </p:sp>
      <p:sp>
        <p:nvSpPr>
          <p:cNvPr id="79" name="Body Level One…"/>
          <p:cNvSpPr txBox="1">
            <a:spLocks noGrp="1"/>
          </p:cNvSpPr>
          <p:nvPr>
            <p:ph type="body" sz="half" idx="1"/>
          </p:nvPr>
        </p:nvSpPr>
        <p:spPr>
          <a:xfrm>
            <a:off x="609600" y="1847850"/>
            <a:ext cx="6756400" cy="4552950"/>
          </a:xfrm>
          <a:prstGeom prst="rect">
            <a:avLst/>
          </a:prstGeom>
        </p:spPr>
        <p:txBody>
          <a:bodyPr/>
          <a:lstStyle>
            <a:lvl1pPr marL="285750" indent="-285750">
              <a:lnSpc>
                <a:spcPct val="120000"/>
              </a:lnSpc>
              <a:spcBef>
                <a:spcPts val="1700"/>
              </a:spcBef>
              <a:buBlip>
                <a:blip r:embed="rId2"/>
              </a:buBlip>
              <a:defRPr sz="2200"/>
            </a:lvl1pPr>
            <a:lvl2pPr marL="571500" indent="-285750">
              <a:lnSpc>
                <a:spcPct val="120000"/>
              </a:lnSpc>
              <a:spcBef>
                <a:spcPts val="1700"/>
              </a:spcBef>
              <a:buBlip>
                <a:blip r:embed="rId2"/>
              </a:buBlip>
              <a:defRPr sz="2200"/>
            </a:lvl2pPr>
            <a:lvl3pPr marL="857250" indent="-285750">
              <a:lnSpc>
                <a:spcPct val="120000"/>
              </a:lnSpc>
              <a:spcBef>
                <a:spcPts val="1700"/>
              </a:spcBef>
              <a:buBlip>
                <a:blip r:embed="rId2"/>
              </a:buBlip>
              <a:defRPr sz="2200"/>
            </a:lvl3pPr>
            <a:lvl4pPr marL="1143000" indent="-285750">
              <a:lnSpc>
                <a:spcPct val="120000"/>
              </a:lnSpc>
              <a:spcBef>
                <a:spcPts val="1700"/>
              </a:spcBef>
              <a:buBlip>
                <a:blip r:embed="rId2"/>
              </a:buBlip>
              <a:defRPr sz="2200"/>
            </a:lvl4pPr>
            <a:lvl5pPr marL="1428750" indent="-285750">
              <a:lnSpc>
                <a:spcPct val="120000"/>
              </a:lnSpc>
              <a:spcBef>
                <a:spcPts val="1700"/>
              </a:spcBef>
              <a:buBlip>
                <a:blip r:embed="rId2"/>
              </a:buBlip>
              <a:defRPr sz="2200"/>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75247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A38F-1804-5116-C1D2-27E47288C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0EF1F-B8E0-E2F2-E6A6-92F7E0ED2D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EBCD5-FF4A-CB1B-55BB-237EA2A94FFF}"/>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5" name="Footer Placeholder 4">
            <a:extLst>
              <a:ext uri="{FF2B5EF4-FFF2-40B4-BE49-F238E27FC236}">
                <a16:creationId xmlns:a16="http://schemas.microsoft.com/office/drawing/2014/main" id="{46EC9158-F543-3170-6B23-F9C8B792C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28F35-1274-0AD4-A2D1-84E811D26723}"/>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503548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Body Level One…"/>
          <p:cNvSpPr txBox="1">
            <a:spLocks noGrp="1"/>
          </p:cNvSpPr>
          <p:nvPr>
            <p:ph type="body" idx="1"/>
          </p:nvPr>
        </p:nvSpPr>
        <p:spPr>
          <a:xfrm>
            <a:off x="609600" y="457200"/>
            <a:ext cx="10979150" cy="594995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656308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Close-up of roasted coffee beans on white canvas"/>
          <p:cNvSpPr>
            <a:spLocks noGrp="1"/>
          </p:cNvSpPr>
          <p:nvPr>
            <p:ph type="pic" sz="half" idx="21"/>
          </p:nvPr>
        </p:nvSpPr>
        <p:spPr>
          <a:xfrm>
            <a:off x="5861570" y="3285475"/>
            <a:ext cx="5924551" cy="3922899"/>
          </a:xfrm>
          <a:prstGeom prst="rect">
            <a:avLst/>
          </a:prstGeom>
          <a:ln w="9525">
            <a:round/>
          </a:ln>
        </p:spPr>
        <p:txBody>
          <a:bodyPr lIns="91439" tIns="45719" rIns="91439" bIns="45719" anchor="t">
            <a:noAutofit/>
          </a:bodyPr>
          <a:lstStyle/>
          <a:p>
            <a:endParaRPr/>
          </a:p>
        </p:txBody>
      </p:sp>
      <p:sp>
        <p:nvSpPr>
          <p:cNvPr id="96" name="Close-up of an artistic latte in a white mug"/>
          <p:cNvSpPr>
            <a:spLocks noGrp="1"/>
          </p:cNvSpPr>
          <p:nvPr>
            <p:ph type="pic" sz="half" idx="22"/>
          </p:nvPr>
        </p:nvSpPr>
        <p:spPr>
          <a:xfrm>
            <a:off x="6112033" y="-241865"/>
            <a:ext cx="5784851" cy="3863709"/>
          </a:xfrm>
          <a:prstGeom prst="rect">
            <a:avLst/>
          </a:prstGeom>
          <a:ln w="9525">
            <a:round/>
          </a:ln>
        </p:spPr>
        <p:txBody>
          <a:bodyPr lIns="91439" tIns="45719" rIns="91439" bIns="45719" anchor="t">
            <a:noAutofit/>
          </a:bodyPr>
          <a:lstStyle/>
          <a:p>
            <a:endParaRPr/>
          </a:p>
        </p:txBody>
      </p:sp>
      <p:sp>
        <p:nvSpPr>
          <p:cNvPr id="97" name="Close-up of a double shot of espresso being poured from an espresso maker"/>
          <p:cNvSpPr>
            <a:spLocks noGrp="1"/>
          </p:cNvSpPr>
          <p:nvPr>
            <p:ph type="pic" idx="23"/>
          </p:nvPr>
        </p:nvSpPr>
        <p:spPr>
          <a:xfrm>
            <a:off x="330200" y="-1905000"/>
            <a:ext cx="6002867" cy="9004300"/>
          </a:xfrm>
          <a:prstGeom prst="rect">
            <a:avLst/>
          </a:prstGeom>
          <a:ln w="9525">
            <a:round/>
          </a:ln>
        </p:spPr>
        <p:txBody>
          <a:bodyPr lIns="91439" tIns="45719" rIns="91439" bIns="45719" anchor="t">
            <a:noAutofit/>
          </a:bodyPr>
          <a:lstStyle/>
          <a:p>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31939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 name="–Johnny Appleseed"/>
          <p:cNvSpPr txBox="1">
            <a:spLocks noGrp="1"/>
          </p:cNvSpPr>
          <p:nvPr>
            <p:ph type="body" sz="quarter" idx="21"/>
          </p:nvPr>
        </p:nvSpPr>
        <p:spPr>
          <a:xfrm>
            <a:off x="1917700" y="4667250"/>
            <a:ext cx="8343900" cy="441146"/>
          </a:xfrm>
          <a:prstGeom prst="rect">
            <a:avLst/>
          </a:prstGeom>
        </p:spPr>
        <p:txBody>
          <a:bodyPr anchor="t">
            <a:spAutoFit/>
          </a:bodyPr>
          <a:lstStyle>
            <a:lvl1pPr marL="0" indent="0" algn="ctr">
              <a:spcBef>
                <a:spcPts val="0"/>
              </a:spcBef>
              <a:buSzTx/>
              <a:buNone/>
              <a:defRPr sz="2200" i="1"/>
            </a:lvl1pPr>
          </a:lstStyle>
          <a:p>
            <a:r>
              <a:t>–Johnny Appleseed</a:t>
            </a:r>
          </a:p>
        </p:txBody>
      </p:sp>
      <p:sp>
        <p:nvSpPr>
          <p:cNvPr id="106" name="“Type a quote here”"/>
          <p:cNvSpPr txBox="1">
            <a:spLocks noGrp="1"/>
          </p:cNvSpPr>
          <p:nvPr>
            <p:ph type="body" sz="quarter" idx="22"/>
          </p:nvPr>
        </p:nvSpPr>
        <p:spPr>
          <a:xfrm>
            <a:off x="1917700" y="2956372"/>
            <a:ext cx="8343900" cy="564257"/>
          </a:xfrm>
          <a:prstGeom prst="rect">
            <a:avLst/>
          </a:prstGeom>
        </p:spPr>
        <p:txBody>
          <a:bodyPr>
            <a:spAutoFit/>
          </a:bodyPr>
          <a:lstStyle>
            <a:lvl1pPr marL="0" indent="0" algn="ctr">
              <a:spcBef>
                <a:spcPts val="1700"/>
              </a:spcBef>
              <a:buSzTx/>
              <a:buNone/>
            </a:lvl1pPr>
          </a:lstStyle>
          <a:p>
            <a:r>
              <a:t>“Type a quote here” </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092944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Close-up of an artistic latte in a white mug"/>
          <p:cNvSpPr>
            <a:spLocks noGrp="1"/>
          </p:cNvSpPr>
          <p:nvPr>
            <p:ph type="pic" idx="21"/>
          </p:nvPr>
        </p:nvSpPr>
        <p:spPr>
          <a:xfrm>
            <a:off x="-1149350" y="-571500"/>
            <a:ext cx="13716000" cy="8413750"/>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646845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22073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91EE-7766-668E-823A-4B444025CD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2BD2B-EAAA-A462-D6C4-89CEDC914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C1081-C4E9-82FE-5A44-5E05F8513B94}"/>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5" name="Footer Placeholder 4">
            <a:extLst>
              <a:ext uri="{FF2B5EF4-FFF2-40B4-BE49-F238E27FC236}">
                <a16:creationId xmlns:a16="http://schemas.microsoft.com/office/drawing/2014/main" id="{4FE1AACC-2224-F903-9742-70BDC11AF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C65CD-6C96-244F-0898-84EF93CD851F}"/>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02198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7FC7-EE51-1855-C9E0-E2CDE41E7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1D3B1-FC57-ED9E-2E22-8A2B092E08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D9414A-CB54-F7FE-C797-8CF0007F90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8CFFF8-4BE4-A185-F6E5-24C3B9CCF7A2}"/>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6" name="Footer Placeholder 5">
            <a:extLst>
              <a:ext uri="{FF2B5EF4-FFF2-40B4-BE49-F238E27FC236}">
                <a16:creationId xmlns:a16="http://schemas.microsoft.com/office/drawing/2014/main" id="{18CD5A3C-A4FB-41F4-9227-F11482DE4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00900-DDC9-2C5B-2C6D-F37C01CFB8EE}"/>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217778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299C-53AA-1565-8F81-DA5208C7E3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847ED-8B4B-9998-F87A-7BCF969CD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C54B0-D06B-124D-7FF2-BBB648EB7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DB6D9-F533-D467-651E-ED61DF61F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42944-0E69-68D3-81A7-66EA0A527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FB8F2B-C321-1B79-D86B-24917D564FD0}"/>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8" name="Footer Placeholder 7">
            <a:extLst>
              <a:ext uri="{FF2B5EF4-FFF2-40B4-BE49-F238E27FC236}">
                <a16:creationId xmlns:a16="http://schemas.microsoft.com/office/drawing/2014/main" id="{BCB6BB66-8039-877F-B0C0-5FF3D9A660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54BFE-EC36-1D7D-DB83-69C5D6EC8832}"/>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96128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3256-FD6D-95DD-72FE-0B82A0DC9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2DE16-84F8-D106-52D2-8EB9431597F3}"/>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4" name="Footer Placeholder 3">
            <a:extLst>
              <a:ext uri="{FF2B5EF4-FFF2-40B4-BE49-F238E27FC236}">
                <a16:creationId xmlns:a16="http://schemas.microsoft.com/office/drawing/2014/main" id="{CFF391BE-F2BF-B35C-EB4E-4CB54BA039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CE04D9-4520-465C-493E-423C282B77B5}"/>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07135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BF3C5-CC24-CEE2-1E5F-9731C290F03D}"/>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3" name="Footer Placeholder 2">
            <a:extLst>
              <a:ext uri="{FF2B5EF4-FFF2-40B4-BE49-F238E27FC236}">
                <a16:creationId xmlns:a16="http://schemas.microsoft.com/office/drawing/2014/main" id="{EEE20D67-452D-6A6A-B201-5A03316FC8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B9FC72-48EF-3B34-5FC5-6D9096DE0E22}"/>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74910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C79A-CFEB-3151-248F-07923FE76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3CF52-9675-FD86-320F-ADC93B7DD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D6DCF0-AA61-73C0-BBF2-D59464ED5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0012A-2C3C-5CF6-7ADF-378F986417E7}"/>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6" name="Footer Placeholder 5">
            <a:extLst>
              <a:ext uri="{FF2B5EF4-FFF2-40B4-BE49-F238E27FC236}">
                <a16:creationId xmlns:a16="http://schemas.microsoft.com/office/drawing/2014/main" id="{7418DB62-01C4-0555-EFF5-AD1C61B01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CA108-E13C-1EF6-9910-6DC815EF1527}"/>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46124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0550-7063-E0E3-C21F-ED2ED966B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346F84-D6DD-7385-E962-52CED8AFA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97D22-393F-6A30-B4D3-8D6778EF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F41FD-4EF0-D53E-12AC-759DBA00F355}"/>
              </a:ext>
            </a:extLst>
          </p:cNvPr>
          <p:cNvSpPr>
            <a:spLocks noGrp="1"/>
          </p:cNvSpPr>
          <p:nvPr>
            <p:ph type="dt" sz="half" idx="10"/>
          </p:nvPr>
        </p:nvSpPr>
        <p:spPr/>
        <p:txBody>
          <a:bodyPr/>
          <a:lstStyle/>
          <a:p>
            <a:fld id="{C36BB29B-1C16-4A4E-9BA1-C830A4FD8A2B}" type="datetimeFigureOut">
              <a:rPr lang="en-US" smtClean="0"/>
              <a:t>12/30/23</a:t>
            </a:fld>
            <a:endParaRPr lang="en-US"/>
          </a:p>
        </p:txBody>
      </p:sp>
      <p:sp>
        <p:nvSpPr>
          <p:cNvPr id="6" name="Footer Placeholder 5">
            <a:extLst>
              <a:ext uri="{FF2B5EF4-FFF2-40B4-BE49-F238E27FC236}">
                <a16:creationId xmlns:a16="http://schemas.microsoft.com/office/drawing/2014/main" id="{8718C146-A6F6-B16E-83F7-DE91A0CBB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354D3-7A2A-8A0C-669E-07747E5CFF50}"/>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4785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A2E74-1E01-47CF-97D9-8076019C4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30DBC-1E34-90A2-9D3A-83F779A0A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83D87-167B-F00B-9039-C1D57DBC4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BB29B-1C16-4A4E-9BA1-C830A4FD8A2B}" type="datetimeFigureOut">
              <a:rPr lang="en-US" smtClean="0"/>
              <a:t>12/30/23</a:t>
            </a:fld>
            <a:endParaRPr lang="en-US"/>
          </a:p>
        </p:txBody>
      </p:sp>
      <p:sp>
        <p:nvSpPr>
          <p:cNvPr id="5" name="Footer Placeholder 4">
            <a:extLst>
              <a:ext uri="{FF2B5EF4-FFF2-40B4-BE49-F238E27FC236}">
                <a16:creationId xmlns:a16="http://schemas.microsoft.com/office/drawing/2014/main" id="{75E4E5DD-0985-B3D6-9638-6CE735106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D2E24-3F16-DE58-37C8-B0E13E922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E892-88EE-4A3B-B047-90FD39BDC72D}" type="slidenum">
              <a:rPr lang="en-US" smtClean="0"/>
              <a:t>‹#›</a:t>
            </a:fld>
            <a:endParaRPr lang="en-US"/>
          </a:p>
        </p:txBody>
      </p:sp>
    </p:spTree>
    <p:extLst>
      <p:ext uri="{BB962C8B-B14F-4D97-AF65-F5344CB8AC3E}">
        <p14:creationId xmlns:p14="http://schemas.microsoft.com/office/powerpoint/2010/main" val="174408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107950"/>
            <a:ext cx="10979150" cy="1384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09600" y="1847850"/>
            <a:ext cx="10979150" cy="4552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8050" y="6577092"/>
            <a:ext cx="278923" cy="287258"/>
          </a:xfrm>
          <a:prstGeom prst="rect">
            <a:avLst/>
          </a:prstGeom>
          <a:ln w="12700">
            <a:miter lim="400000"/>
          </a:ln>
        </p:spPr>
        <p:txBody>
          <a:bodyPr wrap="none" lIns="50800" tIns="50800" rIns="50800" bIns="50800" anchor="b">
            <a:spAutoFit/>
          </a:bodyPr>
          <a:lstStyle>
            <a:lvl1pPr>
              <a:defRPr sz="1200">
                <a:solidFill>
                  <a:srgbClr val="FFFFFF">
                    <a:alpha val="95000"/>
                  </a:srgbClr>
                </a:solidFill>
              </a:defRPr>
            </a:lvl1pPr>
          </a:lstStyle>
          <a:p>
            <a:fld id="{86CB4B4D-7CA3-9044-876B-883B54F8677D}" type="slidenum">
              <a:t>‹#›</a:t>
            </a:fld>
            <a:endParaRPr/>
          </a:p>
        </p:txBody>
      </p:sp>
    </p:spTree>
    <p:extLst>
      <p:ext uri="{BB962C8B-B14F-4D97-AF65-F5344CB8AC3E}">
        <p14:creationId xmlns:p14="http://schemas.microsoft.com/office/powerpoint/2010/main" val="703690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txStyles>
    <p:titleStyle>
      <a:lvl1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1pPr>
      <a:lvl2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2pPr>
      <a:lvl3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3pPr>
      <a:lvl4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4pPr>
      <a:lvl5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5pPr>
      <a:lvl6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6pPr>
      <a:lvl7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7pPr>
      <a:lvl8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8pPr>
      <a:lvl9pPr marL="0" marR="0" indent="0" algn="l" defTabSz="412750" rtl="0" latinLnBrk="0">
        <a:lnSpc>
          <a:spcPct val="100000"/>
        </a:lnSpc>
        <a:spcBef>
          <a:spcPts val="0"/>
        </a:spcBef>
        <a:spcAft>
          <a:spcPts val="0"/>
        </a:spcAft>
        <a:buClrTx/>
        <a:buSzTx/>
        <a:buFontTx/>
        <a:buNone/>
        <a:tabLst/>
        <a:defRPr sz="4900" b="0" i="0" u="none" strike="noStrike" cap="none" spc="0" baseline="0">
          <a:solidFill>
            <a:srgbClr val="FFFFFF">
              <a:alpha val="95000"/>
            </a:srgbClr>
          </a:solidFill>
          <a:uFillTx/>
          <a:latin typeface="+mn-lt"/>
          <a:ea typeface="+mn-ea"/>
          <a:cs typeface="+mn-cs"/>
          <a:sym typeface="Palatino"/>
        </a:defRPr>
      </a:lvl9pPr>
    </p:titleStyle>
    <p:bodyStyle>
      <a:lvl1pPr marL="37465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1pPr>
      <a:lvl2pPr marL="74930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2pPr>
      <a:lvl3pPr marL="112395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3pPr>
      <a:lvl4pPr marL="149860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4pPr>
      <a:lvl5pPr marL="187325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5pPr>
      <a:lvl6pPr marL="224790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6pPr>
      <a:lvl7pPr marL="262255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7pPr>
      <a:lvl8pPr marL="299720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8pPr>
      <a:lvl9pPr marL="3371850" marR="0" indent="-374650" algn="l" defTabSz="412750" rtl="0" latinLnBrk="0">
        <a:lnSpc>
          <a:spcPct val="100000"/>
        </a:lnSpc>
        <a:spcBef>
          <a:spcPts val="2950"/>
        </a:spcBef>
        <a:spcAft>
          <a:spcPts val="0"/>
        </a:spcAft>
        <a:buClrTx/>
        <a:buSzPct val="40000"/>
        <a:buFontTx/>
        <a:buBlip>
          <a:blip r:embed="rId16"/>
        </a:buBlip>
        <a:tabLst/>
        <a:defRPr sz="3000" b="0" i="0" u="none" strike="noStrike" cap="none" spc="0" baseline="0">
          <a:solidFill>
            <a:srgbClr val="546056"/>
          </a:solidFill>
          <a:uFillTx/>
          <a:latin typeface="+mn-lt"/>
          <a:ea typeface="+mn-ea"/>
          <a:cs typeface="+mn-cs"/>
          <a:sym typeface="Palatino"/>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1pPr>
      <a:lvl2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2pPr>
      <a:lvl3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3pPr>
      <a:lvl4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4pPr>
      <a:lvl5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5pPr>
      <a:lvl6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6pPr>
      <a:lvl7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7pPr>
      <a:lvl8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8pPr>
      <a:lvl9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embed/H_UOY4k0QE4?start=70&amp;end=210&amp;autoplay=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hyperlink" Target="https://www.altaqwa.us/registratio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C0D308-BA68-6158-B8EC-8811DDF319B4}"/>
              </a:ext>
            </a:extLst>
          </p:cNvPr>
          <p:cNvSpPr txBox="1"/>
          <p:nvPr/>
        </p:nvSpPr>
        <p:spPr>
          <a:xfrm>
            <a:off x="1628775" y="1698755"/>
            <a:ext cx="8534400" cy="2800767"/>
          </a:xfrm>
          <a:prstGeom prst="rect">
            <a:avLst/>
          </a:prstGeom>
          <a:noFill/>
        </p:spPr>
        <p:txBody>
          <a:bodyPr wrap="square">
            <a:spAutoFit/>
          </a:bodyPr>
          <a:lstStyle/>
          <a:p>
            <a:pPr algn="ctr"/>
            <a:r>
              <a:rPr lang="en-US" sz="2800" b="1" dirty="0">
                <a:latin typeface="Verdana" panose="020B0604030504040204" pitchFamily="34" charset="0"/>
                <a:ea typeface="Verdana" panose="020B0604030504040204" pitchFamily="34" charset="0"/>
              </a:rPr>
              <a:t>Majlis Ansārullāh </a:t>
            </a:r>
          </a:p>
          <a:p>
            <a:pPr algn="ctr"/>
            <a:r>
              <a:rPr lang="en-US" sz="2800" b="1" dirty="0">
                <a:latin typeface="Verdana" panose="020B0604030504040204" pitchFamily="34" charset="0"/>
                <a:ea typeface="Verdana" panose="020B0604030504040204" pitchFamily="34" charset="0"/>
              </a:rPr>
              <a:t>Monthly Meeting </a:t>
            </a:r>
          </a:p>
          <a:p>
            <a:pPr algn="ctr"/>
            <a:endParaRPr lang="en-US" sz="2800" b="1" dirty="0">
              <a:latin typeface="Verdana" panose="020B0604030504040204" pitchFamily="34" charset="0"/>
              <a:ea typeface="Verdana" panose="020B0604030504040204" pitchFamily="34" charset="0"/>
            </a:endParaRPr>
          </a:p>
          <a:p>
            <a:pPr algn="ctr"/>
            <a:r>
              <a:rPr lang="en-US" sz="2800" b="1" dirty="0">
                <a:latin typeface="Verdana" panose="020B0604030504040204" pitchFamily="34" charset="0"/>
                <a:ea typeface="Verdana" panose="020B0604030504040204" pitchFamily="34" charset="0"/>
              </a:rPr>
              <a:t>January 2024</a:t>
            </a:r>
          </a:p>
          <a:p>
            <a:pPr algn="ctr"/>
            <a:endParaRPr lang="en-US" sz="3200" b="1" dirty="0">
              <a:latin typeface="Verdana" panose="020B0604030504040204" pitchFamily="34" charset="0"/>
              <a:ea typeface="Verdana" panose="020B0604030504040204" pitchFamily="34" charset="0"/>
            </a:endParaRPr>
          </a:p>
          <a:p>
            <a:pPr algn="ctr"/>
            <a:r>
              <a:rPr lang="en-US" sz="3200" b="1" dirty="0">
                <a:latin typeface="Verdana" panose="020B0604030504040204" pitchFamily="34" charset="0"/>
                <a:ea typeface="Verdana" panose="020B0604030504040204" pitchFamily="34" charset="0"/>
              </a:rPr>
              <a:t>The Holy Quran</a:t>
            </a:r>
          </a:p>
        </p:txBody>
      </p:sp>
      <p:sp>
        <p:nvSpPr>
          <p:cNvPr id="9" name="TextBox 8">
            <a:extLst>
              <a:ext uri="{FF2B5EF4-FFF2-40B4-BE49-F238E27FC236}">
                <a16:creationId xmlns:a16="http://schemas.microsoft.com/office/drawing/2014/main" id="{A9C38198-1256-211A-7F8A-15E87EFD4AFD}"/>
              </a:ext>
            </a:extLst>
          </p:cNvPr>
          <p:cNvSpPr txBox="1"/>
          <p:nvPr/>
        </p:nvSpPr>
        <p:spPr>
          <a:xfrm>
            <a:off x="3162300" y="5808880"/>
            <a:ext cx="6096000" cy="430887"/>
          </a:xfrm>
          <a:prstGeom prst="rect">
            <a:avLst/>
          </a:prstGeom>
          <a:noFill/>
        </p:spPr>
        <p:txBody>
          <a:bodyPr wrap="square">
            <a:spAutoFit/>
          </a:bodyPr>
          <a:lstStyle/>
          <a:p>
            <a:pPr algn="ctr"/>
            <a:r>
              <a:rPr lang="en-US" sz="1050" dirty="0">
                <a:latin typeface="Verdana" panose="020B0604030504040204" pitchFamily="34" charset="0"/>
                <a:ea typeface="Verdana" panose="020B0604030504040204" pitchFamily="34" charset="0"/>
              </a:rPr>
              <a:t>This slide deck contains images licensed for the purpose of this presentation only. </a:t>
            </a:r>
          </a:p>
          <a:p>
            <a:pPr algn="ctr"/>
            <a:r>
              <a:rPr lang="en-US" sz="1050" dirty="0">
                <a:latin typeface="Verdana" panose="020B0604030504040204" pitchFamily="34" charset="0"/>
                <a:ea typeface="Verdana" panose="020B0604030504040204" pitchFamily="34" charset="0"/>
              </a:rPr>
              <a:t>No one is permitted to use the images for any other use, without prior permission. </a:t>
            </a:r>
          </a:p>
        </p:txBody>
      </p:sp>
    </p:spTree>
    <p:extLst>
      <p:ext uri="{BB962C8B-B14F-4D97-AF65-F5344CB8AC3E}">
        <p14:creationId xmlns:p14="http://schemas.microsoft.com/office/powerpoint/2010/main" val="314293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D7D9-AB2B-BE43-3304-843831296D76}"/>
              </a:ext>
            </a:extLst>
          </p:cNvPr>
          <p:cNvSpPr txBox="1">
            <a:spLocks/>
          </p:cNvSpPr>
          <p:nvPr/>
        </p:nvSpPr>
        <p:spPr>
          <a:xfrm>
            <a:off x="838200" y="942975"/>
            <a:ext cx="10515600" cy="66464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latin typeface="Verdana" panose="020B0604030504040204" pitchFamily="34" charset="0"/>
                <a:ea typeface="Verdana" panose="020B0604030504040204" pitchFamily="34" charset="0"/>
              </a:rPr>
              <a:t>Benefits of Piecemeal Revelation of the Holy Quran</a:t>
            </a:r>
          </a:p>
        </p:txBody>
      </p:sp>
      <p:sp>
        <p:nvSpPr>
          <p:cNvPr id="3" name="Content Placeholder 2">
            <a:extLst>
              <a:ext uri="{FF2B5EF4-FFF2-40B4-BE49-F238E27FC236}">
                <a16:creationId xmlns:a16="http://schemas.microsoft.com/office/drawing/2014/main" id="{59A9BBB8-C1B9-124E-B437-A869AC3DFCCC}"/>
              </a:ext>
            </a:extLst>
          </p:cNvPr>
          <p:cNvSpPr txBox="1">
            <a:spLocks/>
          </p:cNvSpPr>
          <p:nvPr/>
        </p:nvSpPr>
        <p:spPr>
          <a:xfrm>
            <a:off x="561975" y="1806575"/>
            <a:ext cx="113538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sz="2000" dirty="0">
                <a:latin typeface="Verdana" panose="020B0604030504040204" pitchFamily="34" charset="0"/>
                <a:ea typeface="Verdana" panose="020B0604030504040204" pitchFamily="34" charset="0"/>
              </a:rPr>
              <a:t>It gave comfort to the heart of the Holy </a:t>
            </a:r>
            <a:r>
              <a:rPr lang="en-US" sz="2000" dirty="0" err="1">
                <a:latin typeface="Verdana" panose="020B0604030504040204" pitchFamily="34" charset="0"/>
                <a:ea typeface="Verdana" panose="020B0604030504040204" pitchFamily="34" charset="0"/>
              </a:rPr>
              <a:t>Prophet</a:t>
            </a:r>
            <a:r>
              <a:rPr lang="en-US" sz="1600" baseline="30000" dirty="0" err="1"/>
              <a:t>sa</a:t>
            </a:r>
            <a:r>
              <a:rPr lang="en-US" sz="2000" dirty="0">
                <a:latin typeface="Verdana" panose="020B0604030504040204" pitchFamily="34" charset="0"/>
                <a:ea typeface="Verdana" panose="020B0604030504040204" pitchFamily="34" charset="0"/>
              </a:rPr>
              <a:t> as it was revealed, and he was able to put the teachings in context based on the situations</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It was easier to memorize as it was revealed</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Teaching is easier to learn in small pieces at a time rather than all at once in the form of a big book</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If it was revealed in the book form, it would have to have the current sequence which would have not been pertinent to the ongoing circumstances </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Some portions have prophecies, and some portions have reference to the fulfillment of these prophecies. If it was revealed all at once, it will lose the relevance</a:t>
            </a:r>
          </a:p>
          <a:p>
            <a:pPr marL="457200" indent="-457200" algn="l">
              <a:buFont typeface="+mj-lt"/>
              <a:buAutoNum type="arabicPeriod"/>
            </a:pPr>
            <a:r>
              <a:rPr lang="en-US" sz="2000" dirty="0">
                <a:latin typeface="Verdana" panose="020B0604030504040204" pitchFamily="34" charset="0"/>
                <a:ea typeface="Verdana" panose="020B0604030504040204" pitchFamily="34" charset="0"/>
              </a:rPr>
              <a:t>Revelation in different times and circumstance clearly debunks the allegation that someone gave the Holy Quran to the Holy Prophet</a:t>
            </a:r>
          </a:p>
        </p:txBody>
      </p:sp>
      <p:sp>
        <p:nvSpPr>
          <p:cNvPr id="4" name="TextBox 3">
            <a:extLst>
              <a:ext uri="{FF2B5EF4-FFF2-40B4-BE49-F238E27FC236}">
                <a16:creationId xmlns:a16="http://schemas.microsoft.com/office/drawing/2014/main" id="{8DA85A13-4B4C-E5E0-3D83-E3925C1EAE83}"/>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sp>
        <p:nvSpPr>
          <p:cNvPr id="5" name="TextBox 4">
            <a:extLst>
              <a:ext uri="{FF2B5EF4-FFF2-40B4-BE49-F238E27FC236}">
                <a16:creationId xmlns:a16="http://schemas.microsoft.com/office/drawing/2014/main" id="{8D5A44AE-AF62-6590-FCAB-84067D8D3561}"/>
              </a:ext>
            </a:extLst>
          </p:cNvPr>
          <p:cNvSpPr txBox="1"/>
          <p:nvPr/>
        </p:nvSpPr>
        <p:spPr>
          <a:xfrm>
            <a:off x="4933950" y="5915025"/>
            <a:ext cx="7162800" cy="369332"/>
          </a:xfrm>
          <a:prstGeom prst="rect">
            <a:avLst/>
          </a:prstGeom>
          <a:noFill/>
        </p:spPr>
        <p:txBody>
          <a:bodyPr wrap="square" rtlCol="0">
            <a:spAutoFit/>
          </a:bodyPr>
          <a:lstStyle/>
          <a:p>
            <a:pPr algn="r"/>
            <a:r>
              <a:rPr lang="en-US" b="1" i="1" dirty="0" err="1"/>
              <a:t>Fazailul</a:t>
            </a:r>
            <a:r>
              <a:rPr lang="en-US" b="1" i="1" dirty="0"/>
              <a:t> Quran – Hadrat Khalifatul Masih </a:t>
            </a:r>
            <a:r>
              <a:rPr lang="en-US" b="1" i="1" dirty="0" err="1"/>
              <a:t>II</a:t>
            </a:r>
            <a:r>
              <a:rPr lang="en-US" b="1" i="1" baseline="30000" dirty="0" err="1"/>
              <a:t>ra</a:t>
            </a:r>
            <a:endParaRPr lang="en-US" b="1" i="1" baseline="30000" dirty="0"/>
          </a:p>
        </p:txBody>
      </p:sp>
    </p:spTree>
    <p:extLst>
      <p:ext uri="{BB962C8B-B14F-4D97-AF65-F5344CB8AC3E}">
        <p14:creationId xmlns:p14="http://schemas.microsoft.com/office/powerpoint/2010/main" val="3214535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AEB4F-FC63-0287-5958-5B3E25AA6946}"/>
              </a:ext>
            </a:extLst>
          </p:cNvPr>
          <p:cNvSpPr txBox="1"/>
          <p:nvPr/>
        </p:nvSpPr>
        <p:spPr>
          <a:xfrm>
            <a:off x="204788" y="2270462"/>
            <a:ext cx="11915775" cy="2492037"/>
          </a:xfrm>
          <a:prstGeom prst="rect">
            <a:avLst/>
          </a:prstGeom>
        </p:spPr>
        <p:txBody>
          <a:bodyPr vert="horz" lIns="91440" tIns="45720" rIns="91440" bIns="45720" rtlCol="0">
            <a:normAutofit/>
          </a:bodyPr>
          <a:lstStyle>
            <a:defPPr>
              <a:defRPr lang="en-US"/>
            </a:defPPr>
            <a:lvl1pPr marL="457200" indent="-457200">
              <a:lnSpc>
                <a:spcPct val="90000"/>
              </a:lnSpc>
              <a:spcBef>
                <a:spcPts val="1000"/>
              </a:spcBef>
              <a:buFont typeface="+mj-lt"/>
              <a:buAutoNum type="arabicPeriod"/>
              <a:defRPr sz="2000">
                <a:latin typeface="Verdana" panose="020B0604030504040204" pitchFamily="34" charset="0"/>
                <a:ea typeface="Verdana" panose="020B060403050404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t>The Holy Prophet</a:t>
            </a:r>
            <a:r>
              <a:rPr lang="en-US" baseline="30000" dirty="0"/>
              <a:t>sa</a:t>
            </a:r>
            <a:r>
              <a:rPr lang="en-US" dirty="0"/>
              <a:t> himself memorized the Holy Quran as it was revealed</a:t>
            </a:r>
          </a:p>
          <a:p>
            <a:pPr>
              <a:buFont typeface="+mj-lt"/>
              <a:buAutoNum type="arabicPeriod" startAt="2"/>
            </a:pPr>
            <a:r>
              <a:rPr lang="en-US" dirty="0"/>
              <a:t>There were four individuals assigned to memorize as it was being written the first time </a:t>
            </a:r>
          </a:p>
          <a:p>
            <a:pPr>
              <a:buFont typeface="+mj-lt"/>
              <a:buAutoNum type="arabicPeriod" startAt="2"/>
            </a:pPr>
            <a:r>
              <a:rPr lang="en-US" dirty="0"/>
              <a:t>Arabs had very good memory in general</a:t>
            </a:r>
          </a:p>
          <a:p>
            <a:pPr>
              <a:buFont typeface="+mj-lt"/>
              <a:buAutoNum type="arabicPeriod" startAt="2"/>
            </a:pPr>
            <a:r>
              <a:rPr lang="en-US" dirty="0"/>
              <a:t>The entire Quran was already written in the time of the Holy </a:t>
            </a:r>
            <a:r>
              <a:rPr lang="en-US" dirty="0" err="1"/>
              <a:t>Prophet</a:t>
            </a:r>
            <a:r>
              <a:rPr lang="en-US" baseline="30000" dirty="0" err="1"/>
              <a:t>sa</a:t>
            </a:r>
            <a:r>
              <a:rPr lang="en-US" dirty="0"/>
              <a:t> under his supervision. </a:t>
            </a:r>
          </a:p>
        </p:txBody>
      </p:sp>
      <p:sp>
        <p:nvSpPr>
          <p:cNvPr id="4" name="TextBox 3">
            <a:extLst>
              <a:ext uri="{FF2B5EF4-FFF2-40B4-BE49-F238E27FC236}">
                <a16:creationId xmlns:a16="http://schemas.microsoft.com/office/drawing/2014/main" id="{CEB203B8-3689-8C23-696B-7A6ADF7BB8B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sp>
        <p:nvSpPr>
          <p:cNvPr id="5" name="Title 1">
            <a:extLst>
              <a:ext uri="{FF2B5EF4-FFF2-40B4-BE49-F238E27FC236}">
                <a16:creationId xmlns:a16="http://schemas.microsoft.com/office/drawing/2014/main" id="{D8BA57E4-40DB-E4DA-4D49-D1C1765EDD49}"/>
              </a:ext>
            </a:extLst>
          </p:cNvPr>
          <p:cNvSpPr txBox="1">
            <a:spLocks/>
          </p:cNvSpPr>
          <p:nvPr/>
        </p:nvSpPr>
        <p:spPr>
          <a:xfrm>
            <a:off x="838200" y="942975"/>
            <a:ext cx="10515600" cy="6646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latin typeface="Verdana" panose="020B0604030504040204" pitchFamily="34" charset="0"/>
                <a:ea typeface="Verdana" panose="020B0604030504040204" pitchFamily="34" charset="0"/>
              </a:rPr>
              <a:t>Preservation</a:t>
            </a:r>
          </a:p>
        </p:txBody>
      </p:sp>
      <p:sp>
        <p:nvSpPr>
          <p:cNvPr id="6" name="TextBox 5">
            <a:extLst>
              <a:ext uri="{FF2B5EF4-FFF2-40B4-BE49-F238E27FC236}">
                <a16:creationId xmlns:a16="http://schemas.microsoft.com/office/drawing/2014/main" id="{B499AA34-6E32-5447-97F2-00B9FA2241C1}"/>
              </a:ext>
            </a:extLst>
          </p:cNvPr>
          <p:cNvSpPr txBox="1"/>
          <p:nvPr/>
        </p:nvSpPr>
        <p:spPr>
          <a:xfrm>
            <a:off x="4933950" y="5915025"/>
            <a:ext cx="7162800" cy="369332"/>
          </a:xfrm>
          <a:prstGeom prst="rect">
            <a:avLst/>
          </a:prstGeom>
          <a:noFill/>
        </p:spPr>
        <p:txBody>
          <a:bodyPr wrap="square" rtlCol="0">
            <a:spAutoFit/>
          </a:bodyPr>
          <a:lstStyle/>
          <a:p>
            <a:pPr algn="r"/>
            <a:r>
              <a:rPr lang="en-US" b="1" i="1" dirty="0" err="1"/>
              <a:t>Fazailul</a:t>
            </a:r>
            <a:r>
              <a:rPr lang="en-US" b="1" i="1" dirty="0"/>
              <a:t> Quran – Hazrat Khalifatul Masih </a:t>
            </a:r>
            <a:r>
              <a:rPr lang="en-US" b="1" i="1" dirty="0" err="1"/>
              <a:t>II</a:t>
            </a:r>
            <a:r>
              <a:rPr lang="en-US" b="1" i="1" baseline="30000" dirty="0" err="1"/>
              <a:t>ra</a:t>
            </a:r>
            <a:endParaRPr lang="en-US" b="1" i="1" baseline="30000" dirty="0"/>
          </a:p>
        </p:txBody>
      </p:sp>
    </p:spTree>
    <p:extLst>
      <p:ext uri="{BB962C8B-B14F-4D97-AF65-F5344CB8AC3E}">
        <p14:creationId xmlns:p14="http://schemas.microsoft.com/office/powerpoint/2010/main" val="342638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AEB4F-FC63-0287-5958-5B3E25AA6946}"/>
              </a:ext>
            </a:extLst>
          </p:cNvPr>
          <p:cNvSpPr txBox="1"/>
          <p:nvPr/>
        </p:nvSpPr>
        <p:spPr>
          <a:xfrm>
            <a:off x="204788" y="2270462"/>
            <a:ext cx="11915775" cy="2492037"/>
          </a:xfrm>
          <a:prstGeom prst="rect">
            <a:avLst/>
          </a:prstGeom>
        </p:spPr>
        <p:txBody>
          <a:bodyPr vert="horz" lIns="91440" tIns="45720" rIns="91440" bIns="45720" rtlCol="0">
            <a:noAutofit/>
          </a:bodyPr>
          <a:lstStyle>
            <a:defPPr>
              <a:defRPr lang="en-US"/>
            </a:defPPr>
            <a:lvl1pPr marL="457200" indent="-457200">
              <a:lnSpc>
                <a:spcPct val="90000"/>
              </a:lnSpc>
              <a:spcBef>
                <a:spcPts val="1000"/>
              </a:spcBef>
              <a:buFont typeface="+mj-lt"/>
              <a:buAutoNum type="arabicPeriod"/>
              <a:defRPr sz="2000">
                <a:latin typeface="Verdana" panose="020B0604030504040204" pitchFamily="34" charset="0"/>
                <a:ea typeface="Verdana" panose="020B060403050404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indent="0">
              <a:buNone/>
            </a:pPr>
            <a:r>
              <a:rPr lang="en-US" sz="2400" dirty="0"/>
              <a:t>It is not only the text of the Holy Quran that has been preserved intact by God. He has  provided for the preservation of its spirit also. This has been done by raising divinely inspired Reformers among the Muslims from time to time. These Reformers, known in Islamic terminology as </a:t>
            </a:r>
            <a:r>
              <a:rPr lang="en-US" sz="2400" dirty="0" err="1"/>
              <a:t>Mujaddids</a:t>
            </a:r>
            <a:r>
              <a:rPr lang="en-US" sz="2400" dirty="0"/>
              <a:t>, receive revelations from God and interpret and explain the true meaning of the Quranic text. In our own time God has raised Ahmad, the Promised Messiah, Founder of the Ahmadiyya Movement, to demonstrate the truth and excellence of the Quran in a manner unparalleled in the history of Islam.  </a:t>
            </a:r>
          </a:p>
        </p:txBody>
      </p:sp>
      <p:sp>
        <p:nvSpPr>
          <p:cNvPr id="4" name="TextBox 3">
            <a:extLst>
              <a:ext uri="{FF2B5EF4-FFF2-40B4-BE49-F238E27FC236}">
                <a16:creationId xmlns:a16="http://schemas.microsoft.com/office/drawing/2014/main" id="{CEB203B8-3689-8C23-696B-7A6ADF7BB8B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sp>
        <p:nvSpPr>
          <p:cNvPr id="5" name="Title 1">
            <a:extLst>
              <a:ext uri="{FF2B5EF4-FFF2-40B4-BE49-F238E27FC236}">
                <a16:creationId xmlns:a16="http://schemas.microsoft.com/office/drawing/2014/main" id="{D8BA57E4-40DB-E4DA-4D49-D1C1765EDD49}"/>
              </a:ext>
            </a:extLst>
          </p:cNvPr>
          <p:cNvSpPr txBox="1">
            <a:spLocks/>
          </p:cNvSpPr>
          <p:nvPr/>
        </p:nvSpPr>
        <p:spPr>
          <a:xfrm>
            <a:off x="838200" y="942975"/>
            <a:ext cx="10515600" cy="6646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latin typeface="Verdana" panose="020B0604030504040204" pitchFamily="34" charset="0"/>
                <a:ea typeface="Verdana" panose="020B0604030504040204" pitchFamily="34" charset="0"/>
              </a:rPr>
              <a:t>Preservation</a:t>
            </a:r>
          </a:p>
        </p:txBody>
      </p:sp>
      <p:sp>
        <p:nvSpPr>
          <p:cNvPr id="6" name="TextBox 5">
            <a:extLst>
              <a:ext uri="{FF2B5EF4-FFF2-40B4-BE49-F238E27FC236}">
                <a16:creationId xmlns:a16="http://schemas.microsoft.com/office/drawing/2014/main" id="{B499AA34-6E32-5447-97F2-00B9FA2241C1}"/>
              </a:ext>
            </a:extLst>
          </p:cNvPr>
          <p:cNvSpPr txBox="1"/>
          <p:nvPr/>
        </p:nvSpPr>
        <p:spPr>
          <a:xfrm>
            <a:off x="4933950" y="5915025"/>
            <a:ext cx="7162800" cy="369332"/>
          </a:xfrm>
          <a:prstGeom prst="rect">
            <a:avLst/>
          </a:prstGeom>
          <a:noFill/>
        </p:spPr>
        <p:txBody>
          <a:bodyPr wrap="square" rtlCol="0">
            <a:spAutoFit/>
          </a:bodyPr>
          <a:lstStyle/>
          <a:p>
            <a:pPr algn="r"/>
            <a:r>
              <a:rPr lang="en-US" b="1" i="1" dirty="0"/>
              <a:t>Five volume commentary verse 15:10 – Hazrat Khalifatul Masih </a:t>
            </a:r>
            <a:r>
              <a:rPr lang="en-US" b="1" i="1" dirty="0" err="1"/>
              <a:t>II</a:t>
            </a:r>
            <a:r>
              <a:rPr lang="en-US" b="1" i="1" baseline="30000" dirty="0" err="1"/>
              <a:t>ra</a:t>
            </a:r>
            <a:endParaRPr lang="en-US" b="1" i="1" baseline="30000" dirty="0"/>
          </a:p>
        </p:txBody>
      </p:sp>
    </p:spTree>
    <p:extLst>
      <p:ext uri="{BB962C8B-B14F-4D97-AF65-F5344CB8AC3E}">
        <p14:creationId xmlns:p14="http://schemas.microsoft.com/office/powerpoint/2010/main" val="406233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18F82C-1856-CACF-4B7F-4A2A0DBB378B}"/>
              </a:ext>
            </a:extLst>
          </p:cNvPr>
          <p:cNvSpPr txBox="1"/>
          <p:nvPr/>
        </p:nvSpPr>
        <p:spPr>
          <a:xfrm>
            <a:off x="203862" y="1149184"/>
            <a:ext cx="11784276" cy="5078313"/>
          </a:xfrm>
          <a:prstGeom prst="rect">
            <a:avLst/>
          </a:prstGeom>
          <a:noFill/>
        </p:spPr>
        <p:txBody>
          <a:bodyPr wrap="square">
            <a:spAutoFit/>
          </a:bodyPr>
          <a:lstStyle/>
          <a:p>
            <a:r>
              <a:rPr lang="en-US" sz="1800" dirty="0">
                <a:effectLst/>
                <a:latin typeface="Verdana" panose="020B0604030504040204" pitchFamily="34" charset="0"/>
                <a:ea typeface="Verdana" panose="020B0604030504040204" pitchFamily="34" charset="0"/>
              </a:rPr>
              <a:t>Of all the current revealed Books on earth, the Holy Qur’an is the only Book which is conclusively proven to be the Word of God. </a:t>
            </a:r>
          </a:p>
          <a:p>
            <a:endParaRPr lang="en-US" sz="1800" dirty="0">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800" dirty="0">
                <a:effectLst/>
                <a:latin typeface="Verdana" panose="020B0604030504040204" pitchFamily="34" charset="0"/>
                <a:ea typeface="Verdana" panose="020B0604030504040204" pitchFamily="34" charset="0"/>
              </a:rPr>
              <a:t>Its teachings for salvation are based entirely on truth and are in accordance with human nature.</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Its doctrines are so perfect and firm that strong proofs bear witness to their truth.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Its teachings are free from every type of polytheism, innovation and worship of creatures.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 is full of eagerness for the manifestation of the Unity of God and of Divine greatness and of the perfection of the Lord of Honor… It does not tolerate any kind of deficiency or defect or unworthy attributes in the case of the Creator.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 does not impose any doctrine by mere authority but sets down reasons for the truth of that which it teaches. It establishes every purpose with proofs and arguments.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 sets forth reasons for the truth of every principle and carries the mind to perfect certainty and full understanding.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 repels all evils that afflict people’s doctrines, actions and words, and works </a:t>
            </a:r>
            <a:r>
              <a:rPr lang="en-US">
                <a:latin typeface="Verdana" panose="020B0604030504040204" pitchFamily="34" charset="0"/>
                <a:ea typeface="Verdana" panose="020B0604030504040204" pitchFamily="34" charset="0"/>
              </a:rPr>
              <a:t>with bright. </a:t>
            </a:r>
            <a:r>
              <a:rPr lang="en-US" dirty="0">
                <a:latin typeface="Verdana" panose="020B0604030504040204" pitchFamily="34" charset="0"/>
                <a:ea typeface="Verdana" panose="020B0604030504040204" pitchFamily="34" charset="0"/>
              </a:rPr>
              <a:t>reasoning. It teaches good manners, the knowledge of which is necessary for every human being.</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It repels every corruption with as much force as that which inspires the corruption</a:t>
            </a:r>
            <a:r>
              <a:rPr lang="en-US" sz="1800" dirty="0">
                <a:effectLst/>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endParaRPr lang="en-US" sz="1800" dirty="0">
              <a:effectLst/>
              <a:latin typeface="Verdana" panose="020B0604030504040204" pitchFamily="34" charset="0"/>
              <a:ea typeface="Verdana" panose="020B0604030504040204" pitchFamily="34" charset="0"/>
            </a:endParaRPr>
          </a:p>
          <a:p>
            <a:pPr algn="r"/>
            <a:r>
              <a:rPr lang="en-US" sz="1800" b="1" i="1" dirty="0">
                <a:effectLst/>
                <a:latin typeface="Verdana" panose="020B0604030504040204" pitchFamily="34" charset="0"/>
                <a:ea typeface="Verdana" panose="020B0604030504040204" pitchFamily="34" charset="0"/>
              </a:rPr>
              <a:t>Brahin-e-Ahmadiyya, Ruhani Khaza’in, Vol. 1 pp. 81-83</a:t>
            </a:r>
            <a:endParaRPr lang="en-US" b="1" i="1" dirty="0">
              <a:latin typeface="Verdana" panose="020B0604030504040204" pitchFamily="34" charset="0"/>
              <a:ea typeface="Verdana" panose="020B0604030504040204" pitchFamily="34" charset="0"/>
            </a:endParaRPr>
          </a:p>
        </p:txBody>
      </p:sp>
      <p:sp>
        <p:nvSpPr>
          <p:cNvPr id="8" name="Title 7">
            <a:extLst>
              <a:ext uri="{FF2B5EF4-FFF2-40B4-BE49-F238E27FC236}">
                <a16:creationId xmlns:a16="http://schemas.microsoft.com/office/drawing/2014/main" id="{7BD40D33-D215-06C7-EC27-641DF4CDD3A1}"/>
              </a:ext>
            </a:extLst>
          </p:cNvPr>
          <p:cNvSpPr>
            <a:spLocks noGrp="1"/>
          </p:cNvSpPr>
          <p:nvPr>
            <p:ph type="ctrTitle"/>
          </p:nvPr>
        </p:nvSpPr>
        <p:spPr>
          <a:xfrm>
            <a:off x="2976880" y="304154"/>
            <a:ext cx="9144000" cy="480131"/>
          </a:xfr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cs typeface="+mn-cs"/>
              </a:rPr>
              <a:t>So said the Promised Messiah</a:t>
            </a:r>
            <a:r>
              <a:rPr lang="en-US" sz="2800" b="1" baseline="30000" dirty="0">
                <a:solidFill>
                  <a:schemeClr val="bg1"/>
                </a:solidFill>
                <a:latin typeface="Verdana" panose="020B0604030504040204" pitchFamily="34" charset="0"/>
                <a:ea typeface="Verdana" panose="020B0604030504040204" pitchFamily="34" charset="0"/>
                <a:cs typeface="+mn-cs"/>
              </a:rPr>
              <a:t>as</a:t>
            </a:r>
          </a:p>
        </p:txBody>
      </p:sp>
    </p:spTree>
    <p:extLst>
      <p:ext uri="{BB962C8B-B14F-4D97-AF65-F5344CB8AC3E}">
        <p14:creationId xmlns:p14="http://schemas.microsoft.com/office/powerpoint/2010/main" val="89529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10D50-385B-B9D9-121D-121CACD9306B}"/>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Salat</a:t>
            </a:r>
          </a:p>
        </p:txBody>
      </p:sp>
      <p:sp>
        <p:nvSpPr>
          <p:cNvPr id="3" name="Rectangle 1">
            <a:extLst>
              <a:ext uri="{FF2B5EF4-FFF2-40B4-BE49-F238E27FC236}">
                <a16:creationId xmlns:a16="http://schemas.microsoft.com/office/drawing/2014/main" id="{AE327E63-0E0C-08B8-2F7A-CC556D10436C}"/>
              </a:ext>
            </a:extLst>
          </p:cNvPr>
          <p:cNvSpPr>
            <a:spLocks noChangeArrowheads="1"/>
          </p:cNvSpPr>
          <p:nvPr/>
        </p:nvSpPr>
        <p:spPr bwMode="auto">
          <a:xfrm>
            <a:off x="261937" y="1279376"/>
            <a:ext cx="11668125" cy="2169825"/>
          </a:xfrm>
          <a:prstGeom prst="rect">
            <a:avLst/>
          </a:prstGeom>
          <a:noFill/>
          <a:ln>
            <a:noFill/>
          </a:ln>
          <a:effec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12529"/>
                </a:solidFill>
                <a:effectLst/>
                <a:latin typeface="Verdana" panose="020B0604030504040204" pitchFamily="34" charset="0"/>
                <a:ea typeface="Verdana" panose="020B0604030504040204" pitchFamily="34" charset="0"/>
              </a:rPr>
              <a:t>Regularity in Prayers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“Offer Prayers with commitment to regularity. Some people offer only one of the daily Prayers. They should remember that there is no exemption from Prayers.”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a:ln>
                  <a:noFill/>
                </a:ln>
                <a:solidFill>
                  <a:schemeClr val="tx1"/>
                </a:solidFill>
                <a:effectLst/>
                <a:latin typeface="Verdana" panose="020B0604030504040204" pitchFamily="34" charset="0"/>
                <a:ea typeface="Verdana" panose="020B0604030504040204" pitchFamily="34" charset="0"/>
              </a:rPr>
              <a:t>(Malfuzat Vol. 1 page 172)</a:t>
            </a:r>
          </a:p>
        </p:txBody>
      </p:sp>
      <p:sp>
        <p:nvSpPr>
          <p:cNvPr id="4" name="Rectangle 2">
            <a:extLst>
              <a:ext uri="{FF2B5EF4-FFF2-40B4-BE49-F238E27FC236}">
                <a16:creationId xmlns:a16="http://schemas.microsoft.com/office/drawing/2014/main" id="{05F52CB7-7DC2-629F-05FD-CE81BA9AA818}"/>
              </a:ext>
            </a:extLst>
          </p:cNvPr>
          <p:cNvSpPr>
            <a:spLocks noChangeArrowheads="1"/>
          </p:cNvSpPr>
          <p:nvPr/>
        </p:nvSpPr>
        <p:spPr bwMode="auto">
          <a:xfrm>
            <a:off x="248879" y="3755693"/>
            <a:ext cx="11847871" cy="2169825"/>
          </a:xfrm>
          <a:prstGeom prst="rect">
            <a:avLst/>
          </a:prstGeom>
          <a:noFill/>
          <a:ln>
            <a:noFill/>
          </a:ln>
          <a:effectLst/>
        </p:spPr>
        <p:txBody>
          <a:bodyPr vert="horz" wrap="square" lIns="91440" tIns="0"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b="1" dirty="0">
                <a:solidFill>
                  <a:srgbClr val="212529"/>
                </a:solidFill>
                <a:latin typeface="Verdana" panose="020B0604030504040204" pitchFamily="34" charset="0"/>
                <a:ea typeface="Verdana" panose="020B0604030504040204" pitchFamily="34" charset="0"/>
              </a:rPr>
              <a:t>Essence of Salat</a:t>
            </a:r>
          </a:p>
          <a:p>
            <a:pPr eaLnBrk="0" fontAlgn="base" hangingPunct="0">
              <a:spcBef>
                <a:spcPct val="0"/>
              </a:spcBef>
              <a:spcAft>
                <a:spcPct val="0"/>
              </a:spcAft>
            </a:pPr>
            <a:endParaRPr lang="en-US" altLang="en-US" sz="2400" dirty="0">
              <a:solidFill>
                <a:srgbClr val="212529"/>
              </a:solidFill>
              <a:latin typeface="Verdana" panose="020B0604030504040204" pitchFamily="34" charset="0"/>
              <a:ea typeface="Verdana" panose="020B0604030504040204" pitchFamily="34" charset="0"/>
            </a:endParaRPr>
          </a:p>
          <a:p>
            <a:pPr eaLnBrk="0" fontAlgn="base" hangingPunct="0">
              <a:spcBef>
                <a:spcPct val="0"/>
              </a:spcBef>
              <a:spcAft>
                <a:spcPct val="0"/>
              </a:spcAft>
            </a:pPr>
            <a:r>
              <a:rPr lang="en-US" altLang="en-US" sz="2400" dirty="0">
                <a:solidFill>
                  <a:srgbClr val="212529"/>
                </a:solidFill>
                <a:latin typeface="Verdana" panose="020B0604030504040204" pitchFamily="34" charset="0"/>
                <a:ea typeface="Verdana" panose="020B0604030504040204" pitchFamily="34" charset="0"/>
              </a:rPr>
              <a:t>“Salat definitely and surely dispels evils. Salat is not just going through certain postures. The essence of Salat is the supplication that has pleasure and bliss in it. </a:t>
            </a:r>
          </a:p>
          <a:p>
            <a:pPr algn="r" eaLnBrk="0" fontAlgn="base" hangingPunct="0">
              <a:spcBef>
                <a:spcPct val="0"/>
              </a:spcBef>
              <a:spcAft>
                <a:spcPct val="0"/>
              </a:spcAft>
            </a:pPr>
            <a:r>
              <a:rPr lang="en-US" altLang="en-US" b="1" i="1" dirty="0">
                <a:solidFill>
                  <a:srgbClr val="212529"/>
                </a:solidFill>
                <a:latin typeface="Verdana" panose="020B0604030504040204" pitchFamily="34" charset="0"/>
                <a:ea typeface="Verdana" panose="020B0604030504040204" pitchFamily="34" charset="0"/>
              </a:rPr>
              <a:t>(Malfuzat Vol. 1 page 103)</a:t>
            </a:r>
          </a:p>
        </p:txBody>
      </p:sp>
    </p:spTree>
    <p:extLst>
      <p:ext uri="{BB962C8B-B14F-4D97-AF65-F5344CB8AC3E}">
        <p14:creationId xmlns:p14="http://schemas.microsoft.com/office/powerpoint/2010/main" val="205225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EE7C3-65A4-7147-BC0E-BCA4B5E436C5}"/>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Al Wasiyyat</a:t>
            </a:r>
          </a:p>
        </p:txBody>
      </p:sp>
      <p:pic>
        <p:nvPicPr>
          <p:cNvPr id="8" name="Picture 7">
            <a:extLst>
              <a:ext uri="{FF2B5EF4-FFF2-40B4-BE49-F238E27FC236}">
                <a16:creationId xmlns:a16="http://schemas.microsoft.com/office/drawing/2014/main" id="{2DFDAA89-DCA1-B068-315B-09EDB7F69BD9}"/>
              </a:ext>
            </a:extLst>
          </p:cNvPr>
          <p:cNvPicPr>
            <a:picLocks noChangeAspect="1"/>
          </p:cNvPicPr>
          <p:nvPr/>
        </p:nvPicPr>
        <p:blipFill>
          <a:blip r:embed="rId2"/>
          <a:stretch>
            <a:fillRect/>
          </a:stretch>
        </p:blipFill>
        <p:spPr>
          <a:xfrm>
            <a:off x="225681" y="1791454"/>
            <a:ext cx="5662922" cy="2567003"/>
          </a:xfrm>
          <a:prstGeom prst="rect">
            <a:avLst/>
          </a:prstGeom>
        </p:spPr>
      </p:pic>
      <p:grpSp>
        <p:nvGrpSpPr>
          <p:cNvPr id="13" name="Group 12">
            <a:extLst>
              <a:ext uri="{FF2B5EF4-FFF2-40B4-BE49-F238E27FC236}">
                <a16:creationId xmlns:a16="http://schemas.microsoft.com/office/drawing/2014/main" id="{01B4CB43-138A-2457-7B98-A48736E10A32}"/>
              </a:ext>
            </a:extLst>
          </p:cNvPr>
          <p:cNvGrpSpPr/>
          <p:nvPr/>
        </p:nvGrpSpPr>
        <p:grpSpPr>
          <a:xfrm>
            <a:off x="6096000" y="1579138"/>
            <a:ext cx="5481227" cy="3431812"/>
            <a:chOff x="5953689" y="1480031"/>
            <a:chExt cx="5481227" cy="3431812"/>
          </a:xfrm>
        </p:grpSpPr>
        <p:pic>
          <p:nvPicPr>
            <p:cNvPr id="10" name="Picture 9">
              <a:extLst>
                <a:ext uri="{FF2B5EF4-FFF2-40B4-BE49-F238E27FC236}">
                  <a16:creationId xmlns:a16="http://schemas.microsoft.com/office/drawing/2014/main" id="{1E846B6F-98CD-A458-2104-C78E0C46F79B}"/>
                </a:ext>
              </a:extLst>
            </p:cNvPr>
            <p:cNvPicPr>
              <a:picLocks noChangeAspect="1"/>
            </p:cNvPicPr>
            <p:nvPr/>
          </p:nvPicPr>
          <p:blipFill>
            <a:blip r:embed="rId3"/>
            <a:stretch>
              <a:fillRect/>
            </a:stretch>
          </p:blipFill>
          <p:spPr>
            <a:xfrm>
              <a:off x="8196569" y="1480031"/>
              <a:ext cx="1304925" cy="714375"/>
            </a:xfrm>
            <a:prstGeom prst="rect">
              <a:avLst/>
            </a:prstGeom>
          </p:spPr>
        </p:pic>
        <p:pic>
          <p:nvPicPr>
            <p:cNvPr id="12" name="Picture 11">
              <a:extLst>
                <a:ext uri="{FF2B5EF4-FFF2-40B4-BE49-F238E27FC236}">
                  <a16:creationId xmlns:a16="http://schemas.microsoft.com/office/drawing/2014/main" id="{93BCB3D1-3D5D-4BF5-C4D3-EF18A04B561D}"/>
                </a:ext>
              </a:extLst>
            </p:cNvPr>
            <p:cNvPicPr>
              <a:picLocks noChangeAspect="1"/>
            </p:cNvPicPr>
            <p:nvPr/>
          </p:nvPicPr>
          <p:blipFill>
            <a:blip r:embed="rId4"/>
            <a:stretch>
              <a:fillRect/>
            </a:stretch>
          </p:blipFill>
          <p:spPr>
            <a:xfrm>
              <a:off x="5953689" y="2194406"/>
              <a:ext cx="5481227" cy="2717437"/>
            </a:xfrm>
            <a:prstGeom prst="rect">
              <a:avLst/>
            </a:prstGeom>
          </p:spPr>
        </p:pic>
      </p:grpSp>
    </p:spTree>
    <p:extLst>
      <p:ext uri="{BB962C8B-B14F-4D97-AF65-F5344CB8AC3E}">
        <p14:creationId xmlns:p14="http://schemas.microsoft.com/office/powerpoint/2010/main" val="81995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7F813-D3AD-1208-38C1-44F5CA917034}"/>
              </a:ext>
            </a:extLst>
          </p:cNvPr>
          <p:cNvSpPr txBox="1"/>
          <p:nvPr/>
        </p:nvSpPr>
        <p:spPr>
          <a:xfrm>
            <a:off x="6162676" y="282059"/>
            <a:ext cx="5934074" cy="523220"/>
          </a:xfrm>
          <a:prstGeom prst="rect">
            <a:avLst/>
          </a:prstGeom>
          <a:noFill/>
        </p:spPr>
        <p:txBody>
          <a:bodyPr wrap="square">
            <a:spAutoFit/>
          </a:bodyPr>
          <a:lstStyle/>
          <a:p>
            <a:pPr algn="r"/>
            <a:r>
              <a:rPr lang="en-US" sz="2800" b="1" dirty="0" err="1">
                <a:solidFill>
                  <a:schemeClr val="bg1"/>
                </a:solidFill>
                <a:latin typeface="Verdana" panose="020B0604030504040204" pitchFamily="34" charset="0"/>
                <a:ea typeface="Verdana" panose="020B0604030504040204" pitchFamily="34" charset="0"/>
              </a:rPr>
              <a:t>Zahanat</a:t>
            </a:r>
            <a:r>
              <a:rPr lang="en-US" sz="2800" b="1" dirty="0">
                <a:solidFill>
                  <a:schemeClr val="bg1"/>
                </a:solidFill>
                <a:latin typeface="Verdana" panose="020B0604030504040204" pitchFamily="34" charset="0"/>
                <a:ea typeface="Verdana" panose="020B0604030504040204" pitchFamily="34" charset="0"/>
              </a:rPr>
              <a:t> (Intelligence)</a:t>
            </a:r>
          </a:p>
        </p:txBody>
      </p:sp>
      <p:sp>
        <p:nvSpPr>
          <p:cNvPr id="4" name="TextBox 3">
            <a:extLst>
              <a:ext uri="{FF2B5EF4-FFF2-40B4-BE49-F238E27FC236}">
                <a16:creationId xmlns:a16="http://schemas.microsoft.com/office/drawing/2014/main" id="{B56158EA-180B-C789-E74C-6D52EFD1D267}"/>
              </a:ext>
            </a:extLst>
          </p:cNvPr>
          <p:cNvSpPr txBox="1"/>
          <p:nvPr/>
        </p:nvSpPr>
        <p:spPr>
          <a:xfrm>
            <a:off x="544000" y="1070618"/>
            <a:ext cx="10966347" cy="400110"/>
          </a:xfrm>
          <a:prstGeom prst="rect">
            <a:avLst/>
          </a:prstGeom>
          <a:noFill/>
        </p:spPr>
        <p:txBody>
          <a:bodyPr wrap="square">
            <a:spAutoFit/>
          </a:bodyPr>
          <a:lstStyle/>
          <a:p>
            <a:r>
              <a:rPr lang="en-US" sz="2000" i="0" dirty="0">
                <a:effectLst/>
                <a:latin typeface="Verdana" panose="020B0604030504040204" pitchFamily="34" charset="0"/>
                <a:ea typeface="Verdana" panose="020B0604030504040204" pitchFamily="34" charset="0"/>
              </a:rPr>
              <a:t>Q. If you’re in a race and pass the person in second place, which place are you in?</a:t>
            </a:r>
            <a:endParaRPr lang="en-US" sz="2000" dirty="0">
              <a:latin typeface="Verdana" panose="020B0604030504040204" pitchFamily="34" charset="0"/>
              <a:ea typeface="Verdana" panose="020B0604030504040204" pitchFamily="34" charset="0"/>
            </a:endParaRPr>
          </a:p>
        </p:txBody>
      </p:sp>
      <p:sp>
        <p:nvSpPr>
          <p:cNvPr id="6" name="Rectangle 2">
            <a:extLst>
              <a:ext uri="{FF2B5EF4-FFF2-40B4-BE49-F238E27FC236}">
                <a16:creationId xmlns:a16="http://schemas.microsoft.com/office/drawing/2014/main" id="{7FC86118-D606-1EC4-CD32-A2370E423E5E}"/>
              </a:ext>
            </a:extLst>
          </p:cNvPr>
          <p:cNvSpPr>
            <a:spLocks noChangeArrowheads="1"/>
          </p:cNvSpPr>
          <p:nvPr/>
        </p:nvSpPr>
        <p:spPr bwMode="auto">
          <a:xfrm>
            <a:off x="760157" y="1556099"/>
            <a:ext cx="7085985" cy="1290485"/>
          </a:xfrm>
          <a:prstGeom prst="rect">
            <a:avLst/>
          </a:prstGeom>
          <a:noFill/>
          <a:ln>
            <a:noFill/>
          </a:ln>
          <a:effectLst/>
        </p:spPr>
        <p:txBody>
          <a:bodyPr vert="horz" wrap="none" lIns="0" tIns="0" rIns="0" bIns="0" numCol="1" anchor="t" anchorCtr="0" compatLnSpc="1">
            <a:prstTxWarp prst="textNoShape">
              <a:avLst/>
            </a:prstTxWarp>
            <a:noAutofit/>
          </a:bodyPr>
          <a:lstStyle/>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First place</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Second place</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Third place</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Don’t know – too busy running</a:t>
            </a:r>
          </a:p>
        </p:txBody>
      </p:sp>
      <p:sp>
        <p:nvSpPr>
          <p:cNvPr id="8" name="TextBox 7">
            <a:extLst>
              <a:ext uri="{FF2B5EF4-FFF2-40B4-BE49-F238E27FC236}">
                <a16:creationId xmlns:a16="http://schemas.microsoft.com/office/drawing/2014/main" id="{7F977F9F-F9FA-11DA-8293-9634017DAEE5}"/>
              </a:ext>
            </a:extLst>
          </p:cNvPr>
          <p:cNvSpPr txBox="1"/>
          <p:nvPr/>
        </p:nvSpPr>
        <p:spPr>
          <a:xfrm>
            <a:off x="544000" y="3010177"/>
            <a:ext cx="988802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Which number comes next in the pattern: 3, 4, 7, 11, 18, ?</a:t>
            </a:r>
          </a:p>
        </p:txBody>
      </p:sp>
      <p:sp>
        <p:nvSpPr>
          <p:cNvPr id="9" name="Rectangle 3">
            <a:extLst>
              <a:ext uri="{FF2B5EF4-FFF2-40B4-BE49-F238E27FC236}">
                <a16:creationId xmlns:a16="http://schemas.microsoft.com/office/drawing/2014/main" id="{1CC7C646-B0F9-C15F-07EA-7585A08556FE}"/>
              </a:ext>
            </a:extLst>
          </p:cNvPr>
          <p:cNvSpPr>
            <a:spLocks noChangeArrowheads="1"/>
          </p:cNvSpPr>
          <p:nvPr/>
        </p:nvSpPr>
        <p:spPr bwMode="auto">
          <a:xfrm>
            <a:off x="760157" y="3447714"/>
            <a:ext cx="2445160"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25</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27</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29</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32</a:t>
            </a:r>
          </a:p>
        </p:txBody>
      </p:sp>
      <p:sp>
        <p:nvSpPr>
          <p:cNvPr id="11" name="TextBox 10">
            <a:extLst>
              <a:ext uri="{FF2B5EF4-FFF2-40B4-BE49-F238E27FC236}">
                <a16:creationId xmlns:a16="http://schemas.microsoft.com/office/drawing/2014/main" id="{F59E2069-0B0E-B3BA-C339-71A62193B61D}"/>
              </a:ext>
            </a:extLst>
          </p:cNvPr>
          <p:cNvSpPr txBox="1"/>
          <p:nvPr/>
        </p:nvSpPr>
        <p:spPr>
          <a:xfrm>
            <a:off x="544000" y="4949736"/>
            <a:ext cx="1128420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Before Mount Everest was discovered, what was the highest mountain in the world?</a:t>
            </a:r>
          </a:p>
        </p:txBody>
      </p:sp>
    </p:spTree>
    <p:extLst>
      <p:ext uri="{BB962C8B-B14F-4D97-AF65-F5344CB8AC3E}">
        <p14:creationId xmlns:p14="http://schemas.microsoft.com/office/powerpoint/2010/main" val="379744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7F813-D3AD-1208-38C1-44F5CA917034}"/>
              </a:ext>
            </a:extLst>
          </p:cNvPr>
          <p:cNvSpPr txBox="1"/>
          <p:nvPr/>
        </p:nvSpPr>
        <p:spPr>
          <a:xfrm>
            <a:off x="6162676" y="282059"/>
            <a:ext cx="5934074" cy="523220"/>
          </a:xfrm>
          <a:prstGeom prst="rect">
            <a:avLst/>
          </a:prstGeom>
          <a:noFill/>
        </p:spPr>
        <p:txBody>
          <a:bodyPr wrap="square">
            <a:spAutoFit/>
          </a:bodyPr>
          <a:lstStyle/>
          <a:p>
            <a:pPr algn="r"/>
            <a:r>
              <a:rPr lang="en-US" sz="2800" b="1" dirty="0" err="1">
                <a:solidFill>
                  <a:schemeClr val="bg1"/>
                </a:solidFill>
                <a:latin typeface="Verdana" panose="020B0604030504040204" pitchFamily="34" charset="0"/>
                <a:ea typeface="Verdana" panose="020B0604030504040204" pitchFamily="34" charset="0"/>
              </a:rPr>
              <a:t>Zahanat</a:t>
            </a:r>
            <a:r>
              <a:rPr lang="en-US" sz="2800" b="1" dirty="0">
                <a:solidFill>
                  <a:schemeClr val="bg1"/>
                </a:solidFill>
                <a:latin typeface="Verdana" panose="020B0604030504040204" pitchFamily="34" charset="0"/>
                <a:ea typeface="Verdana" panose="020B0604030504040204" pitchFamily="34" charset="0"/>
              </a:rPr>
              <a:t> (Intelligence)</a:t>
            </a:r>
          </a:p>
        </p:txBody>
      </p:sp>
      <p:sp>
        <p:nvSpPr>
          <p:cNvPr id="4" name="TextBox 3">
            <a:extLst>
              <a:ext uri="{FF2B5EF4-FFF2-40B4-BE49-F238E27FC236}">
                <a16:creationId xmlns:a16="http://schemas.microsoft.com/office/drawing/2014/main" id="{B56158EA-180B-C789-E74C-6D52EFD1D267}"/>
              </a:ext>
            </a:extLst>
          </p:cNvPr>
          <p:cNvSpPr txBox="1"/>
          <p:nvPr/>
        </p:nvSpPr>
        <p:spPr>
          <a:xfrm>
            <a:off x="544000" y="1070618"/>
            <a:ext cx="10966347" cy="400110"/>
          </a:xfrm>
          <a:prstGeom prst="rect">
            <a:avLst/>
          </a:prstGeom>
          <a:noFill/>
        </p:spPr>
        <p:txBody>
          <a:bodyPr wrap="square">
            <a:spAutoFit/>
          </a:bodyPr>
          <a:lstStyle/>
          <a:p>
            <a:r>
              <a:rPr lang="en-US" sz="2000" i="0" dirty="0">
                <a:effectLst/>
                <a:latin typeface="Verdana" panose="020B0604030504040204" pitchFamily="34" charset="0"/>
                <a:ea typeface="Verdana" panose="020B0604030504040204" pitchFamily="34" charset="0"/>
              </a:rPr>
              <a:t>If you’re in a race and pass the person in second place, which place are you in?</a:t>
            </a:r>
            <a:endParaRPr lang="en-US" sz="2000" dirty="0">
              <a:latin typeface="Verdana" panose="020B0604030504040204" pitchFamily="34" charset="0"/>
              <a:ea typeface="Verdana" panose="020B0604030504040204" pitchFamily="34" charset="0"/>
            </a:endParaRPr>
          </a:p>
        </p:txBody>
      </p:sp>
      <p:sp>
        <p:nvSpPr>
          <p:cNvPr id="6" name="Rectangle 2">
            <a:extLst>
              <a:ext uri="{FF2B5EF4-FFF2-40B4-BE49-F238E27FC236}">
                <a16:creationId xmlns:a16="http://schemas.microsoft.com/office/drawing/2014/main" id="{7FC86118-D606-1EC4-CD32-A2370E423E5E}"/>
              </a:ext>
            </a:extLst>
          </p:cNvPr>
          <p:cNvSpPr>
            <a:spLocks noChangeArrowheads="1"/>
          </p:cNvSpPr>
          <p:nvPr/>
        </p:nvSpPr>
        <p:spPr bwMode="auto">
          <a:xfrm>
            <a:off x="760157" y="1556099"/>
            <a:ext cx="7085985" cy="1290485"/>
          </a:xfrm>
          <a:prstGeom prst="rect">
            <a:avLst/>
          </a:prstGeom>
          <a:noFill/>
          <a:ln>
            <a:noFill/>
          </a:ln>
          <a:effectLst/>
        </p:spPr>
        <p:txBody>
          <a:bodyPr vert="horz" wrap="none" lIns="0" tIns="0" rIns="0" bIns="0" numCol="1" anchor="t" anchorCtr="0" compatLnSpc="1">
            <a:prstTxWarp prst="textNoShape">
              <a:avLst/>
            </a:prstTxWarp>
            <a:noAutofit/>
          </a:bodyPr>
          <a:lstStyle/>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First place</a:t>
            </a:r>
          </a:p>
          <a:p>
            <a:pPr marL="285750" lvl="0" indent="-285750" eaLnBrk="0" fontAlgn="base" hangingPunct="0">
              <a:spcBef>
                <a:spcPct val="0"/>
              </a:spcBef>
              <a:spcAft>
                <a:spcPct val="0"/>
              </a:spcAft>
              <a:buFont typeface="+mj-lt"/>
              <a:buAutoNum type="arabicPeriod"/>
            </a:pPr>
            <a:r>
              <a:rPr lang="en-US" altLang="en-US" dirty="0">
                <a:highlight>
                  <a:srgbClr val="00FFFF"/>
                </a:highlight>
                <a:latin typeface="Verdana" panose="020B0604030504040204" pitchFamily="34" charset="0"/>
                <a:ea typeface="Verdana" panose="020B0604030504040204" pitchFamily="34" charset="0"/>
              </a:rPr>
              <a:t>Second place</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Third place</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Don’t know – too busy running</a:t>
            </a:r>
          </a:p>
        </p:txBody>
      </p:sp>
      <p:sp>
        <p:nvSpPr>
          <p:cNvPr id="8" name="TextBox 7">
            <a:extLst>
              <a:ext uri="{FF2B5EF4-FFF2-40B4-BE49-F238E27FC236}">
                <a16:creationId xmlns:a16="http://schemas.microsoft.com/office/drawing/2014/main" id="{7F977F9F-F9FA-11DA-8293-9634017DAEE5}"/>
              </a:ext>
            </a:extLst>
          </p:cNvPr>
          <p:cNvSpPr txBox="1"/>
          <p:nvPr/>
        </p:nvSpPr>
        <p:spPr>
          <a:xfrm>
            <a:off x="544000" y="3010177"/>
            <a:ext cx="988802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Which number comes next in the pattern: 3, 4, 7, 11, 18, ?</a:t>
            </a:r>
          </a:p>
        </p:txBody>
      </p:sp>
      <p:sp>
        <p:nvSpPr>
          <p:cNvPr id="9" name="Rectangle 3">
            <a:extLst>
              <a:ext uri="{FF2B5EF4-FFF2-40B4-BE49-F238E27FC236}">
                <a16:creationId xmlns:a16="http://schemas.microsoft.com/office/drawing/2014/main" id="{1CC7C646-B0F9-C15F-07EA-7585A08556FE}"/>
              </a:ext>
            </a:extLst>
          </p:cNvPr>
          <p:cNvSpPr>
            <a:spLocks noChangeArrowheads="1"/>
          </p:cNvSpPr>
          <p:nvPr/>
        </p:nvSpPr>
        <p:spPr bwMode="auto">
          <a:xfrm>
            <a:off x="760157" y="3447714"/>
            <a:ext cx="2445160"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25</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27</a:t>
            </a:r>
          </a:p>
          <a:p>
            <a:pPr marL="285750" indent="-285750">
              <a:buFont typeface="+mj-lt"/>
              <a:buAutoNum type="arabicPeriod"/>
            </a:pPr>
            <a:r>
              <a:rPr lang="en-US" altLang="en-US" sz="2000" dirty="0">
                <a:highlight>
                  <a:srgbClr val="00FFFF"/>
                </a:highlight>
                <a:latin typeface="Verdana" panose="020B0604030504040204" pitchFamily="34" charset="0"/>
                <a:ea typeface="Verdana" panose="020B0604030504040204" pitchFamily="34" charset="0"/>
              </a:rPr>
              <a:t>29</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32</a:t>
            </a:r>
          </a:p>
        </p:txBody>
      </p:sp>
      <p:sp>
        <p:nvSpPr>
          <p:cNvPr id="11" name="TextBox 10">
            <a:extLst>
              <a:ext uri="{FF2B5EF4-FFF2-40B4-BE49-F238E27FC236}">
                <a16:creationId xmlns:a16="http://schemas.microsoft.com/office/drawing/2014/main" id="{F59E2069-0B0E-B3BA-C339-71A62193B61D}"/>
              </a:ext>
            </a:extLst>
          </p:cNvPr>
          <p:cNvSpPr txBox="1"/>
          <p:nvPr/>
        </p:nvSpPr>
        <p:spPr>
          <a:xfrm>
            <a:off x="520573" y="4836472"/>
            <a:ext cx="1128420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Before Mount Everest was discovered, what was the highest mountain in the world?</a:t>
            </a:r>
          </a:p>
        </p:txBody>
      </p:sp>
      <p:sp>
        <p:nvSpPr>
          <p:cNvPr id="5" name="TextBox 4">
            <a:extLst>
              <a:ext uri="{FF2B5EF4-FFF2-40B4-BE49-F238E27FC236}">
                <a16:creationId xmlns:a16="http://schemas.microsoft.com/office/drawing/2014/main" id="{4EBF56C9-B3A9-AA46-5A22-8B84667C6F4C}"/>
              </a:ext>
            </a:extLst>
          </p:cNvPr>
          <p:cNvSpPr txBox="1"/>
          <p:nvPr/>
        </p:nvSpPr>
        <p:spPr>
          <a:xfrm>
            <a:off x="520573" y="5433439"/>
            <a:ext cx="10841755" cy="707886"/>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highlight>
                  <a:srgbClr val="00FFFF"/>
                </a:highlight>
              </a:rPr>
              <a:t>Still Mount Everest! It was still the highest mountain in the world, only no one knew it because it hadn't been discovered yet.</a:t>
            </a:r>
          </a:p>
        </p:txBody>
      </p:sp>
    </p:spTree>
    <p:extLst>
      <p:ext uri="{BB962C8B-B14F-4D97-AF65-F5344CB8AC3E}">
        <p14:creationId xmlns:p14="http://schemas.microsoft.com/office/powerpoint/2010/main" val="48694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CC26770-6B4E-6156-85F0-DCFA073CE28C}"/>
              </a:ext>
            </a:extLst>
          </p:cNvPr>
          <p:cNvSpPr txBox="1">
            <a:spLocks/>
          </p:cNvSpPr>
          <p:nvPr/>
        </p:nvSpPr>
        <p:spPr>
          <a:xfrm>
            <a:off x="838198" y="811319"/>
            <a:ext cx="10515600" cy="111731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00" u="sng" dirty="0">
                <a:latin typeface="Verdana" panose="020B0604030504040204" pitchFamily="34" charset="0"/>
                <a:ea typeface="Verdana" panose="020B0604030504040204" pitchFamily="34" charset="0"/>
                <a:cs typeface="Arial" panose="020B0604020202020204" pitchFamily="34" charset="0"/>
              </a:rPr>
              <a:t>Quran </a:t>
            </a:r>
            <a:r>
              <a:rPr lang="en-US" sz="2200" u="sng" dirty="0" err="1">
                <a:latin typeface="Verdana" panose="020B0604030504040204" pitchFamily="34" charset="0"/>
                <a:ea typeface="Verdana" panose="020B0604030504040204" pitchFamily="34" charset="0"/>
                <a:cs typeface="Arial" panose="020B0604020202020204" pitchFamily="34" charset="0"/>
              </a:rPr>
              <a:t>Tajweed</a:t>
            </a:r>
            <a:r>
              <a:rPr lang="en-US" sz="2200" u="sng" dirty="0">
                <a:latin typeface="Verdana" panose="020B0604030504040204" pitchFamily="34" charset="0"/>
                <a:ea typeface="Verdana" panose="020B0604030504040204" pitchFamily="34" charset="0"/>
                <a:cs typeface="Arial" panose="020B0604020202020204" pitchFamily="34" charset="0"/>
              </a:rPr>
              <a:t> Basics</a:t>
            </a:r>
            <a:br>
              <a:rPr lang="ar-SA"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2200" b="1" dirty="0">
                <a:latin typeface="Verdana" panose="020B0604030504040204" pitchFamily="34" charset="0"/>
                <a:ea typeface="Verdana" panose="020B0604030504040204" pitchFamily="34" charset="0"/>
                <a:cs typeface="Arial" panose="020B0604020202020204" pitchFamily="34" charset="0"/>
              </a:rPr>
              <a:t>Thick/Heavy(</a:t>
            </a:r>
            <a:r>
              <a:rPr lang="en-US" sz="1800" b="1" dirty="0">
                <a:latin typeface="Verdana" panose="020B0604030504040204" pitchFamily="34" charset="0"/>
                <a:ea typeface="Verdana" panose="020B0604030504040204" pitchFamily="34" charset="0"/>
                <a:cs typeface="Arial" panose="020B0604020202020204" pitchFamily="34" charset="0"/>
              </a:rPr>
              <a:t>Tafkheem</a:t>
            </a:r>
            <a:r>
              <a:rPr lang="en-US" sz="2400" b="1" dirty="0">
                <a:latin typeface="Noto Nastaliq Urdu SemiBold" panose="020B0502040504020204" pitchFamily="34" charset="-78"/>
                <a:cs typeface="Noto Nastaliq Urdu SemiBold" panose="020B0502040504020204" pitchFamily="34" charset="-78"/>
              </a:rPr>
              <a:t>) </a:t>
            </a:r>
            <a:r>
              <a:rPr lang="en-US" sz="2200" b="1" dirty="0">
                <a:latin typeface="Verdana" panose="020B0604030504040204" pitchFamily="34" charset="0"/>
                <a:ea typeface="Verdana" panose="020B0604030504040204" pitchFamily="34" charset="0"/>
                <a:cs typeface="Noto Nastaliq Urdu SemiBold" panose="020B0502040504020204" pitchFamily="34" charset="-78"/>
              </a:rPr>
              <a:t>Letters</a:t>
            </a:r>
          </a:p>
        </p:txBody>
      </p:sp>
      <p:sp>
        <p:nvSpPr>
          <p:cNvPr id="3" name="TextBox 2">
            <a:extLst>
              <a:ext uri="{FF2B5EF4-FFF2-40B4-BE49-F238E27FC236}">
                <a16:creationId xmlns:a16="http://schemas.microsoft.com/office/drawing/2014/main" id="{D20E9B7F-9170-8250-37C5-960AB58B8A12}"/>
              </a:ext>
            </a:extLst>
          </p:cNvPr>
          <p:cNvSpPr txBox="1"/>
          <p:nvPr/>
        </p:nvSpPr>
        <p:spPr>
          <a:xfrm>
            <a:off x="0" y="2030747"/>
            <a:ext cx="12083664" cy="483209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Arial" panose="020B0604020202020204" pitchFamily="34" charset="0"/>
              </a:rPr>
              <a:t>There are 7 letters out of 29 in Arabic which should be always pronounced with a heavy and thick sound.</a:t>
            </a:r>
          </a:p>
          <a:p>
            <a:endParaRPr lang="en-US" dirty="0"/>
          </a:p>
          <a:p>
            <a:pPr lvl="3"/>
            <a:r>
              <a:rPr lang="en-US" dirty="0"/>
              <a:t>			</a:t>
            </a:r>
          </a:p>
          <a:p>
            <a:pPr lvl="3"/>
            <a:endParaRPr lang="en-US" b="0" i="0" dirty="0">
              <a:solidFill>
                <a:srgbClr val="0000FF"/>
              </a:solidFill>
              <a:effectLst/>
              <a:latin typeface="Arial" panose="020B0604020202020204" pitchFamily="34" charset="0"/>
              <a:cs typeface="Arial" panose="020B0604020202020204" pitchFamily="34" charset="0"/>
            </a:endParaRPr>
          </a:p>
          <a:p>
            <a:pPr lvl="3"/>
            <a:endParaRPr lang="en-US" dirty="0">
              <a:solidFill>
                <a:srgbClr val="0000FF"/>
              </a:solidFill>
              <a:latin typeface="Arial" panose="020B0604020202020204" pitchFamily="34" charset="0"/>
              <a:cs typeface="Arial" panose="020B0604020202020204" pitchFamily="34" charset="0"/>
            </a:endParaRPr>
          </a:p>
          <a:p>
            <a:pPr lvl="3"/>
            <a:endParaRPr lang="en-US" b="0" i="0" dirty="0">
              <a:solidFill>
                <a:srgbClr val="0000FF"/>
              </a:solidFill>
              <a:effectLst/>
              <a:latin typeface="Arial" panose="020B0604020202020204" pitchFamily="34" charset="0"/>
              <a:cs typeface="Arial" panose="020B0604020202020204" pitchFamily="34" charset="0"/>
            </a:endParaRPr>
          </a:p>
          <a:p>
            <a:pPr lvl="3"/>
            <a:r>
              <a:rPr lang="en-US" dirty="0">
                <a:solidFill>
                  <a:srgbClr val="0000FF"/>
                </a:solidFill>
                <a:latin typeface="Arial" panose="020B0604020202020204" pitchFamily="34" charset="0"/>
                <a:cs typeface="Arial" panose="020B0604020202020204" pitchFamily="34" charset="0"/>
              </a:rPr>
              <a:t>           </a:t>
            </a:r>
            <a:r>
              <a:rPr lang="en-US" sz="1600" b="1" i="0" dirty="0">
                <a:effectLst/>
                <a:latin typeface="Verdana" panose="020B0604030504040204" pitchFamily="34" charset="0"/>
                <a:ea typeface="Verdana" panose="020B0604030504040204" pitchFamily="34" charset="0"/>
                <a:cs typeface="Arial" panose="020B0604020202020204" pitchFamily="34" charset="0"/>
              </a:rPr>
              <a:t>Phrase to remember</a:t>
            </a:r>
            <a:r>
              <a:rPr lang="en-US" sz="1600" b="1" dirty="0">
                <a:latin typeface="Verdana" panose="020B0604030504040204" pitchFamily="34" charset="0"/>
                <a:ea typeface="Verdana" panose="020B0604030504040204" pitchFamily="34" charset="0"/>
                <a:cs typeface="Arial" panose="020B0604020202020204" pitchFamily="34" charset="0"/>
              </a:rPr>
              <a:t> the thick letters</a:t>
            </a:r>
            <a:r>
              <a:rPr lang="en-US" sz="1600" b="1" i="0" dirty="0">
                <a:effectLst/>
                <a:latin typeface="Verdana" panose="020B0604030504040204" pitchFamily="34" charset="0"/>
                <a:ea typeface="Verdana" panose="020B0604030504040204" pitchFamily="34" charset="0"/>
                <a:cs typeface="Arial" panose="020B0604020202020204" pitchFamily="34" charset="0"/>
              </a:rPr>
              <a:t>: </a:t>
            </a:r>
            <a:r>
              <a:rPr lang="ar-SA" sz="2200" b="0" i="0" dirty="0">
                <a:solidFill>
                  <a:srgbClr val="000099"/>
                </a:solidFill>
                <a:effectLst/>
                <a:latin typeface="Noto Nastaliq Urdu SemiBold" panose="020B0502040504020204" pitchFamily="34" charset="-78"/>
                <a:cs typeface="Noto Nastaliq Urdu SemiBold" panose="020B0502040504020204" pitchFamily="34" charset="-78"/>
              </a:rPr>
              <a:t>خُصَّ ضَغْطٍ قِظْ</a:t>
            </a:r>
            <a:r>
              <a:rPr lang="en-US" b="0" i="0" dirty="0">
                <a:solidFill>
                  <a:srgbClr val="FF0000"/>
                </a:solidFill>
                <a:effectLst/>
                <a:latin typeface="Noto Nastaliq Urdu Medium" panose="020B0502040504020204" pitchFamily="34" charset="-78"/>
                <a:cs typeface="Noto Nastaliq Urdu Medium" panose="020B0502040504020204" pitchFamily="34" charset="-78"/>
              </a:rPr>
              <a:t>	</a:t>
            </a:r>
          </a:p>
          <a:p>
            <a:pPr lvl="3"/>
            <a:endParaRPr lang="en-US" b="0" i="0" dirty="0">
              <a:solidFill>
                <a:srgbClr val="FF0000"/>
              </a:solidFill>
              <a:effectLst/>
              <a:latin typeface="Arial" panose="020B0604020202020204" pitchFamily="34" charset="0"/>
              <a:cs typeface="Arial" panose="020B0604020202020204" pitchFamily="34" charset="0"/>
            </a:endParaRPr>
          </a:p>
          <a:p>
            <a:r>
              <a:rPr lang="en-US" dirty="0">
                <a:latin typeface="Verdana" panose="020B0604030504040204" pitchFamily="34" charset="0"/>
                <a:ea typeface="Verdana" panose="020B0604030504040204" pitchFamily="34" charset="0"/>
                <a:cs typeface="Arial" panose="020B0604020202020204" pitchFamily="34" charset="0"/>
              </a:rPr>
              <a:t>English heavy sounds(</a:t>
            </a:r>
            <a:r>
              <a:rPr lang="en-US" b="1" dirty="0">
                <a:latin typeface="Verdana" panose="020B0604030504040204" pitchFamily="34" charset="0"/>
                <a:ea typeface="Verdana" panose="020B0604030504040204" pitchFamily="34" charset="0"/>
                <a:cs typeface="Arial" panose="020B0604020202020204" pitchFamily="34" charset="0"/>
              </a:rPr>
              <a:t>/AW/</a:t>
            </a:r>
            <a:r>
              <a:rPr lang="en-US" dirty="0">
                <a:latin typeface="Verdana" panose="020B0604030504040204" pitchFamily="34" charset="0"/>
                <a:ea typeface="Verdana" panose="020B0604030504040204" pitchFamily="34" charset="0"/>
                <a:cs typeface="Arial" panose="020B0604020202020204" pitchFamily="34" charset="0"/>
              </a:rPr>
              <a:t> Vowel):L</a:t>
            </a:r>
            <a:r>
              <a:rPr lang="en-US" b="1" dirty="0">
                <a:latin typeface="Verdana" panose="020B0604030504040204" pitchFamily="34" charset="0"/>
                <a:ea typeface="Verdana" panose="020B0604030504040204" pitchFamily="34" charset="0"/>
                <a:cs typeface="Arial" panose="020B0604020202020204" pitchFamily="34" charset="0"/>
              </a:rPr>
              <a:t>AW</a:t>
            </a:r>
            <a:r>
              <a:rPr lang="en-US" dirty="0">
                <a:latin typeface="Verdana" panose="020B0604030504040204" pitchFamily="34" charset="0"/>
                <a:ea typeface="Verdana" panose="020B0604030504040204" pitchFamily="34" charset="0"/>
                <a:cs typeface="Arial" panose="020B0604020202020204" pitchFamily="34" charset="0"/>
              </a:rPr>
              <a:t>, STR</a:t>
            </a:r>
            <a:r>
              <a:rPr lang="en-US" b="1" dirty="0">
                <a:latin typeface="Verdana" panose="020B0604030504040204" pitchFamily="34" charset="0"/>
                <a:ea typeface="Verdana" panose="020B0604030504040204" pitchFamily="34" charset="0"/>
                <a:cs typeface="Arial" panose="020B0604020202020204" pitchFamily="34" charset="0"/>
              </a:rPr>
              <a:t>AW</a:t>
            </a:r>
            <a:r>
              <a:rPr lang="en-US" dirty="0">
                <a:latin typeface="Verdana" panose="020B0604030504040204" pitchFamily="34" charset="0"/>
                <a:ea typeface="Verdana" panose="020B0604030504040204" pitchFamily="34" charset="0"/>
                <a:cs typeface="Arial" panose="020B0604020202020204" pitchFamily="34" charset="0"/>
              </a:rPr>
              <a:t>, B</a:t>
            </a:r>
            <a:r>
              <a:rPr lang="en-US" b="1" dirty="0">
                <a:latin typeface="Verdana" panose="020B0604030504040204" pitchFamily="34" charset="0"/>
                <a:ea typeface="Verdana" panose="020B0604030504040204" pitchFamily="34" charset="0"/>
                <a:cs typeface="Arial" panose="020B0604020202020204" pitchFamily="34" charset="0"/>
              </a:rPr>
              <a:t>A</a:t>
            </a:r>
            <a:r>
              <a:rPr lang="en-US" dirty="0">
                <a:latin typeface="Verdana" panose="020B0604030504040204" pitchFamily="34" charset="0"/>
                <a:ea typeface="Verdana" panose="020B0604030504040204" pitchFamily="34" charset="0"/>
                <a:cs typeface="Arial" panose="020B0604020202020204" pitchFamily="34" charset="0"/>
              </a:rPr>
              <a:t>LL</a:t>
            </a:r>
          </a:p>
          <a:p>
            <a:endParaRPr lang="en-US" dirty="0">
              <a:latin typeface="Arial" panose="020B0604020202020204" pitchFamily="34" charset="0"/>
              <a:cs typeface="Arial" panose="020B0604020202020204" pitchFamily="34" charset="0"/>
            </a:endParaRPr>
          </a:p>
          <a:p>
            <a:r>
              <a:rPr lang="en-US" sz="1400" dirty="0">
                <a:latin typeface="Verdana" panose="020B0604030504040204" pitchFamily="34" charset="0"/>
                <a:ea typeface="Verdana" panose="020B0604030504040204" pitchFamily="34" charset="0"/>
                <a:cs typeface="Arial" panose="020B0604020202020204" pitchFamily="34" charset="0"/>
              </a:rPr>
              <a:t>Note: Letters Alif</a:t>
            </a:r>
            <a:r>
              <a:rPr lang="en-US" sz="1400" dirty="0">
                <a:latin typeface="Noto Nastaliq Urdu SemiBold" panose="020B0502040504020204" pitchFamily="34" charset="-78"/>
                <a:ea typeface="Verdana" panose="020B0604030504040204" pitchFamily="34" charset="0"/>
                <a:cs typeface="Noto Nastaliq Urdu SemiBold" panose="020B0502040504020204" pitchFamily="34" charset="-78"/>
              </a:rPr>
              <a:t>,</a:t>
            </a:r>
            <a:r>
              <a:rPr lang="en-US" sz="1400" dirty="0">
                <a:latin typeface="Verdana" panose="020B0604030504040204" pitchFamily="34" charset="0"/>
                <a:ea typeface="Verdana" panose="020B0604030504040204" pitchFamily="34" charset="0"/>
                <a:cs typeface="Arial" panose="020B0604020202020204" pitchFamily="34" charset="0"/>
              </a:rPr>
              <a:t> Laam(</a:t>
            </a:r>
            <a:r>
              <a:rPr lang="ar-SA" sz="1400" b="1" dirty="0">
                <a:solidFill>
                  <a:srgbClr val="002060"/>
                </a:solidFill>
                <a:latin typeface="Noto Nastaliq Urdu SemiBold" panose="020B0502040504020204" pitchFamily="34" charset="-78"/>
                <a:cs typeface="Noto Nastaliq Urdu SemiBold" panose="020B0502040504020204" pitchFamily="34" charset="-78"/>
              </a:rPr>
              <a:t>ل</a:t>
            </a:r>
            <a:r>
              <a:rPr lang="en-US" sz="1400" dirty="0">
                <a:latin typeface="Arial" panose="020B0604020202020204" pitchFamily="34" charset="0"/>
                <a:cs typeface="Arial" panose="020B0604020202020204" pitchFamily="34" charset="0"/>
              </a:rPr>
              <a:t>)</a:t>
            </a:r>
            <a:r>
              <a:rPr lang="en-US" sz="2000" dirty="0">
                <a:solidFill>
                  <a:srgbClr val="0000FF"/>
                </a:solidFill>
                <a:latin typeface="Noto Nastaliq Urdu Medium" panose="020B0502040504020204" pitchFamily="34" charset="-78"/>
                <a:cs typeface="Noto Nastaliq Urdu Medium" panose="020B0502040504020204" pitchFamily="34" charset="-78"/>
              </a:rPr>
              <a:t> </a:t>
            </a:r>
            <a:r>
              <a:rPr lang="en-US" sz="1400" dirty="0">
                <a:latin typeface="Verdana" panose="020B0604030504040204" pitchFamily="34" charset="0"/>
                <a:ea typeface="Verdana" panose="020B0604030504040204" pitchFamily="34" charset="0"/>
                <a:cs typeface="Arial" panose="020B0604020202020204" pitchFamily="34" charset="0"/>
              </a:rPr>
              <a:t>and Ra</a:t>
            </a:r>
            <a:r>
              <a:rPr lang="en-US" sz="1400" dirty="0">
                <a:latin typeface="Arial" panose="020B0604020202020204" pitchFamily="34" charset="0"/>
                <a:cs typeface="Arial" panose="020B0604020202020204" pitchFamily="34" charset="0"/>
              </a:rPr>
              <a:t>(</a:t>
            </a:r>
            <a:r>
              <a:rPr lang="ar-SA" b="1" dirty="0">
                <a:solidFill>
                  <a:srgbClr val="002060"/>
                </a:solidFill>
                <a:latin typeface="Noto Nastaliq Urdu SemiBold" panose="020B0502040504020204" pitchFamily="34" charset="-78"/>
                <a:cs typeface="Noto Nastaliq Urdu SemiBold" panose="020B0502040504020204" pitchFamily="34" charset="-78"/>
              </a:rPr>
              <a:t>ر</a:t>
            </a:r>
            <a:r>
              <a:rPr lang="en-US" sz="1400" dirty="0">
                <a:latin typeface="Arial" panose="020B0604020202020204" pitchFamily="34" charset="0"/>
                <a:cs typeface="Arial" panose="020B0604020202020204" pitchFamily="34" charset="0"/>
              </a:rPr>
              <a:t>) </a:t>
            </a:r>
            <a:r>
              <a:rPr lang="en-US" sz="1400" dirty="0">
                <a:latin typeface="Verdana" panose="020B0604030504040204" pitchFamily="34" charset="0"/>
                <a:ea typeface="Verdana" panose="020B0604030504040204" pitchFamily="34" charset="0"/>
                <a:cs typeface="Arial" panose="020B0604020202020204" pitchFamily="34" charset="0"/>
              </a:rPr>
              <a:t>can be pronounced light or heavy based on some conditions which will be covered later</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1600" dirty="0">
                <a:solidFill>
                  <a:schemeClr val="dk1"/>
                </a:solidFill>
                <a:latin typeface="Arial"/>
                <a:ea typeface="Arial"/>
                <a:cs typeface="Arial"/>
                <a:sym typeface="Arial"/>
              </a:rPr>
              <a:t>                            </a:t>
            </a:r>
            <a:r>
              <a:rPr lang="en-US" sz="1600" dirty="0">
                <a:solidFill>
                  <a:schemeClr val="dk1"/>
                </a:solidFill>
                <a:latin typeface="Arial"/>
                <a:ea typeface="Arial"/>
                <a:cs typeface="Arial"/>
                <a:sym typeface="Arial"/>
                <a:hlinkClick r:id="rId3"/>
              </a:rPr>
              <a:t>Click here for a shor`t video</a:t>
            </a:r>
            <a:endParaRPr lang="en-US" sz="1600" dirty="0">
              <a:solidFill>
                <a:schemeClr val="dk1"/>
              </a:solidFill>
              <a:latin typeface="Arial"/>
              <a:ea typeface="Arial"/>
              <a:cs typeface="Arial"/>
              <a:sym typeface="Arial"/>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4A78B5-1888-CE1B-3CF4-EB077EFA4492}"/>
              </a:ext>
            </a:extLst>
          </p:cNvPr>
          <p:cNvPicPr>
            <a:picLocks noChangeAspect="1"/>
          </p:cNvPicPr>
          <p:nvPr/>
        </p:nvPicPr>
        <p:blipFill>
          <a:blip r:embed="rId4"/>
          <a:stretch>
            <a:fillRect/>
          </a:stretch>
        </p:blipFill>
        <p:spPr>
          <a:xfrm>
            <a:off x="2841973" y="2606320"/>
            <a:ext cx="6245756" cy="952633"/>
          </a:xfrm>
          <a:prstGeom prst="rect">
            <a:avLst/>
          </a:prstGeom>
        </p:spPr>
      </p:pic>
      <p:pic>
        <p:nvPicPr>
          <p:cNvPr id="5" name="Picture 4">
            <a:extLst>
              <a:ext uri="{FF2B5EF4-FFF2-40B4-BE49-F238E27FC236}">
                <a16:creationId xmlns:a16="http://schemas.microsoft.com/office/drawing/2014/main" id="{2060CC95-0414-AA88-3083-1D8F42FC56AF}"/>
              </a:ext>
            </a:extLst>
          </p:cNvPr>
          <p:cNvPicPr>
            <a:picLocks noChangeAspect="1"/>
          </p:cNvPicPr>
          <p:nvPr/>
        </p:nvPicPr>
        <p:blipFill>
          <a:blip r:embed="rId5"/>
          <a:stretch>
            <a:fillRect/>
          </a:stretch>
        </p:blipFill>
        <p:spPr>
          <a:xfrm>
            <a:off x="108336" y="5597246"/>
            <a:ext cx="1498790" cy="657256"/>
          </a:xfrm>
          <a:prstGeom prst="rect">
            <a:avLst/>
          </a:prstGeom>
        </p:spPr>
      </p:pic>
      <p:sp>
        <p:nvSpPr>
          <p:cNvPr id="6" name="TextBox 5">
            <a:extLst>
              <a:ext uri="{FF2B5EF4-FFF2-40B4-BE49-F238E27FC236}">
                <a16:creationId xmlns:a16="http://schemas.microsoft.com/office/drawing/2014/main" id="{9DF06B5E-095D-4340-5B4C-DBFCDCF7B722}"/>
              </a:ext>
            </a:extLst>
          </p:cNvPr>
          <p:cNvSpPr txBox="1"/>
          <p:nvPr/>
        </p:nvSpPr>
        <p:spPr>
          <a:xfrm>
            <a:off x="5676900" y="282059"/>
            <a:ext cx="6419849"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Reading the Holy Quran</a:t>
            </a:r>
          </a:p>
        </p:txBody>
      </p:sp>
    </p:spTree>
    <p:extLst>
      <p:ext uri="{BB962C8B-B14F-4D97-AF65-F5344CB8AC3E}">
        <p14:creationId xmlns:p14="http://schemas.microsoft.com/office/powerpoint/2010/main" val="344401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A09F8-37B6-703C-4B6F-843655C97FC4}"/>
              </a:ext>
            </a:extLst>
          </p:cNvPr>
          <p:cNvSpPr txBox="1"/>
          <p:nvPr/>
        </p:nvSpPr>
        <p:spPr>
          <a:xfrm>
            <a:off x="3128963" y="2758559"/>
            <a:ext cx="5934074" cy="646331"/>
          </a:xfrm>
          <a:prstGeom prst="rect">
            <a:avLst/>
          </a:prstGeom>
          <a:noFill/>
        </p:spPr>
        <p:txBody>
          <a:bodyPr wrap="square">
            <a:spAutoFit/>
          </a:bodyPr>
          <a:lstStyle/>
          <a:p>
            <a:pPr algn="ctr"/>
            <a:r>
              <a:rPr lang="en-US" sz="3600" b="1" dirty="0">
                <a:latin typeface="Verdana" panose="020B0604030504040204" pitchFamily="34" charset="0"/>
                <a:ea typeface="Verdana" panose="020B0604030504040204" pitchFamily="34" charset="0"/>
              </a:rPr>
              <a:t>Health</a:t>
            </a:r>
          </a:p>
        </p:txBody>
      </p:sp>
    </p:spTree>
    <p:extLst>
      <p:ext uri="{BB962C8B-B14F-4D97-AF65-F5344CB8AC3E}">
        <p14:creationId xmlns:p14="http://schemas.microsoft.com/office/powerpoint/2010/main" val="3542465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68356-A52A-2236-969C-581EE47EA874}"/>
              </a:ext>
            </a:extLst>
          </p:cNvPr>
          <p:cNvSpPr txBox="1"/>
          <p:nvPr/>
        </p:nvSpPr>
        <p:spPr>
          <a:xfrm>
            <a:off x="9885490" y="215078"/>
            <a:ext cx="208597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Agenda</a:t>
            </a:r>
          </a:p>
        </p:txBody>
      </p:sp>
      <p:sp>
        <p:nvSpPr>
          <p:cNvPr id="5" name="TextBox 4">
            <a:extLst>
              <a:ext uri="{FF2B5EF4-FFF2-40B4-BE49-F238E27FC236}">
                <a16:creationId xmlns:a16="http://schemas.microsoft.com/office/drawing/2014/main" id="{2A1B0D22-06B0-F375-9EEA-CA0EABEE4B98}"/>
              </a:ext>
            </a:extLst>
          </p:cNvPr>
          <p:cNvSpPr txBox="1"/>
          <p:nvPr/>
        </p:nvSpPr>
        <p:spPr>
          <a:xfrm>
            <a:off x="365637" y="1711009"/>
            <a:ext cx="11605828" cy="415498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Recitation and translation of the Holy Quran (10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Pledge (5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Hadith (5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Discussion segment (15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Salat (Daily Prayers) (5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Al–</a:t>
            </a:r>
            <a:r>
              <a:rPr lang="en-US" sz="2400" dirty="0" err="1">
                <a:latin typeface="Verdana" panose="020B0604030504040204" pitchFamily="34" charset="0"/>
                <a:ea typeface="Verdana" panose="020B0604030504040204" pitchFamily="34" charset="0"/>
              </a:rPr>
              <a:t>Wasiyyat</a:t>
            </a:r>
            <a:r>
              <a:rPr lang="en-US" sz="2400" dirty="0">
                <a:latin typeface="Verdana" panose="020B0604030504040204" pitchFamily="34" charset="0"/>
                <a:ea typeface="Verdana" panose="020B0604030504040204" pitchFamily="34" charset="0"/>
              </a:rPr>
              <a:t> (5 min)</a:t>
            </a:r>
          </a:p>
          <a:p>
            <a:pPr marL="285750" indent="-285750">
              <a:buFont typeface="Arial" panose="020B0604020202020204" pitchFamily="34" charset="0"/>
              <a:buChar char="•"/>
            </a:pPr>
            <a:r>
              <a:rPr lang="en-US" sz="2400" dirty="0" err="1">
                <a:latin typeface="Verdana" panose="020B0604030504040204" pitchFamily="34" charset="0"/>
                <a:ea typeface="Verdana" panose="020B0604030504040204" pitchFamily="34" charset="0"/>
              </a:rPr>
              <a:t>Zahanat</a:t>
            </a:r>
            <a:r>
              <a:rPr lang="en-US" sz="2400" dirty="0">
                <a:latin typeface="Verdana" panose="020B0604030504040204" pitchFamily="34" charset="0"/>
                <a:ea typeface="Verdana" panose="020B0604030504040204" pitchFamily="34" charset="0"/>
              </a:rPr>
              <a:t> (Intelligence) (5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Health segment (10 min)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Local Time – Missionary Comments/Reminders/Announcements (10 min)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Du’a </a:t>
            </a:r>
          </a:p>
        </p:txBody>
      </p:sp>
      <p:pic>
        <p:nvPicPr>
          <p:cNvPr id="4" name="Picture 3">
            <a:extLst>
              <a:ext uri="{FF2B5EF4-FFF2-40B4-BE49-F238E27FC236}">
                <a16:creationId xmlns:a16="http://schemas.microsoft.com/office/drawing/2014/main" id="{6D94A663-7AB0-5A75-8040-74FBF224B9E1}"/>
              </a:ext>
            </a:extLst>
          </p:cNvPr>
          <p:cNvPicPr>
            <a:picLocks noChangeAspect="1"/>
          </p:cNvPicPr>
          <p:nvPr/>
        </p:nvPicPr>
        <p:blipFill>
          <a:blip r:embed="rId3"/>
          <a:stretch>
            <a:fillRect/>
          </a:stretch>
        </p:blipFill>
        <p:spPr>
          <a:xfrm>
            <a:off x="10231310" y="692996"/>
            <a:ext cx="1885950" cy="1666875"/>
          </a:xfrm>
          <a:prstGeom prst="flowChartConnector">
            <a:avLst/>
          </a:prstGeom>
        </p:spPr>
      </p:pic>
    </p:spTree>
    <p:extLst>
      <p:ext uri="{BB962C8B-B14F-4D97-AF65-F5344CB8AC3E}">
        <p14:creationId xmlns:p14="http://schemas.microsoft.com/office/powerpoint/2010/main" val="318458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ating Potatoes Every day ?"/>
          <p:cNvSpPr txBox="1">
            <a:spLocks noGrp="1"/>
          </p:cNvSpPr>
          <p:nvPr>
            <p:ph type="title"/>
          </p:nvPr>
        </p:nvSpPr>
        <p:spPr>
          <a:prstGeom prst="rect">
            <a:avLst/>
          </a:prstGeom>
        </p:spPr>
        <p:txBody>
          <a:bodyPr/>
          <a:lstStyle/>
          <a:p>
            <a:r>
              <a:rPr dirty="0"/>
              <a:t>Eating Potatoes Every day ?</a:t>
            </a:r>
          </a:p>
        </p:txBody>
      </p:sp>
      <p:sp>
        <p:nvSpPr>
          <p:cNvPr id="132" name="Tanvir Ahmed"/>
          <p:cNvSpPr txBox="1">
            <a:spLocks noGrp="1"/>
          </p:cNvSpPr>
          <p:nvPr>
            <p:ph type="body" sz="quarter" idx="1"/>
          </p:nvPr>
        </p:nvSpPr>
        <p:spPr>
          <a:prstGeom prst="rect">
            <a:avLst/>
          </a:prstGeom>
        </p:spPr>
        <p:txBody>
          <a:bodyPr/>
          <a:lstStyle/>
          <a:p>
            <a:r>
              <a:t>Tanvir Ahmed</a:t>
            </a:r>
          </a:p>
        </p:txBody>
      </p:sp>
      <p:pic>
        <p:nvPicPr>
          <p:cNvPr id="133" name="image.png" descr="image.png"/>
          <p:cNvPicPr>
            <a:picLocks noChangeAspect="1"/>
          </p:cNvPicPr>
          <p:nvPr/>
        </p:nvPicPr>
        <p:blipFill>
          <a:blip r:embed="rId3"/>
          <a:stretch>
            <a:fillRect/>
          </a:stretch>
        </p:blipFill>
        <p:spPr>
          <a:xfrm>
            <a:off x="2610984" y="450342"/>
            <a:ext cx="6973661" cy="390525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Close-up of a double shot of espresso being poured from an espresso maker" descr="Close-up of a double shot of espresso being poured from an espresso maker"/>
          <p:cNvPicPr>
            <a:picLocks noGrp="1"/>
          </p:cNvPicPr>
          <p:nvPr>
            <p:ph type="pic" idx="21"/>
          </p:nvPr>
        </p:nvPicPr>
        <p:blipFill>
          <a:blip r:embed="rId2"/>
          <a:stretch>
            <a:fillRect/>
          </a:stretch>
        </p:blipFill>
        <p:spPr>
          <a:xfrm>
            <a:off x="7747000" y="1816100"/>
            <a:ext cx="4006850" cy="4623397"/>
          </a:xfrm>
          <a:prstGeom prst="rect">
            <a:avLst/>
          </a:prstGeom>
        </p:spPr>
      </p:pic>
      <p:sp>
        <p:nvSpPr>
          <p:cNvPr id="136" name="Are Potatoes Good"/>
          <p:cNvSpPr txBox="1">
            <a:spLocks noGrp="1"/>
          </p:cNvSpPr>
          <p:nvPr>
            <p:ph type="title"/>
          </p:nvPr>
        </p:nvSpPr>
        <p:spPr>
          <a:xfrm>
            <a:off x="609600" y="255588"/>
            <a:ext cx="10979150" cy="911225"/>
          </a:xfrm>
          <a:prstGeom prst="rect">
            <a:avLst/>
          </a:prstGeom>
          <a:ln w="12700">
            <a:miter lim="400000"/>
          </a:ln>
        </p:spPr>
        <p:txBody>
          <a:bodyPr lIns="50800" tIns="50800" rIns="50800" bIns="50800" anchor="ctr">
            <a:normAutofit/>
          </a:bodyPr>
          <a:lstStyle>
            <a:lvl1pPr algn="ctr"/>
          </a:lstStyle>
          <a:p>
            <a:r>
              <a:rPr dirty="0"/>
              <a:t>Are Potatoes Good </a:t>
            </a:r>
          </a:p>
        </p:txBody>
      </p:sp>
      <p:sp>
        <p:nvSpPr>
          <p:cNvPr id="137" name="Potatoes are NOT  &quot;bad&quot; carb…"/>
          <p:cNvSpPr txBox="1">
            <a:spLocks noGrp="1"/>
          </p:cNvSpPr>
          <p:nvPr>
            <p:ph type="body" sz="half" idx="1"/>
          </p:nvPr>
        </p:nvSpPr>
        <p:spPr>
          <a:prstGeom prst="rect">
            <a:avLst/>
          </a:prstGeom>
        </p:spPr>
        <p:txBody>
          <a:bodyPr/>
          <a:lstStyle/>
          <a:p>
            <a:pPr>
              <a:buBlip>
                <a:blip r:embed="rId3"/>
              </a:buBlip>
            </a:pPr>
            <a:r>
              <a:rPr dirty="0"/>
              <a:t>Potatoes are NOT  "bad" carb</a:t>
            </a:r>
            <a:r>
              <a:rPr lang="en-US" dirty="0"/>
              <a:t> </a:t>
            </a:r>
            <a:r>
              <a:rPr lang="en-US" u="sng" dirty="0"/>
              <a:t>as long as they are consumed properly</a:t>
            </a:r>
            <a:endParaRPr u="sng" dirty="0"/>
          </a:p>
          <a:p>
            <a:pPr>
              <a:buBlip>
                <a:blip r:embed="rId3"/>
              </a:buBlip>
            </a:pPr>
            <a:r>
              <a:rPr dirty="0"/>
              <a:t>They are sustainable, with a low carbon and water footprint, and less land is required for their production compared to other crops (2021 Study)</a:t>
            </a:r>
          </a:p>
          <a:p>
            <a:pPr>
              <a:buBlip>
                <a:blip r:embed="rId3"/>
              </a:buBlip>
            </a:pPr>
            <a:r>
              <a:rPr dirty="0"/>
              <a:t>Potatoes are the most </a:t>
            </a:r>
            <a:r>
              <a:rPr b="1" dirty="0"/>
              <a:t>commonly consumed vegetable</a:t>
            </a:r>
            <a:r>
              <a:rPr dirty="0"/>
              <a:t> (Tomatoes are trailing behind!)</a:t>
            </a:r>
          </a:p>
        </p:txBody>
      </p:sp>
      <p:pic>
        <p:nvPicPr>
          <p:cNvPr id="138" name="image.png" descr="image.png"/>
          <p:cNvPicPr>
            <a:picLocks noChangeAspect="1"/>
          </p:cNvPicPr>
          <p:nvPr/>
        </p:nvPicPr>
        <p:blipFill>
          <a:blip r:embed="rId4"/>
          <a:stretch>
            <a:fillRect/>
          </a:stretch>
        </p:blipFill>
        <p:spPr>
          <a:xfrm>
            <a:off x="8235950" y="2203450"/>
            <a:ext cx="2882900" cy="384882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Close-up of a double shot of espresso being poured from an espresso maker" descr="Close-up of a double shot of espresso being poured from an espresso maker"/>
          <p:cNvPicPr>
            <a:picLocks noGrp="1"/>
          </p:cNvPicPr>
          <p:nvPr>
            <p:ph type="pic" idx="21"/>
          </p:nvPr>
        </p:nvPicPr>
        <p:blipFill>
          <a:blip r:embed="rId2"/>
          <a:stretch>
            <a:fillRect/>
          </a:stretch>
        </p:blipFill>
        <p:spPr>
          <a:xfrm>
            <a:off x="7747000" y="1816100"/>
            <a:ext cx="4006850" cy="4623397"/>
          </a:xfrm>
          <a:prstGeom prst="rect">
            <a:avLst/>
          </a:prstGeom>
        </p:spPr>
      </p:pic>
      <p:sp>
        <p:nvSpPr>
          <p:cNvPr id="141" name="Are Potatoes Good"/>
          <p:cNvSpPr txBox="1">
            <a:spLocks noGrp="1"/>
          </p:cNvSpPr>
          <p:nvPr>
            <p:ph type="title"/>
          </p:nvPr>
        </p:nvSpPr>
        <p:spPr>
          <a:prstGeom prst="rect">
            <a:avLst/>
          </a:prstGeom>
        </p:spPr>
        <p:txBody>
          <a:bodyPr/>
          <a:lstStyle>
            <a:lvl1pPr algn="ctr"/>
          </a:lstStyle>
          <a:p>
            <a:r>
              <a:rPr dirty="0"/>
              <a:t>Are Potatoes Good </a:t>
            </a:r>
          </a:p>
        </p:txBody>
      </p:sp>
      <p:sp>
        <p:nvSpPr>
          <p:cNvPr id="142" name="Potatoes are root vegetables and a dietary staple in many parts of the world…"/>
          <p:cNvSpPr txBox="1">
            <a:spLocks noGrp="1"/>
          </p:cNvSpPr>
          <p:nvPr>
            <p:ph type="body" sz="half" idx="1"/>
          </p:nvPr>
        </p:nvSpPr>
        <p:spPr>
          <a:prstGeom prst="rect">
            <a:avLst/>
          </a:prstGeom>
        </p:spPr>
        <p:txBody>
          <a:bodyPr/>
          <a:lstStyle/>
          <a:p>
            <a:pPr>
              <a:buFont typeface="Wingdings" pitchFamily="2" charset="2"/>
              <a:buChar char="§"/>
            </a:pPr>
            <a:r>
              <a:rPr dirty="0"/>
              <a:t>Potatoes can have a place in your meals,  </a:t>
            </a:r>
            <a:r>
              <a:rPr u="sng" dirty="0"/>
              <a:t>when prepared in a health-conscious way</a:t>
            </a:r>
          </a:p>
          <a:p>
            <a:r>
              <a:rPr dirty="0"/>
              <a:t>Eating them with foods high in protein, fiber and unsaturated fats can slow digestion and prevent spikes in blood glucose</a:t>
            </a:r>
            <a:r>
              <a:rPr lang="en-US" dirty="0"/>
              <a:t>. (One cooked potato with skin on, contains 3 gm of fibers. Recommendation is to eat 25-38 gm of Fiber daily)</a:t>
            </a:r>
          </a:p>
          <a:p>
            <a:pPr>
              <a:buBlip>
                <a:blip r:embed="rId3"/>
              </a:buBlip>
            </a:pPr>
            <a:endParaRPr dirty="0"/>
          </a:p>
        </p:txBody>
      </p:sp>
      <p:pic>
        <p:nvPicPr>
          <p:cNvPr id="143" name="image.png" descr="image.png"/>
          <p:cNvPicPr>
            <a:picLocks noChangeAspect="1"/>
          </p:cNvPicPr>
          <p:nvPr/>
        </p:nvPicPr>
        <p:blipFill>
          <a:blip r:embed="rId4"/>
          <a:stretch>
            <a:fillRect/>
          </a:stretch>
        </p:blipFill>
        <p:spPr>
          <a:xfrm>
            <a:off x="8235950" y="2203450"/>
            <a:ext cx="2882900" cy="384882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Health Benefits of Potatoes…"/>
          <p:cNvSpPr txBox="1">
            <a:spLocks noGrp="1"/>
          </p:cNvSpPr>
          <p:nvPr>
            <p:ph type="title"/>
          </p:nvPr>
        </p:nvSpPr>
        <p:spPr>
          <a:prstGeom prst="rect">
            <a:avLst/>
          </a:prstGeom>
        </p:spPr>
        <p:txBody>
          <a:bodyPr>
            <a:noAutofit/>
          </a:bodyPr>
          <a:lstStyle/>
          <a:p>
            <a:pPr algn="ctr" defTabSz="334328">
              <a:defRPr sz="7937"/>
            </a:pPr>
            <a:r>
              <a:rPr sz="4800" dirty="0"/>
              <a:t>Health Benefits of Potatoes</a:t>
            </a:r>
          </a:p>
          <a:p>
            <a:pPr algn="ctr" defTabSz="334328">
              <a:defRPr sz="7937"/>
            </a:pPr>
            <a:r>
              <a:rPr sz="4800" dirty="0"/>
              <a:t>Improved Gut Health</a:t>
            </a:r>
          </a:p>
        </p:txBody>
      </p:sp>
      <p:sp>
        <p:nvSpPr>
          <p:cNvPr id="154" name="Whole potatoes contain resistant starch, which gets fermented by bacteria in your colon. That means that spuds are considered a prebiotic, so they feed the &quot;good&quot; bacteria in your gut…"/>
          <p:cNvSpPr txBox="1">
            <a:spLocks noGrp="1"/>
          </p:cNvSpPr>
          <p:nvPr>
            <p:ph type="body" sz="half" idx="1"/>
          </p:nvPr>
        </p:nvSpPr>
        <p:spPr>
          <a:prstGeom prst="rect">
            <a:avLst/>
          </a:prstGeom>
        </p:spPr>
        <p:txBody>
          <a:bodyPr>
            <a:normAutofit/>
          </a:bodyPr>
          <a:lstStyle/>
          <a:p>
            <a:pPr>
              <a:buBlip>
                <a:blip r:embed="rId2"/>
              </a:buBlip>
            </a:pPr>
            <a:r>
              <a:rPr lang="en-US" dirty="0"/>
              <a:t>They can be </a:t>
            </a:r>
            <a:r>
              <a:rPr dirty="0"/>
              <a:t>considered a </a:t>
            </a:r>
            <a:r>
              <a:rPr b="1" dirty="0"/>
              <a:t>prebiotic, so they feed the "good" bacteria in your gut</a:t>
            </a:r>
          </a:p>
          <a:p>
            <a:pPr>
              <a:buBlip>
                <a:blip r:embed="rId2"/>
              </a:buBlip>
            </a:pPr>
            <a:r>
              <a:rPr dirty="0"/>
              <a:t>Eating whole potatoes and  garlic helps maintain a healthy microbiome, improving </a:t>
            </a:r>
            <a:r>
              <a:rPr b="1" dirty="0"/>
              <a:t>digestion and supporting immune</a:t>
            </a:r>
            <a:endParaRPr lang="en-US" b="1" dirty="0"/>
          </a:p>
          <a:p>
            <a:pPr>
              <a:buBlip>
                <a:blip r:embed="rId2"/>
              </a:buBlip>
            </a:pPr>
            <a:r>
              <a:rPr lang="en-US" b="1" dirty="0"/>
              <a:t>Potatoes are abundant in potassium. </a:t>
            </a:r>
          </a:p>
          <a:p>
            <a:pPr>
              <a:buBlip>
                <a:blip r:embed="rId2"/>
              </a:buBlip>
            </a:pPr>
            <a:r>
              <a:rPr lang="en-US" b="1" dirty="0"/>
              <a:t>Potassium is a mineral that supports our nerves, muscles, kidneys and heart It also plays a key role in regulating blood pressure. </a:t>
            </a:r>
          </a:p>
          <a:p>
            <a:pPr>
              <a:buBlip>
                <a:blip r:embed="rId2"/>
              </a:buBlip>
            </a:pPr>
            <a:endParaRPr b="1" dirty="0"/>
          </a:p>
        </p:txBody>
      </p:sp>
      <p:pic>
        <p:nvPicPr>
          <p:cNvPr id="155" name="image.png" descr="image.png"/>
          <p:cNvPicPr>
            <a:picLocks noChangeAspect="1"/>
          </p:cNvPicPr>
          <p:nvPr/>
        </p:nvPicPr>
        <p:blipFill>
          <a:blip r:embed="rId3"/>
          <a:stretch>
            <a:fillRect/>
          </a:stretch>
        </p:blipFill>
        <p:spPr>
          <a:xfrm>
            <a:off x="7543800" y="2784848"/>
            <a:ext cx="4241800" cy="2386855"/>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st Ways to Cook Potatoes"/>
          <p:cNvSpPr txBox="1">
            <a:spLocks noGrp="1"/>
          </p:cNvSpPr>
          <p:nvPr>
            <p:ph type="title"/>
          </p:nvPr>
        </p:nvSpPr>
        <p:spPr>
          <a:prstGeom prst="rect">
            <a:avLst/>
          </a:prstGeom>
        </p:spPr>
        <p:txBody>
          <a:bodyPr/>
          <a:lstStyle>
            <a:lvl1pPr algn="ctr"/>
          </a:lstStyle>
          <a:p>
            <a:r>
              <a:t>Best Ways to Cook Potatoes </a:t>
            </a:r>
          </a:p>
        </p:txBody>
      </p:sp>
      <p:sp>
        <p:nvSpPr>
          <p:cNvPr id="162" name="Boiling and Simmering - Salmon with Potatoes &amp; Horseradish Sauce, where you bring the potatoes to a boil and then simmer until tender…"/>
          <p:cNvSpPr txBox="1">
            <a:spLocks noGrp="1"/>
          </p:cNvSpPr>
          <p:nvPr>
            <p:ph type="body" sz="half" idx="1"/>
          </p:nvPr>
        </p:nvSpPr>
        <p:spPr>
          <a:prstGeom prst="rect">
            <a:avLst/>
          </a:prstGeom>
        </p:spPr>
        <p:txBody>
          <a:bodyPr>
            <a:normAutofit lnSpcReduction="10000"/>
          </a:bodyPr>
          <a:lstStyle/>
          <a:p>
            <a:pPr>
              <a:buBlip>
                <a:blip r:embed="rId2"/>
              </a:buBlip>
            </a:pPr>
            <a:r>
              <a:rPr b="1" dirty="0"/>
              <a:t>Boiling and Simmering</a:t>
            </a:r>
            <a:r>
              <a:rPr dirty="0"/>
              <a:t> - </a:t>
            </a:r>
            <a:r>
              <a:rPr b="1" dirty="0"/>
              <a:t>Salmon with Potatoes &amp; Horseradish Sauce</a:t>
            </a:r>
            <a:r>
              <a:rPr dirty="0"/>
              <a:t>, where you bring the potatoes to a boil and then simmer until tender</a:t>
            </a:r>
          </a:p>
          <a:p>
            <a:pPr>
              <a:buBlip>
                <a:blip r:embed="rId2"/>
              </a:buBlip>
            </a:pPr>
            <a:r>
              <a:rPr b="1" dirty="0"/>
              <a:t>Simply steaming </a:t>
            </a:r>
            <a:r>
              <a:rPr dirty="0"/>
              <a:t>whole potatoes until tender (about 15 minutes) creates a delicious side. Add herbs and spices for additional flavors.</a:t>
            </a:r>
          </a:p>
          <a:p>
            <a:pPr>
              <a:buBlip>
                <a:blip r:embed="rId2"/>
              </a:buBlip>
              <a:defRPr b="1"/>
            </a:pPr>
            <a:r>
              <a:rPr dirty="0"/>
              <a:t>Roasting potatoes in oven either alone or with Brussels sprouts</a:t>
            </a:r>
            <a:r>
              <a:rPr b="0" dirty="0"/>
              <a:t> makes them an ideal side dish</a:t>
            </a:r>
            <a:endParaRPr lang="en-US" b="0" dirty="0"/>
          </a:p>
          <a:p>
            <a:pPr>
              <a:defRPr b="1"/>
            </a:pPr>
            <a:r>
              <a:rPr lang="en-US" b="1" dirty="0"/>
              <a:t>Air fryers </a:t>
            </a:r>
            <a:r>
              <a:rPr lang="en-US" dirty="0"/>
              <a:t>are not only for making fries but also for making delicious baked potatoes.</a:t>
            </a:r>
          </a:p>
        </p:txBody>
      </p:sp>
      <p:pic>
        <p:nvPicPr>
          <p:cNvPr id="163" name="image.png" descr="image.png"/>
          <p:cNvPicPr>
            <a:picLocks noChangeAspect="1"/>
          </p:cNvPicPr>
          <p:nvPr/>
        </p:nvPicPr>
        <p:blipFill>
          <a:blip r:embed="rId3"/>
          <a:stretch>
            <a:fillRect/>
          </a:stretch>
        </p:blipFill>
        <p:spPr>
          <a:xfrm>
            <a:off x="7465344" y="2891444"/>
            <a:ext cx="4354262" cy="289756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otential Harms"/>
          <p:cNvSpPr txBox="1">
            <a:spLocks noGrp="1"/>
          </p:cNvSpPr>
          <p:nvPr>
            <p:ph type="title"/>
          </p:nvPr>
        </p:nvSpPr>
        <p:spPr>
          <a:prstGeom prst="rect">
            <a:avLst/>
          </a:prstGeom>
        </p:spPr>
        <p:txBody>
          <a:bodyPr/>
          <a:lstStyle>
            <a:lvl1pPr algn="ctr"/>
          </a:lstStyle>
          <a:p>
            <a:r>
              <a:t>Potential Harms </a:t>
            </a:r>
          </a:p>
        </p:txBody>
      </p:sp>
      <p:sp>
        <p:nvSpPr>
          <p:cNvPr id="170" name="Potatoes don’t count as a vegetable on Harvard’s Healthy Eating Plate because they are high in the type of carbohydrate that the body digests rapidly, causing blood sugar and insulin to surge and then dip (Fluctuation in Sugar)…"/>
          <p:cNvSpPr txBox="1">
            <a:spLocks noGrp="1"/>
          </p:cNvSpPr>
          <p:nvPr>
            <p:ph type="body" sz="half" idx="1"/>
          </p:nvPr>
        </p:nvSpPr>
        <p:spPr>
          <a:prstGeom prst="rect">
            <a:avLst/>
          </a:prstGeom>
        </p:spPr>
        <p:txBody>
          <a:bodyPr/>
          <a:lstStyle/>
          <a:p>
            <a:pPr>
              <a:buBlip>
                <a:blip r:embed="rId2"/>
              </a:buBlip>
            </a:pPr>
            <a:r>
              <a:rPr b="1"/>
              <a:t>Potatoes don’t count as a vegetable on Harvard’s Healthy Eating Plate because they are high in the type of carbohydrate that the body digests rapidly, causing blood sugar and insulin to surge and then dip (Fluctuation in Sugar)</a:t>
            </a:r>
          </a:p>
          <a:p>
            <a:pPr>
              <a:buBlip>
                <a:blip r:embed="rId2"/>
              </a:buBlip>
            </a:pPr>
            <a:r>
              <a:rPr b="1"/>
              <a:t> Potatoes seem to be a particular culprit for weight gain and diabetes; fries, chips etc.</a:t>
            </a:r>
          </a:p>
        </p:txBody>
      </p:sp>
      <p:pic>
        <p:nvPicPr>
          <p:cNvPr id="171" name="image.png" descr="image.png"/>
          <p:cNvPicPr>
            <a:picLocks noChangeAspect="1"/>
          </p:cNvPicPr>
          <p:nvPr/>
        </p:nvPicPr>
        <p:blipFill>
          <a:blip r:embed="rId3"/>
          <a:stretch>
            <a:fillRect/>
          </a:stretch>
        </p:blipFill>
        <p:spPr>
          <a:xfrm>
            <a:off x="7465344" y="2891444"/>
            <a:ext cx="4354262" cy="289756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17CF3-0F5B-D780-676E-9ED245C11158}"/>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Local Majlis Time</a:t>
            </a:r>
          </a:p>
        </p:txBody>
      </p:sp>
      <p:sp>
        <p:nvSpPr>
          <p:cNvPr id="4" name="TextBox 3">
            <a:extLst>
              <a:ext uri="{FF2B5EF4-FFF2-40B4-BE49-F238E27FC236}">
                <a16:creationId xmlns:a16="http://schemas.microsoft.com/office/drawing/2014/main" id="{3C63A0B5-2167-CD80-A73E-5F78B32582EB}"/>
              </a:ext>
            </a:extLst>
          </p:cNvPr>
          <p:cNvSpPr txBox="1"/>
          <p:nvPr/>
        </p:nvSpPr>
        <p:spPr>
          <a:xfrm>
            <a:off x="523876" y="1265728"/>
            <a:ext cx="11277600" cy="230832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Sign-up for TAQWA Quran classes via the following link</a:t>
            </a: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hlinkClick r:id="rId2"/>
              </a:rPr>
              <a:t>https://www.altaqwa.us/registration/</a:t>
            </a:r>
            <a:r>
              <a:rPr lang="en-US" sz="2400"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Murabbi Sahib’s Comments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Reminders/announcements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Du’a</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Adjourn</a:t>
            </a:r>
          </a:p>
        </p:txBody>
      </p:sp>
      <p:sp>
        <p:nvSpPr>
          <p:cNvPr id="5" name="TextBox 4">
            <a:extLst>
              <a:ext uri="{FF2B5EF4-FFF2-40B4-BE49-F238E27FC236}">
                <a16:creationId xmlns:a16="http://schemas.microsoft.com/office/drawing/2014/main" id="{8022B7F2-F8F1-9028-6C51-C4F2ED131DCB}"/>
              </a:ext>
            </a:extLst>
          </p:cNvPr>
          <p:cNvSpPr txBox="1"/>
          <p:nvPr/>
        </p:nvSpPr>
        <p:spPr>
          <a:xfrm>
            <a:off x="47625" y="5625515"/>
            <a:ext cx="12096750" cy="646331"/>
          </a:xfrm>
          <a:prstGeom prst="rect">
            <a:avLst/>
          </a:prstGeom>
          <a:noFill/>
        </p:spPr>
        <p:txBody>
          <a:bodyPr wrap="square">
            <a:spAutoFit/>
          </a:bodyPr>
          <a:lstStyle/>
          <a:p>
            <a:pPr algn="ctr"/>
            <a:r>
              <a:rPr lang="en-US" b="1" dirty="0">
                <a:latin typeface="Verdana" panose="020B0604030504040204" pitchFamily="34" charset="0"/>
                <a:ea typeface="Verdana" panose="020B0604030504040204" pitchFamily="34" charset="0"/>
              </a:rPr>
              <a:t>Jazakumullah for Participating! </a:t>
            </a:r>
          </a:p>
          <a:p>
            <a:pPr algn="ctr"/>
            <a:r>
              <a:rPr lang="en-US" b="1" dirty="0">
                <a:latin typeface="Verdana" panose="020B0604030504040204" pitchFamily="34" charset="0"/>
                <a:ea typeface="Verdana" panose="020B0604030504040204" pitchFamily="34" charset="0"/>
              </a:rPr>
              <a:t>If you enjoyed it, please convey to those brothers who are not here today!</a:t>
            </a:r>
          </a:p>
        </p:txBody>
      </p:sp>
    </p:spTree>
    <p:extLst>
      <p:ext uri="{BB962C8B-B14F-4D97-AF65-F5344CB8AC3E}">
        <p14:creationId xmlns:p14="http://schemas.microsoft.com/office/powerpoint/2010/main" val="46413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6498D-EF5C-BDD9-10DA-172439CAC9E0}"/>
              </a:ext>
            </a:extLst>
          </p:cNvPr>
          <p:cNvSpPr txBox="1"/>
          <p:nvPr/>
        </p:nvSpPr>
        <p:spPr>
          <a:xfrm>
            <a:off x="5676900" y="282059"/>
            <a:ext cx="6419849"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Recitation of the Holy Quran</a:t>
            </a:r>
          </a:p>
        </p:txBody>
      </p:sp>
      <p:sp>
        <p:nvSpPr>
          <p:cNvPr id="8" name="TextBox 7">
            <a:extLst>
              <a:ext uri="{FF2B5EF4-FFF2-40B4-BE49-F238E27FC236}">
                <a16:creationId xmlns:a16="http://schemas.microsoft.com/office/drawing/2014/main" id="{40F89A05-9366-C968-94E8-B86A65C3C283}"/>
              </a:ext>
            </a:extLst>
          </p:cNvPr>
          <p:cNvSpPr txBox="1"/>
          <p:nvPr/>
        </p:nvSpPr>
        <p:spPr>
          <a:xfrm>
            <a:off x="285749" y="1251671"/>
            <a:ext cx="6419849" cy="1015663"/>
          </a:xfrm>
          <a:prstGeom prst="rect">
            <a:avLst/>
          </a:prstGeom>
          <a:noFill/>
        </p:spPr>
        <p:txBody>
          <a:bodyPr wrap="square">
            <a:spAutoFit/>
          </a:bodyPr>
          <a:lstStyle/>
          <a:p>
            <a:r>
              <a:rPr lang="en-US" sz="2000" b="0" i="0" dirty="0">
                <a:effectLst/>
                <a:latin typeface="Verdana" panose="020B0604030504040204" pitchFamily="34" charset="0"/>
                <a:ea typeface="Verdana" panose="020B0604030504040204" pitchFamily="34" charset="0"/>
              </a:rPr>
              <a:t>Verily, We Ourself have sent down this Exhortation, and most surely, We will be its Guardian – </a:t>
            </a:r>
            <a:r>
              <a:rPr lang="en-US" sz="2000" b="1" i="0" dirty="0">
                <a:effectLst/>
                <a:latin typeface="Verdana" panose="020B0604030504040204" pitchFamily="34" charset="0"/>
                <a:ea typeface="Verdana" panose="020B0604030504040204" pitchFamily="34" charset="0"/>
              </a:rPr>
              <a:t>15:10</a:t>
            </a:r>
            <a:endParaRPr lang="en-US" sz="2000" b="1" dirty="0">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60C407BA-E201-3762-DE82-238303AB947E}"/>
              </a:ext>
            </a:extLst>
          </p:cNvPr>
          <p:cNvSpPr txBox="1"/>
          <p:nvPr/>
        </p:nvSpPr>
        <p:spPr>
          <a:xfrm>
            <a:off x="247651" y="5516865"/>
            <a:ext cx="6110286" cy="400110"/>
          </a:xfrm>
          <a:prstGeom prst="rect">
            <a:avLst/>
          </a:prstGeom>
          <a:noFill/>
        </p:spPr>
        <p:txBody>
          <a:bodyPr wrap="square">
            <a:spAutoFit/>
          </a:bodyPr>
          <a:lstStyle>
            <a:defPPr>
              <a:defRPr lang="en-US"/>
            </a:defPPr>
            <a:lvl1pPr>
              <a:defRPr b="0" i="0">
                <a:effectLst/>
                <a:latin typeface="Verdana" panose="020B0604030504040204" pitchFamily="34" charset="0"/>
                <a:ea typeface="Verdana" panose="020B0604030504040204" pitchFamily="34" charset="0"/>
              </a:defRPr>
            </a:lvl1pPr>
          </a:lstStyle>
          <a:p>
            <a:r>
              <a:rPr lang="en-US" sz="2000" dirty="0"/>
              <a:t>In a well-preserved Book – </a:t>
            </a:r>
            <a:r>
              <a:rPr lang="en-US" sz="2000" b="1" dirty="0"/>
              <a:t>56:79</a:t>
            </a:r>
          </a:p>
        </p:txBody>
      </p:sp>
      <p:sp>
        <p:nvSpPr>
          <p:cNvPr id="24" name="TextBox 23">
            <a:extLst>
              <a:ext uri="{FF2B5EF4-FFF2-40B4-BE49-F238E27FC236}">
                <a16:creationId xmlns:a16="http://schemas.microsoft.com/office/drawing/2014/main" id="{363DB6D4-2BE0-D4FC-75E8-C18E1AA10E71}"/>
              </a:ext>
            </a:extLst>
          </p:cNvPr>
          <p:cNvSpPr txBox="1"/>
          <p:nvPr/>
        </p:nvSpPr>
        <p:spPr>
          <a:xfrm>
            <a:off x="247651" y="4221832"/>
            <a:ext cx="5972176" cy="1015663"/>
          </a:xfrm>
          <a:prstGeom prst="rect">
            <a:avLst/>
          </a:prstGeom>
          <a:noFill/>
        </p:spPr>
        <p:txBody>
          <a:bodyPr wrap="square">
            <a:spAutoFit/>
          </a:bodyPr>
          <a:lstStyle>
            <a:defPPr>
              <a:defRPr lang="en-US"/>
            </a:defPPr>
            <a:lvl1pPr>
              <a:defRPr sz="2400" b="0" i="0">
                <a:effectLst/>
                <a:latin typeface="Verdana" panose="020B0604030504040204" pitchFamily="34" charset="0"/>
                <a:ea typeface="Verdana" panose="020B0604030504040204" pitchFamily="34" charset="0"/>
              </a:defRPr>
            </a:lvl1pPr>
          </a:lstStyle>
          <a:p>
            <a:r>
              <a:rPr lang="en-US" sz="2000" dirty="0"/>
              <a:t>We know how much the earth diminishes of them and with Us is a Book that preserves everything – </a:t>
            </a:r>
            <a:r>
              <a:rPr lang="en-US" sz="2000" b="1" dirty="0"/>
              <a:t>50:5</a:t>
            </a:r>
          </a:p>
        </p:txBody>
      </p:sp>
      <p:sp>
        <p:nvSpPr>
          <p:cNvPr id="26" name="TextBox 25">
            <a:extLst>
              <a:ext uri="{FF2B5EF4-FFF2-40B4-BE49-F238E27FC236}">
                <a16:creationId xmlns:a16="http://schemas.microsoft.com/office/drawing/2014/main" id="{5D91F77F-8D74-E633-7D40-C4A635B98FD4}"/>
              </a:ext>
            </a:extLst>
          </p:cNvPr>
          <p:cNvSpPr txBox="1"/>
          <p:nvPr/>
        </p:nvSpPr>
        <p:spPr>
          <a:xfrm>
            <a:off x="285749" y="2639038"/>
            <a:ext cx="6124574" cy="1323439"/>
          </a:xfrm>
          <a:prstGeom prst="rect">
            <a:avLst/>
          </a:prstGeom>
          <a:noFill/>
        </p:spPr>
        <p:txBody>
          <a:bodyPr wrap="square">
            <a:spAutoFit/>
          </a:bodyPr>
          <a:lstStyle/>
          <a:p>
            <a:r>
              <a:rPr lang="en-US" sz="2000" dirty="0">
                <a:latin typeface="Verdana" panose="020B0604030504040204" pitchFamily="34" charset="0"/>
                <a:ea typeface="Verdana" panose="020B0604030504040204" pitchFamily="34" charset="0"/>
              </a:rPr>
              <a:t>Dost thou not know that Allah knows whatsoever is in the heavens and the earth? Surely, it is all preserved in a Book, and that is easy for Allah – </a:t>
            </a:r>
            <a:r>
              <a:rPr lang="en-US" sz="2000" b="1" dirty="0">
                <a:latin typeface="Verdana" panose="020B0604030504040204" pitchFamily="34" charset="0"/>
                <a:ea typeface="Verdana" panose="020B0604030504040204" pitchFamily="34" charset="0"/>
              </a:rPr>
              <a:t>22:71</a:t>
            </a:r>
          </a:p>
        </p:txBody>
      </p:sp>
      <p:grpSp>
        <p:nvGrpSpPr>
          <p:cNvPr id="16" name="Group 15">
            <a:extLst>
              <a:ext uri="{FF2B5EF4-FFF2-40B4-BE49-F238E27FC236}">
                <a16:creationId xmlns:a16="http://schemas.microsoft.com/office/drawing/2014/main" id="{7CAA1BCE-7890-B192-F738-4B23F24B8095}"/>
              </a:ext>
            </a:extLst>
          </p:cNvPr>
          <p:cNvGrpSpPr/>
          <p:nvPr/>
        </p:nvGrpSpPr>
        <p:grpSpPr>
          <a:xfrm>
            <a:off x="6191248" y="1336589"/>
            <a:ext cx="5905501" cy="4453800"/>
            <a:chOff x="6286499" y="1316269"/>
            <a:chExt cx="5905501" cy="4453800"/>
          </a:xfrm>
        </p:grpSpPr>
        <p:pic>
          <p:nvPicPr>
            <p:cNvPr id="4" name="Picture 3">
              <a:extLst>
                <a:ext uri="{FF2B5EF4-FFF2-40B4-BE49-F238E27FC236}">
                  <a16:creationId xmlns:a16="http://schemas.microsoft.com/office/drawing/2014/main" id="{707C6C90-0B23-296C-3193-A8EAF22F98D8}"/>
                </a:ext>
              </a:extLst>
            </p:cNvPr>
            <p:cNvPicPr>
              <a:picLocks noChangeAspect="1"/>
            </p:cNvPicPr>
            <p:nvPr/>
          </p:nvPicPr>
          <p:blipFill>
            <a:blip r:embed="rId2"/>
            <a:stretch>
              <a:fillRect/>
            </a:stretch>
          </p:blipFill>
          <p:spPr>
            <a:xfrm>
              <a:off x="8321040" y="1316269"/>
              <a:ext cx="3695380" cy="671887"/>
            </a:xfrm>
            <a:prstGeom prst="rect">
              <a:avLst/>
            </a:prstGeom>
          </p:spPr>
        </p:pic>
        <p:pic>
          <p:nvPicPr>
            <p:cNvPr id="6" name="Picture 5">
              <a:extLst>
                <a:ext uri="{FF2B5EF4-FFF2-40B4-BE49-F238E27FC236}">
                  <a16:creationId xmlns:a16="http://schemas.microsoft.com/office/drawing/2014/main" id="{B0382D07-1333-7817-EA30-6A14F77B57BD}"/>
                </a:ext>
              </a:extLst>
            </p:cNvPr>
            <p:cNvPicPr>
              <a:picLocks noChangeAspect="1"/>
            </p:cNvPicPr>
            <p:nvPr/>
          </p:nvPicPr>
          <p:blipFill>
            <a:blip r:embed="rId3"/>
            <a:stretch>
              <a:fillRect/>
            </a:stretch>
          </p:blipFill>
          <p:spPr>
            <a:xfrm>
              <a:off x="6793622" y="2301789"/>
              <a:ext cx="5304516" cy="1323439"/>
            </a:xfrm>
            <a:prstGeom prst="rect">
              <a:avLst/>
            </a:prstGeom>
          </p:spPr>
        </p:pic>
        <p:pic>
          <p:nvPicPr>
            <p:cNvPr id="9" name="Picture 8">
              <a:extLst>
                <a:ext uri="{FF2B5EF4-FFF2-40B4-BE49-F238E27FC236}">
                  <a16:creationId xmlns:a16="http://schemas.microsoft.com/office/drawing/2014/main" id="{ACFA5787-73A5-EC76-7BC0-0A030DEA27B9}"/>
                </a:ext>
              </a:extLst>
            </p:cNvPr>
            <p:cNvPicPr>
              <a:picLocks noChangeAspect="1"/>
            </p:cNvPicPr>
            <p:nvPr/>
          </p:nvPicPr>
          <p:blipFill>
            <a:blip r:embed="rId4"/>
            <a:stretch>
              <a:fillRect/>
            </a:stretch>
          </p:blipFill>
          <p:spPr>
            <a:xfrm>
              <a:off x="6286499" y="3879897"/>
              <a:ext cx="5810250" cy="723900"/>
            </a:xfrm>
            <a:prstGeom prst="rect">
              <a:avLst/>
            </a:prstGeom>
          </p:spPr>
        </p:pic>
        <p:pic>
          <p:nvPicPr>
            <p:cNvPr id="13" name="Picture 12">
              <a:extLst>
                <a:ext uri="{FF2B5EF4-FFF2-40B4-BE49-F238E27FC236}">
                  <a16:creationId xmlns:a16="http://schemas.microsoft.com/office/drawing/2014/main" id="{0135CD2F-C10F-959E-FC40-2C4837E9DB98}"/>
                </a:ext>
              </a:extLst>
            </p:cNvPr>
            <p:cNvPicPr>
              <a:picLocks noChangeAspect="1"/>
            </p:cNvPicPr>
            <p:nvPr/>
          </p:nvPicPr>
          <p:blipFill>
            <a:blip r:embed="rId5"/>
            <a:stretch>
              <a:fillRect/>
            </a:stretch>
          </p:blipFill>
          <p:spPr>
            <a:xfrm>
              <a:off x="9967596" y="4866087"/>
              <a:ext cx="2224404" cy="903982"/>
            </a:xfrm>
            <a:prstGeom prst="rect">
              <a:avLst/>
            </a:prstGeom>
          </p:spPr>
        </p:pic>
      </p:grpSp>
    </p:spTree>
    <p:extLst>
      <p:ext uri="{BB962C8B-B14F-4D97-AF65-F5344CB8AC3E}">
        <p14:creationId xmlns:p14="http://schemas.microsoft.com/office/powerpoint/2010/main" val="399723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FD585-C8B4-D37D-2C30-7556BAFC61B5}"/>
              </a:ext>
            </a:extLst>
          </p:cNvPr>
          <p:cNvSpPr txBox="1"/>
          <p:nvPr/>
        </p:nvSpPr>
        <p:spPr>
          <a:xfrm>
            <a:off x="10010774" y="282059"/>
            <a:ext cx="208597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Pledge</a:t>
            </a:r>
          </a:p>
        </p:txBody>
      </p:sp>
      <p:pic>
        <p:nvPicPr>
          <p:cNvPr id="5" name="Picture 4">
            <a:extLst>
              <a:ext uri="{FF2B5EF4-FFF2-40B4-BE49-F238E27FC236}">
                <a16:creationId xmlns:a16="http://schemas.microsoft.com/office/drawing/2014/main" id="{204933CA-B465-0A54-A533-0CF31F12ED56}"/>
              </a:ext>
            </a:extLst>
          </p:cNvPr>
          <p:cNvPicPr>
            <a:picLocks noChangeAspect="1"/>
          </p:cNvPicPr>
          <p:nvPr/>
        </p:nvPicPr>
        <p:blipFill>
          <a:blip r:embed="rId2"/>
          <a:stretch>
            <a:fillRect/>
          </a:stretch>
        </p:blipFill>
        <p:spPr>
          <a:xfrm>
            <a:off x="1952625" y="975813"/>
            <a:ext cx="8798266" cy="851074"/>
          </a:xfrm>
          <a:prstGeom prst="rect">
            <a:avLst/>
          </a:prstGeom>
        </p:spPr>
      </p:pic>
      <p:sp>
        <p:nvSpPr>
          <p:cNvPr id="6" name="TextBox 5">
            <a:extLst>
              <a:ext uri="{FF2B5EF4-FFF2-40B4-BE49-F238E27FC236}">
                <a16:creationId xmlns:a16="http://schemas.microsoft.com/office/drawing/2014/main" id="{E2DA1BCB-F95D-F0A9-C60C-163CCC6D0647}"/>
              </a:ext>
            </a:extLst>
          </p:cNvPr>
          <p:cNvSpPr txBox="1"/>
          <p:nvPr/>
        </p:nvSpPr>
        <p:spPr>
          <a:xfrm>
            <a:off x="295272" y="1620283"/>
            <a:ext cx="11763375" cy="4647426"/>
          </a:xfrm>
          <a:prstGeom prst="rect">
            <a:avLst/>
          </a:prstGeom>
          <a:noFill/>
        </p:spPr>
        <p:txBody>
          <a:bodyPr wrap="square">
            <a:spAutoFit/>
          </a:bodyPr>
          <a:lstStyle/>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three times: </a:t>
            </a:r>
          </a:p>
          <a:p>
            <a:r>
              <a:rPr lang="en-US" sz="2000" dirty="0">
                <a:latin typeface="Verdana" panose="020B0604030504040204" pitchFamily="34" charset="0"/>
                <a:ea typeface="Verdana" panose="020B0604030504040204" pitchFamily="34" charset="0"/>
                <a:cs typeface="Times New Roman" panose="02020603050405020304" pitchFamily="18" charset="0"/>
              </a:rPr>
              <a:t>Ash-hadu • alla ilaha • illallahu • wahdahu • la sharika lahu • wa ash-hadu • anna Muhammadan • ‘abduhu • wa rasuluh</a:t>
            </a:r>
          </a:p>
          <a:p>
            <a:endParaRPr lang="en-US" sz="2400" dirty="0">
              <a:latin typeface="Verdana" panose="020B0604030504040204" pitchFamily="34" charset="0"/>
              <a:ea typeface="Verdana" panose="020B0604030504040204" pitchFamily="34" charset="0"/>
              <a:cs typeface="Times New Roman" panose="02020603050405020304" pitchFamily="18" charset="0"/>
            </a:endParaRPr>
          </a:p>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once: </a:t>
            </a:r>
          </a:p>
          <a:p>
            <a:r>
              <a:rPr lang="en-US" sz="2000" dirty="0">
                <a:latin typeface="Verdana" panose="020B0604030504040204" pitchFamily="34" charset="0"/>
                <a:ea typeface="Verdana" panose="020B0604030504040204" pitchFamily="34" charset="0"/>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endParaRPr lang="en-US" sz="2000" dirty="0">
              <a:latin typeface="Verdana" panose="020B0604030504040204" pitchFamily="34" charset="0"/>
              <a:ea typeface="Verdana" panose="020B0604030504040204" pitchFamily="34" charset="0"/>
              <a:cs typeface="Times New Roman" panose="02020603050405020304" pitchFamily="18" charset="0"/>
            </a:endParaRPr>
          </a:p>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once:</a:t>
            </a:r>
          </a:p>
          <a:p>
            <a:pPr marL="0" marR="0">
              <a:spcBef>
                <a:spcPts val="0"/>
              </a:spcBef>
              <a:spcAft>
                <a:spcPts val="0"/>
              </a:spcAft>
            </a:pPr>
            <a:r>
              <a:rPr lang="en-US" sz="2000" dirty="0">
                <a:effectLst/>
                <a:latin typeface="Verdana" panose="020B0604030504040204" pitchFamily="34" charset="0"/>
                <a:ea typeface="Verdana" panose="020B0604030504040204" pitchFamily="34" charset="0"/>
                <a:cs typeface="Times New Roman" panose="02020603050405020304" pitchFamily="18" charset="0"/>
              </a:rPr>
              <a:t>I solemnly promise that • I shall endeavor • till the end of my life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for the consolidation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a:t>
            </a:r>
            <a:r>
              <a:rPr lang="en-US" sz="2000" dirty="0">
                <a:effectLst/>
                <a:latin typeface="Verdana" panose="020B0604030504040204" pitchFamily="34" charset="0"/>
                <a:ea typeface="Verdana" panose="020B0604030504040204" pitchFamily="34" charset="0"/>
                <a:cs typeface="Times New Roman" panose="02020603050405020304" pitchFamily="18" charset="0"/>
              </a:rPr>
              <a:t> and propagation of Islām Ahmadiyyat</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 </a:t>
            </a:r>
            <a:r>
              <a:rPr lang="en-US" sz="2000" dirty="0">
                <a:effectLst/>
                <a:latin typeface="Verdana" panose="020B0604030504040204" pitchFamily="34" charset="0"/>
                <a:ea typeface="Verdana" panose="020B0604030504040204" pitchFamily="34" charset="0"/>
                <a:cs typeface="Times New Roman" panose="02020603050405020304" pitchFamily="18" charset="0"/>
              </a:rPr>
              <a:t>and for upholding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the institution of Khilafat.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I shall also be prepared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offer the greatest sacrifice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for this cause. • Moreover,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I shall urge all my children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remain true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Khilafat Ahmadiyya.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Insha’Allah</a:t>
            </a:r>
            <a:r>
              <a:rPr lang="en-US" sz="2000" dirty="0">
                <a:effectLst/>
                <a:latin typeface="Verdana" panose="020B0604030504040204" pitchFamily="34" charset="0"/>
                <a:ea typeface="Verdan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5155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4C8E1-F778-F1D9-8F0C-7CC408210F2E}"/>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Hadith</a:t>
            </a:r>
          </a:p>
        </p:txBody>
      </p:sp>
      <p:sp>
        <p:nvSpPr>
          <p:cNvPr id="6" name="TextBox 5">
            <a:extLst>
              <a:ext uri="{FF2B5EF4-FFF2-40B4-BE49-F238E27FC236}">
                <a16:creationId xmlns:a16="http://schemas.microsoft.com/office/drawing/2014/main" id="{1C0E66E0-93CF-65D2-091E-34F8501E0A52}"/>
              </a:ext>
            </a:extLst>
          </p:cNvPr>
          <p:cNvSpPr txBox="1"/>
          <p:nvPr/>
        </p:nvSpPr>
        <p:spPr>
          <a:xfrm>
            <a:off x="461963" y="3644046"/>
            <a:ext cx="11268074" cy="2308324"/>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Hadrat Abu Umamah</a:t>
            </a:r>
            <a:r>
              <a:rPr lang="en-US" sz="2000" baseline="30000" dirty="0">
                <a:latin typeface="Verdana" panose="020B0604030504040204" pitchFamily="34" charset="0"/>
                <a:ea typeface="Verdana" panose="020B0604030504040204" pitchFamily="34" charset="0"/>
              </a:rPr>
              <a:t>ra</a:t>
            </a:r>
            <a:r>
              <a:rPr lang="en-US" sz="2000" dirty="0">
                <a:latin typeface="Verdana" panose="020B0604030504040204" pitchFamily="34" charset="0"/>
                <a:ea typeface="Verdana" panose="020B0604030504040204" pitchFamily="34" charset="0"/>
              </a:rPr>
              <a:t> relates that he heard the Holy Prophet</a:t>
            </a:r>
            <a:r>
              <a:rPr lang="en-US" sz="2000" baseline="30000" dirty="0">
                <a:latin typeface="Verdana" panose="020B0604030504040204" pitchFamily="34" charset="0"/>
                <a:ea typeface="Verdana" panose="020B0604030504040204" pitchFamily="34" charset="0"/>
              </a:rPr>
              <a:t>sa</a:t>
            </a:r>
            <a:r>
              <a:rPr lang="en-US" sz="2000" dirty="0">
                <a:latin typeface="Verdana" panose="020B0604030504040204" pitchFamily="34" charset="0"/>
                <a:ea typeface="Verdana" panose="020B0604030504040204" pitchFamily="34" charset="0"/>
              </a:rPr>
              <a:t> say: Keep reading the Quran for it will intercede for its readers on the Day of Judgment </a:t>
            </a:r>
            <a:r>
              <a:rPr lang="en-US" sz="1600" b="1" i="1" dirty="0">
                <a:latin typeface="Verdana" panose="020B0604030504040204" pitchFamily="34" charset="0"/>
                <a:ea typeface="Verdana" panose="020B0604030504040204" pitchFamily="34" charset="0"/>
              </a:rPr>
              <a:t>(Muslim)</a:t>
            </a:r>
          </a:p>
          <a:p>
            <a:endParaRPr lang="en-US" sz="24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Hadrat Nawas ibn Sama’an</a:t>
            </a:r>
            <a:r>
              <a:rPr lang="en-US" sz="2000" baseline="30000" dirty="0">
                <a:latin typeface="Verdana" panose="020B0604030504040204" pitchFamily="34" charset="0"/>
                <a:ea typeface="Verdana" panose="020B0604030504040204" pitchFamily="34" charset="0"/>
              </a:rPr>
              <a:t>ra</a:t>
            </a:r>
            <a:r>
              <a:rPr lang="en-US" sz="2000" dirty="0">
                <a:latin typeface="Verdana" panose="020B0604030504040204" pitchFamily="34" charset="0"/>
                <a:ea typeface="Verdana" panose="020B0604030504040204" pitchFamily="34" charset="0"/>
              </a:rPr>
              <a:t> relates that he heard the Holy Prophet</a:t>
            </a:r>
            <a:r>
              <a:rPr lang="en-US" sz="2000" baseline="30000" dirty="0">
                <a:latin typeface="Verdana" panose="020B0604030504040204" pitchFamily="34" charset="0"/>
                <a:ea typeface="Verdana" panose="020B0604030504040204" pitchFamily="34" charset="0"/>
              </a:rPr>
              <a:t>sa</a:t>
            </a:r>
            <a:r>
              <a:rPr lang="en-US" sz="2000" dirty="0">
                <a:latin typeface="Verdana" panose="020B0604030504040204" pitchFamily="34" charset="0"/>
                <a:ea typeface="Verdana" panose="020B0604030504040204" pitchFamily="34" charset="0"/>
              </a:rPr>
              <a:t> say: The Quran will be summoned on the Day of Judgment along with those who kept it company in this life and acted in conformity with it.  It will be heralded by the second and third chapters and these will plead on behalf of those who kept it company </a:t>
            </a:r>
            <a:r>
              <a:rPr lang="en-US" sz="1600" b="1" i="1" dirty="0">
                <a:latin typeface="Verdana" panose="020B0604030504040204" pitchFamily="34" charset="0"/>
                <a:ea typeface="Verdana" panose="020B0604030504040204" pitchFamily="34" charset="0"/>
              </a:rPr>
              <a:t>(Muslim)</a:t>
            </a:r>
            <a:endParaRPr lang="en-US" sz="2000" b="1" i="1" dirty="0">
              <a:latin typeface="Verdana" panose="020B0604030504040204" pitchFamily="34" charset="0"/>
              <a:ea typeface="Verdana" panose="020B0604030504040204" pitchFamily="34" charset="0"/>
            </a:endParaRPr>
          </a:p>
        </p:txBody>
      </p:sp>
      <p:grpSp>
        <p:nvGrpSpPr>
          <p:cNvPr id="3" name="Group 2">
            <a:extLst>
              <a:ext uri="{FF2B5EF4-FFF2-40B4-BE49-F238E27FC236}">
                <a16:creationId xmlns:a16="http://schemas.microsoft.com/office/drawing/2014/main" id="{A1963B7B-32FE-25AA-6CA0-A678914D74C5}"/>
              </a:ext>
            </a:extLst>
          </p:cNvPr>
          <p:cNvGrpSpPr/>
          <p:nvPr/>
        </p:nvGrpSpPr>
        <p:grpSpPr>
          <a:xfrm>
            <a:off x="299720" y="1113739"/>
            <a:ext cx="11592560" cy="2315261"/>
            <a:chOff x="299720" y="1120676"/>
            <a:chExt cx="11592560" cy="2315261"/>
          </a:xfrm>
        </p:grpSpPr>
        <p:pic>
          <p:nvPicPr>
            <p:cNvPr id="4" name="Picture 3">
              <a:extLst>
                <a:ext uri="{FF2B5EF4-FFF2-40B4-BE49-F238E27FC236}">
                  <a16:creationId xmlns:a16="http://schemas.microsoft.com/office/drawing/2014/main" id="{4EA09421-335C-6C6D-3554-64706A2953A9}"/>
                </a:ext>
              </a:extLst>
            </p:cNvPr>
            <p:cNvPicPr>
              <a:picLocks noChangeAspect="1"/>
            </p:cNvPicPr>
            <p:nvPr/>
          </p:nvPicPr>
          <p:blipFill>
            <a:blip r:embed="rId2"/>
            <a:stretch>
              <a:fillRect/>
            </a:stretch>
          </p:blipFill>
          <p:spPr>
            <a:xfrm>
              <a:off x="6592236" y="1127613"/>
              <a:ext cx="5074954" cy="2182861"/>
            </a:xfrm>
            <a:prstGeom prst="rect">
              <a:avLst/>
            </a:prstGeom>
          </p:spPr>
        </p:pic>
        <p:sp>
          <p:nvSpPr>
            <p:cNvPr id="7" name="TextBox 6">
              <a:extLst>
                <a:ext uri="{FF2B5EF4-FFF2-40B4-BE49-F238E27FC236}">
                  <a16:creationId xmlns:a16="http://schemas.microsoft.com/office/drawing/2014/main" id="{C15A105F-A943-526B-6924-019AF2113802}"/>
                </a:ext>
              </a:extLst>
            </p:cNvPr>
            <p:cNvSpPr txBox="1"/>
            <p:nvPr/>
          </p:nvSpPr>
          <p:spPr>
            <a:xfrm>
              <a:off x="461963" y="1127613"/>
              <a:ext cx="5847397" cy="2308324"/>
            </a:xfrm>
            <a:prstGeom prst="rect">
              <a:avLst/>
            </a:prstGeom>
            <a:noFill/>
          </p:spPr>
          <p:txBody>
            <a:bodyPr wrap="square">
              <a:spAutoFit/>
            </a:bodyPr>
            <a:lstStyle/>
            <a:p>
              <a:r>
                <a:rPr lang="en-US" dirty="0">
                  <a:latin typeface="Verdana" panose="020B0604030504040204" pitchFamily="34" charset="0"/>
                  <a:ea typeface="Verdana" panose="020B0604030504040204" pitchFamily="34" charset="0"/>
                </a:rPr>
                <a:t>O Allah, Bless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and the people of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as Thou didst bless Abraham and the people of Abraham. Thou art indeed the Praiseworthy, the Glorious. Prosper, O Allah,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and the people of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as Thou didst prosper Abraham and the people of Abraham. Thou are the Praiseworthy, the Glorious</a:t>
              </a:r>
            </a:p>
          </p:txBody>
        </p:sp>
        <p:sp>
          <p:nvSpPr>
            <p:cNvPr id="11" name="Rectangle: Rounded Corners 10">
              <a:extLst>
                <a:ext uri="{FF2B5EF4-FFF2-40B4-BE49-F238E27FC236}">
                  <a16:creationId xmlns:a16="http://schemas.microsoft.com/office/drawing/2014/main" id="{045B22A5-6DAE-443B-F164-78DA13F154D9}"/>
                </a:ext>
              </a:extLst>
            </p:cNvPr>
            <p:cNvSpPr/>
            <p:nvPr/>
          </p:nvSpPr>
          <p:spPr>
            <a:xfrm>
              <a:off x="299720" y="1120676"/>
              <a:ext cx="11592560" cy="2308324"/>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672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6FD4C-A1D8-105B-1B2D-7A16E1C997A1}"/>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Discussion Segment</a:t>
            </a:r>
          </a:p>
        </p:txBody>
      </p:sp>
      <p:pic>
        <p:nvPicPr>
          <p:cNvPr id="4" name="Picture 3">
            <a:extLst>
              <a:ext uri="{FF2B5EF4-FFF2-40B4-BE49-F238E27FC236}">
                <a16:creationId xmlns:a16="http://schemas.microsoft.com/office/drawing/2014/main" id="{7AE4DA75-CFF9-1CF4-4088-2D8EAA19EC24}"/>
              </a:ext>
            </a:extLst>
          </p:cNvPr>
          <p:cNvPicPr>
            <a:picLocks noChangeAspect="1"/>
          </p:cNvPicPr>
          <p:nvPr/>
        </p:nvPicPr>
        <p:blipFill>
          <a:blip r:embed="rId2"/>
          <a:stretch>
            <a:fillRect/>
          </a:stretch>
        </p:blipFill>
        <p:spPr>
          <a:xfrm>
            <a:off x="7203973" y="2180764"/>
            <a:ext cx="2743200" cy="2931186"/>
          </a:xfrm>
          <a:prstGeom prst="rect">
            <a:avLst/>
          </a:prstGeom>
        </p:spPr>
      </p:pic>
      <p:sp>
        <p:nvSpPr>
          <p:cNvPr id="6" name="TextBox 5">
            <a:extLst>
              <a:ext uri="{FF2B5EF4-FFF2-40B4-BE49-F238E27FC236}">
                <a16:creationId xmlns:a16="http://schemas.microsoft.com/office/drawing/2014/main" id="{80ED621B-2A68-D9BF-AAB7-EBB13B291BFE}"/>
              </a:ext>
            </a:extLst>
          </p:cNvPr>
          <p:cNvSpPr txBox="1"/>
          <p:nvPr/>
        </p:nvSpPr>
        <p:spPr>
          <a:xfrm>
            <a:off x="2664848" y="3228945"/>
            <a:ext cx="4821801" cy="461665"/>
          </a:xfrm>
          <a:prstGeom prst="rect">
            <a:avLst/>
          </a:prstGeom>
          <a:noFill/>
        </p:spPr>
        <p:txBody>
          <a:bodyPr wrap="square">
            <a:spAutoFit/>
          </a:bodyPr>
          <a:lstStyle>
            <a:defPPr>
              <a:defRPr lang="en-US"/>
            </a:defPPr>
            <a:lvl1pPr>
              <a:defRPr sz="2000">
                <a:latin typeface="Verdana" panose="020B0604030504040204" pitchFamily="34" charset="0"/>
                <a:ea typeface="Verdana" panose="020B0604030504040204" pitchFamily="34" charset="0"/>
              </a:defRPr>
            </a:lvl1pPr>
          </a:lstStyle>
          <a:p>
            <a:r>
              <a:rPr lang="en-US" sz="2400" b="1" dirty="0"/>
              <a:t>Suggested Time 15 mins</a:t>
            </a:r>
          </a:p>
        </p:txBody>
      </p:sp>
    </p:spTree>
    <p:extLst>
      <p:ext uri="{BB962C8B-B14F-4D97-AF65-F5344CB8AC3E}">
        <p14:creationId xmlns:p14="http://schemas.microsoft.com/office/powerpoint/2010/main" val="420486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6498D-EF5C-BDD9-10DA-172439CAC9E0}"/>
              </a:ext>
            </a:extLst>
          </p:cNvPr>
          <p:cNvSpPr txBox="1"/>
          <p:nvPr/>
        </p:nvSpPr>
        <p:spPr>
          <a:xfrm>
            <a:off x="5676900" y="282059"/>
            <a:ext cx="6419849"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Recitation of the Holy Quran</a:t>
            </a:r>
          </a:p>
        </p:txBody>
      </p:sp>
      <p:sp>
        <p:nvSpPr>
          <p:cNvPr id="8" name="TextBox 7">
            <a:extLst>
              <a:ext uri="{FF2B5EF4-FFF2-40B4-BE49-F238E27FC236}">
                <a16:creationId xmlns:a16="http://schemas.microsoft.com/office/drawing/2014/main" id="{40F89A05-9366-C968-94E8-B86A65C3C283}"/>
              </a:ext>
            </a:extLst>
          </p:cNvPr>
          <p:cNvSpPr txBox="1"/>
          <p:nvPr/>
        </p:nvSpPr>
        <p:spPr>
          <a:xfrm>
            <a:off x="285749" y="1251671"/>
            <a:ext cx="6419849" cy="1015663"/>
          </a:xfrm>
          <a:prstGeom prst="rect">
            <a:avLst/>
          </a:prstGeom>
          <a:noFill/>
        </p:spPr>
        <p:txBody>
          <a:bodyPr wrap="square">
            <a:spAutoFit/>
          </a:bodyPr>
          <a:lstStyle/>
          <a:p>
            <a:r>
              <a:rPr lang="en-US" sz="2000" b="0" i="0" dirty="0">
                <a:effectLst/>
                <a:latin typeface="Verdana" panose="020B0604030504040204" pitchFamily="34" charset="0"/>
                <a:ea typeface="Verdana" panose="020B0604030504040204" pitchFamily="34" charset="0"/>
              </a:rPr>
              <a:t>Verily, We Ourself have sent down this Exhortation, and most surely We will be its Guardian – </a:t>
            </a:r>
            <a:r>
              <a:rPr lang="en-US" sz="2000" b="1" i="0" dirty="0">
                <a:effectLst/>
                <a:latin typeface="Verdana" panose="020B0604030504040204" pitchFamily="34" charset="0"/>
                <a:ea typeface="Verdana" panose="020B0604030504040204" pitchFamily="34" charset="0"/>
              </a:rPr>
              <a:t>15:10</a:t>
            </a:r>
            <a:endParaRPr lang="en-US" sz="2000" b="1" dirty="0">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60C407BA-E201-3762-DE82-238303AB947E}"/>
              </a:ext>
            </a:extLst>
          </p:cNvPr>
          <p:cNvSpPr txBox="1"/>
          <p:nvPr/>
        </p:nvSpPr>
        <p:spPr>
          <a:xfrm>
            <a:off x="247651" y="5516865"/>
            <a:ext cx="6110286" cy="400110"/>
          </a:xfrm>
          <a:prstGeom prst="rect">
            <a:avLst/>
          </a:prstGeom>
          <a:noFill/>
        </p:spPr>
        <p:txBody>
          <a:bodyPr wrap="square">
            <a:spAutoFit/>
          </a:bodyPr>
          <a:lstStyle>
            <a:defPPr>
              <a:defRPr lang="en-US"/>
            </a:defPPr>
            <a:lvl1pPr>
              <a:defRPr b="0" i="0">
                <a:effectLst/>
                <a:latin typeface="Verdana" panose="020B0604030504040204" pitchFamily="34" charset="0"/>
                <a:ea typeface="Verdana" panose="020B0604030504040204" pitchFamily="34" charset="0"/>
              </a:defRPr>
            </a:lvl1pPr>
          </a:lstStyle>
          <a:p>
            <a:r>
              <a:rPr lang="en-US" sz="2000" dirty="0"/>
              <a:t>In a well-preserved Book – </a:t>
            </a:r>
            <a:r>
              <a:rPr lang="en-US" sz="2000" b="1" dirty="0"/>
              <a:t>56:79</a:t>
            </a:r>
          </a:p>
        </p:txBody>
      </p:sp>
      <p:sp>
        <p:nvSpPr>
          <p:cNvPr id="24" name="TextBox 23">
            <a:extLst>
              <a:ext uri="{FF2B5EF4-FFF2-40B4-BE49-F238E27FC236}">
                <a16:creationId xmlns:a16="http://schemas.microsoft.com/office/drawing/2014/main" id="{363DB6D4-2BE0-D4FC-75E8-C18E1AA10E71}"/>
              </a:ext>
            </a:extLst>
          </p:cNvPr>
          <p:cNvSpPr txBox="1"/>
          <p:nvPr/>
        </p:nvSpPr>
        <p:spPr>
          <a:xfrm>
            <a:off x="247651" y="4221832"/>
            <a:ext cx="5972176" cy="1015663"/>
          </a:xfrm>
          <a:prstGeom prst="rect">
            <a:avLst/>
          </a:prstGeom>
          <a:noFill/>
        </p:spPr>
        <p:txBody>
          <a:bodyPr wrap="square">
            <a:spAutoFit/>
          </a:bodyPr>
          <a:lstStyle>
            <a:defPPr>
              <a:defRPr lang="en-US"/>
            </a:defPPr>
            <a:lvl1pPr>
              <a:defRPr sz="2400" b="0" i="0">
                <a:effectLst/>
                <a:latin typeface="Verdana" panose="020B0604030504040204" pitchFamily="34" charset="0"/>
                <a:ea typeface="Verdana" panose="020B0604030504040204" pitchFamily="34" charset="0"/>
              </a:defRPr>
            </a:lvl1pPr>
          </a:lstStyle>
          <a:p>
            <a:r>
              <a:rPr lang="en-US" sz="2000" dirty="0"/>
              <a:t>We know how much the earth diminishes of them and with Us is a Book that preserves everything – </a:t>
            </a:r>
            <a:r>
              <a:rPr lang="en-US" sz="2000" b="1" dirty="0"/>
              <a:t>50:5</a:t>
            </a:r>
          </a:p>
        </p:txBody>
      </p:sp>
      <p:sp>
        <p:nvSpPr>
          <p:cNvPr id="26" name="TextBox 25">
            <a:extLst>
              <a:ext uri="{FF2B5EF4-FFF2-40B4-BE49-F238E27FC236}">
                <a16:creationId xmlns:a16="http://schemas.microsoft.com/office/drawing/2014/main" id="{5D91F77F-8D74-E633-7D40-C4A635B98FD4}"/>
              </a:ext>
            </a:extLst>
          </p:cNvPr>
          <p:cNvSpPr txBox="1"/>
          <p:nvPr/>
        </p:nvSpPr>
        <p:spPr>
          <a:xfrm>
            <a:off x="285749" y="2639038"/>
            <a:ext cx="6124574" cy="1323439"/>
          </a:xfrm>
          <a:prstGeom prst="rect">
            <a:avLst/>
          </a:prstGeom>
          <a:noFill/>
        </p:spPr>
        <p:txBody>
          <a:bodyPr wrap="square">
            <a:spAutoFit/>
          </a:bodyPr>
          <a:lstStyle/>
          <a:p>
            <a:r>
              <a:rPr lang="en-US" sz="2000" dirty="0">
                <a:latin typeface="Verdana" panose="020B0604030504040204" pitchFamily="34" charset="0"/>
                <a:ea typeface="Verdana" panose="020B0604030504040204" pitchFamily="34" charset="0"/>
              </a:rPr>
              <a:t>Dost thou not know that Allah knows whatsoever is in the heavens and the earth? Surely, it is all preserved in a Book, and that is easy for Allah – </a:t>
            </a:r>
            <a:r>
              <a:rPr lang="en-US" sz="2000" b="1" dirty="0">
                <a:latin typeface="Verdana" panose="020B0604030504040204" pitchFamily="34" charset="0"/>
                <a:ea typeface="Verdana" panose="020B0604030504040204" pitchFamily="34" charset="0"/>
              </a:rPr>
              <a:t>22:71</a:t>
            </a:r>
          </a:p>
        </p:txBody>
      </p:sp>
      <p:grpSp>
        <p:nvGrpSpPr>
          <p:cNvPr id="16" name="Group 15">
            <a:extLst>
              <a:ext uri="{FF2B5EF4-FFF2-40B4-BE49-F238E27FC236}">
                <a16:creationId xmlns:a16="http://schemas.microsoft.com/office/drawing/2014/main" id="{7CAA1BCE-7890-B192-F738-4B23F24B8095}"/>
              </a:ext>
            </a:extLst>
          </p:cNvPr>
          <p:cNvGrpSpPr/>
          <p:nvPr/>
        </p:nvGrpSpPr>
        <p:grpSpPr>
          <a:xfrm>
            <a:off x="6191248" y="1336589"/>
            <a:ext cx="5905501" cy="4453800"/>
            <a:chOff x="6286499" y="1316269"/>
            <a:chExt cx="5905501" cy="4453800"/>
          </a:xfrm>
        </p:grpSpPr>
        <p:pic>
          <p:nvPicPr>
            <p:cNvPr id="4" name="Picture 3">
              <a:extLst>
                <a:ext uri="{FF2B5EF4-FFF2-40B4-BE49-F238E27FC236}">
                  <a16:creationId xmlns:a16="http://schemas.microsoft.com/office/drawing/2014/main" id="{707C6C90-0B23-296C-3193-A8EAF22F98D8}"/>
                </a:ext>
              </a:extLst>
            </p:cNvPr>
            <p:cNvPicPr>
              <a:picLocks noChangeAspect="1"/>
            </p:cNvPicPr>
            <p:nvPr/>
          </p:nvPicPr>
          <p:blipFill>
            <a:blip r:embed="rId3"/>
            <a:stretch>
              <a:fillRect/>
            </a:stretch>
          </p:blipFill>
          <p:spPr>
            <a:xfrm>
              <a:off x="8321040" y="1316269"/>
              <a:ext cx="3695380" cy="671887"/>
            </a:xfrm>
            <a:prstGeom prst="rect">
              <a:avLst/>
            </a:prstGeom>
          </p:spPr>
        </p:pic>
        <p:pic>
          <p:nvPicPr>
            <p:cNvPr id="6" name="Picture 5">
              <a:extLst>
                <a:ext uri="{FF2B5EF4-FFF2-40B4-BE49-F238E27FC236}">
                  <a16:creationId xmlns:a16="http://schemas.microsoft.com/office/drawing/2014/main" id="{B0382D07-1333-7817-EA30-6A14F77B57BD}"/>
                </a:ext>
              </a:extLst>
            </p:cNvPr>
            <p:cNvPicPr>
              <a:picLocks noChangeAspect="1"/>
            </p:cNvPicPr>
            <p:nvPr/>
          </p:nvPicPr>
          <p:blipFill>
            <a:blip r:embed="rId4"/>
            <a:stretch>
              <a:fillRect/>
            </a:stretch>
          </p:blipFill>
          <p:spPr>
            <a:xfrm>
              <a:off x="6793622" y="2301789"/>
              <a:ext cx="5304516" cy="1323439"/>
            </a:xfrm>
            <a:prstGeom prst="rect">
              <a:avLst/>
            </a:prstGeom>
          </p:spPr>
        </p:pic>
        <p:pic>
          <p:nvPicPr>
            <p:cNvPr id="9" name="Picture 8">
              <a:extLst>
                <a:ext uri="{FF2B5EF4-FFF2-40B4-BE49-F238E27FC236}">
                  <a16:creationId xmlns:a16="http://schemas.microsoft.com/office/drawing/2014/main" id="{ACFA5787-73A5-EC76-7BC0-0A030DEA27B9}"/>
                </a:ext>
              </a:extLst>
            </p:cNvPr>
            <p:cNvPicPr>
              <a:picLocks noChangeAspect="1"/>
            </p:cNvPicPr>
            <p:nvPr/>
          </p:nvPicPr>
          <p:blipFill>
            <a:blip r:embed="rId5"/>
            <a:stretch>
              <a:fillRect/>
            </a:stretch>
          </p:blipFill>
          <p:spPr>
            <a:xfrm>
              <a:off x="6286499" y="3879897"/>
              <a:ext cx="5810250" cy="723900"/>
            </a:xfrm>
            <a:prstGeom prst="rect">
              <a:avLst/>
            </a:prstGeom>
          </p:spPr>
        </p:pic>
        <p:pic>
          <p:nvPicPr>
            <p:cNvPr id="13" name="Picture 12">
              <a:extLst>
                <a:ext uri="{FF2B5EF4-FFF2-40B4-BE49-F238E27FC236}">
                  <a16:creationId xmlns:a16="http://schemas.microsoft.com/office/drawing/2014/main" id="{0135CD2F-C10F-959E-FC40-2C4837E9DB98}"/>
                </a:ext>
              </a:extLst>
            </p:cNvPr>
            <p:cNvPicPr>
              <a:picLocks noChangeAspect="1"/>
            </p:cNvPicPr>
            <p:nvPr/>
          </p:nvPicPr>
          <p:blipFill>
            <a:blip r:embed="rId6"/>
            <a:stretch>
              <a:fillRect/>
            </a:stretch>
          </p:blipFill>
          <p:spPr>
            <a:xfrm>
              <a:off x="9967596" y="4866087"/>
              <a:ext cx="2224404" cy="903982"/>
            </a:xfrm>
            <a:prstGeom prst="rect">
              <a:avLst/>
            </a:prstGeom>
          </p:spPr>
        </p:pic>
      </p:grpSp>
    </p:spTree>
    <p:extLst>
      <p:ext uri="{BB962C8B-B14F-4D97-AF65-F5344CB8AC3E}">
        <p14:creationId xmlns:p14="http://schemas.microsoft.com/office/powerpoint/2010/main" val="399042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8273A-8D8A-C233-BD2D-50A7C61F469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sp>
        <p:nvSpPr>
          <p:cNvPr id="5" name="TextBox 4">
            <a:extLst>
              <a:ext uri="{FF2B5EF4-FFF2-40B4-BE49-F238E27FC236}">
                <a16:creationId xmlns:a16="http://schemas.microsoft.com/office/drawing/2014/main" id="{13BC3C7F-3A9A-8122-15F9-34E0BFA4BF2B}"/>
              </a:ext>
            </a:extLst>
          </p:cNvPr>
          <p:cNvSpPr txBox="1"/>
          <p:nvPr/>
        </p:nvSpPr>
        <p:spPr>
          <a:xfrm>
            <a:off x="178118" y="1554478"/>
            <a:ext cx="9616122" cy="4154984"/>
          </a:xfrm>
          <a:prstGeom prst="rect">
            <a:avLst/>
          </a:prstGeom>
          <a:noFill/>
        </p:spPr>
        <p:txBody>
          <a:bodyPr wrap="square">
            <a:spAutoFit/>
          </a:bodyPr>
          <a:lstStyle/>
          <a:p>
            <a:r>
              <a:rPr lang="en-US" sz="2400" dirty="0">
                <a:latin typeface="Verdana" panose="020B0604030504040204" pitchFamily="34" charset="0"/>
                <a:ea typeface="Verdana" panose="020B0604030504040204" pitchFamily="34" charset="0"/>
              </a:rPr>
              <a:t>A Nasir’s son came back from college a bit concerned. At the dinner table, he shared with his family the discussion he had with his friends. He explained to his friends that the Holy Quran is the ultimate guide for humanity. They questioned the validity of his claim by raising several allegations. If it is such a good book, why was it revealed so late in human history and why was it revealed piecemeal and disjointed? How was it saved in its original form?  </a:t>
            </a:r>
          </a:p>
          <a:p>
            <a:endParaRPr lang="en-US" sz="24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rPr>
              <a:t>How would you respond to these allegations?</a:t>
            </a:r>
          </a:p>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rPr>
              <a:t>Please provide some unique attributes of the Holy Quran?</a:t>
            </a:r>
          </a:p>
        </p:txBody>
      </p:sp>
      <p:pic>
        <p:nvPicPr>
          <p:cNvPr id="9" name="Picture 8">
            <a:extLst>
              <a:ext uri="{FF2B5EF4-FFF2-40B4-BE49-F238E27FC236}">
                <a16:creationId xmlns:a16="http://schemas.microsoft.com/office/drawing/2014/main" id="{9A67DBBD-9EF0-17B4-96DE-D9C6E0817E8C}"/>
              </a:ext>
            </a:extLst>
          </p:cNvPr>
          <p:cNvPicPr>
            <a:picLocks noChangeAspect="1"/>
          </p:cNvPicPr>
          <p:nvPr/>
        </p:nvPicPr>
        <p:blipFill>
          <a:blip r:embed="rId3"/>
          <a:stretch>
            <a:fillRect/>
          </a:stretch>
        </p:blipFill>
        <p:spPr>
          <a:xfrm flipH="1">
            <a:off x="9582150" y="1410023"/>
            <a:ext cx="2514600" cy="3692512"/>
          </a:xfrm>
          <a:prstGeom prst="ellipse">
            <a:avLst/>
          </a:prstGeom>
        </p:spPr>
      </p:pic>
    </p:spTree>
    <p:extLst>
      <p:ext uri="{BB962C8B-B14F-4D97-AF65-F5344CB8AC3E}">
        <p14:creationId xmlns:p14="http://schemas.microsoft.com/office/powerpoint/2010/main" val="404775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8273A-8D8A-C233-BD2D-50A7C61F469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pic>
        <p:nvPicPr>
          <p:cNvPr id="9" name="Picture 8">
            <a:extLst>
              <a:ext uri="{FF2B5EF4-FFF2-40B4-BE49-F238E27FC236}">
                <a16:creationId xmlns:a16="http://schemas.microsoft.com/office/drawing/2014/main" id="{9A67DBBD-9EF0-17B4-96DE-D9C6E0817E8C}"/>
              </a:ext>
            </a:extLst>
          </p:cNvPr>
          <p:cNvPicPr>
            <a:picLocks noChangeAspect="1"/>
          </p:cNvPicPr>
          <p:nvPr/>
        </p:nvPicPr>
        <p:blipFill>
          <a:blip r:embed="rId2"/>
          <a:stretch>
            <a:fillRect/>
          </a:stretch>
        </p:blipFill>
        <p:spPr>
          <a:xfrm flipH="1">
            <a:off x="9582150" y="1410023"/>
            <a:ext cx="2514600" cy="3692512"/>
          </a:xfrm>
          <a:prstGeom prst="ellipse">
            <a:avLst/>
          </a:prstGeom>
        </p:spPr>
      </p:pic>
      <p:sp>
        <p:nvSpPr>
          <p:cNvPr id="4" name="TextBox 3">
            <a:extLst>
              <a:ext uri="{FF2B5EF4-FFF2-40B4-BE49-F238E27FC236}">
                <a16:creationId xmlns:a16="http://schemas.microsoft.com/office/drawing/2014/main" id="{38E44E27-7C4F-588C-C2E4-79AE7E9A2710}"/>
              </a:ext>
            </a:extLst>
          </p:cNvPr>
          <p:cNvSpPr txBox="1"/>
          <p:nvPr/>
        </p:nvSpPr>
        <p:spPr>
          <a:xfrm>
            <a:off x="3041798" y="2617013"/>
            <a:ext cx="6108404" cy="1015663"/>
          </a:xfrm>
          <a:prstGeom prst="rect">
            <a:avLst/>
          </a:prstGeom>
          <a:noFill/>
        </p:spPr>
        <p:txBody>
          <a:bodyPr wrap="square">
            <a:spAutoFit/>
          </a:bodyPr>
          <a:lstStyle/>
          <a:p>
            <a:pPr marL="0" indent="0">
              <a:buNone/>
            </a:pPr>
            <a:r>
              <a:rPr lang="en-US" sz="6000" i="1" dirty="0"/>
              <a:t>Discussion</a:t>
            </a:r>
          </a:p>
        </p:txBody>
      </p:sp>
    </p:spTree>
    <p:extLst>
      <p:ext uri="{BB962C8B-B14F-4D97-AF65-F5344CB8AC3E}">
        <p14:creationId xmlns:p14="http://schemas.microsoft.com/office/powerpoint/2010/main" val="135866744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32743</TotalTime>
  <Words>2173</Words>
  <Application>Microsoft Macintosh PowerPoint</Application>
  <PresentationFormat>Widescreen</PresentationFormat>
  <Paragraphs>179</Paragraphs>
  <Slides>26</Slides>
  <Notes>6</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Hoefler Text</vt:lpstr>
      <vt:lpstr>Noto Nastaliq Urdu Medium</vt:lpstr>
      <vt:lpstr>Noto Nastaliq Urdu SemiBold</vt:lpstr>
      <vt:lpstr>Palatino</vt:lpstr>
      <vt:lpstr>Verdana</vt:lpstr>
      <vt:lpstr>Wingdings</vt:lpstr>
      <vt:lpstr>Office Theme</vt:lpstr>
      <vt:lpstr>BrushedCanvas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said the Promised Messiahas</vt:lpstr>
      <vt:lpstr>PowerPoint Presentation</vt:lpstr>
      <vt:lpstr>PowerPoint Presentation</vt:lpstr>
      <vt:lpstr>PowerPoint Presentation</vt:lpstr>
      <vt:lpstr>PowerPoint Presentation</vt:lpstr>
      <vt:lpstr>PowerPoint Presentation</vt:lpstr>
      <vt:lpstr>PowerPoint Presentation</vt:lpstr>
      <vt:lpstr>Eating Potatoes Every day ?</vt:lpstr>
      <vt:lpstr>Are Potatoes Good </vt:lpstr>
      <vt:lpstr>Are Potatoes Good </vt:lpstr>
      <vt:lpstr>Health Benefits of Potatoes Improved Gut Health</vt:lpstr>
      <vt:lpstr>Best Ways to Cook Potatoes </vt:lpstr>
      <vt:lpstr>Potential Harms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Hashir Bukhari</dc:creator>
  <cp:lastModifiedBy>Mansoor Qureshi</cp:lastModifiedBy>
  <cp:revision>58</cp:revision>
  <dcterms:created xsi:type="dcterms:W3CDTF">2023-11-12T05:00:41Z</dcterms:created>
  <dcterms:modified xsi:type="dcterms:W3CDTF">2024-01-01T03:48:48Z</dcterms:modified>
</cp:coreProperties>
</file>