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2" r:id="rId3"/>
    <p:sldId id="299" r:id="rId4"/>
    <p:sldId id="278" r:id="rId5"/>
    <p:sldId id="263" r:id="rId6"/>
    <p:sldId id="260" r:id="rId7"/>
    <p:sldId id="317" r:id="rId8"/>
    <p:sldId id="261" r:id="rId9"/>
    <p:sldId id="301" r:id="rId10"/>
    <p:sldId id="309" r:id="rId11"/>
    <p:sldId id="318" r:id="rId12"/>
    <p:sldId id="321" r:id="rId13"/>
    <p:sldId id="320" r:id="rId14"/>
    <p:sldId id="319" r:id="rId15"/>
    <p:sldId id="295" r:id="rId16"/>
    <p:sldId id="290" r:id="rId17"/>
    <p:sldId id="288" r:id="rId18"/>
    <p:sldId id="266" r:id="rId19"/>
    <p:sldId id="311" r:id="rId20"/>
    <p:sldId id="310" r:id="rId21"/>
    <p:sldId id="293" r:id="rId22"/>
    <p:sldId id="312" r:id="rId23"/>
    <p:sldId id="257" r:id="rId24"/>
    <p:sldId id="258" r:id="rId25"/>
    <p:sldId id="259" r:id="rId26"/>
    <p:sldId id="313"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3673" autoAdjust="0"/>
  </p:normalViewPr>
  <p:slideViewPr>
    <p:cSldViewPr snapToGrid="0">
      <p:cViewPr varScale="1">
        <p:scale>
          <a:sx n="75" d="100"/>
          <a:sy n="75"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E690-C820-4497-A1D2-A97500CE639A}" type="slidenum">
              <a:rPr lang="en-US" smtClean="0"/>
              <a:t>12</a:t>
            </a:fld>
            <a:endParaRPr lang="en-US"/>
          </a:p>
        </p:txBody>
      </p:sp>
    </p:spTree>
    <p:extLst>
      <p:ext uri="{BB962C8B-B14F-4D97-AF65-F5344CB8AC3E}">
        <p14:creationId xmlns:p14="http://schemas.microsoft.com/office/powerpoint/2010/main" val="1587383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2" name="Line"/>
          <p:cNvSpPr/>
          <p:nvPr/>
        </p:nvSpPr>
        <p:spPr>
          <a:xfrm>
            <a:off x="317500" y="6096000"/>
            <a:ext cx="11557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3" name="Author and Date"/>
          <p:cNvSpPr txBox="1">
            <a:spLocks noGrp="1"/>
          </p:cNvSpPr>
          <p:nvPr>
            <p:ph type="body" sz="quarter" idx="21" hasCustomPrompt="1"/>
          </p:nvPr>
        </p:nvSpPr>
        <p:spPr>
          <a:xfrm>
            <a:off x="285750" y="6134629"/>
            <a:ext cx="11617574" cy="277623"/>
          </a:xfrm>
          <a:prstGeom prst="rect">
            <a:avLst/>
          </a:prstGeom>
        </p:spPr>
        <p:txBody>
          <a:bodyPr/>
          <a:lstStyle>
            <a:lvl1pPr defTabSz="412750">
              <a:lnSpc>
                <a:spcPct val="100000"/>
              </a:lnSpc>
              <a:tabLst/>
              <a:defRPr sz="1400" b="1" cap="all" spc="84">
                <a:solidFill>
                  <a:schemeClr val="accent4"/>
                </a:solidFill>
                <a:latin typeface="Founders Grotesk Condensed"/>
                <a:ea typeface="Founders Grotesk Condensed"/>
                <a:cs typeface="Founders Grotesk Condensed"/>
                <a:sym typeface="Founders Grotesk Condensed"/>
              </a:defRPr>
            </a:lvl1pPr>
          </a:lstStyle>
          <a:p>
            <a:r>
              <a:t>Author and Date </a:t>
            </a:r>
          </a:p>
        </p:txBody>
      </p:sp>
      <p:sp>
        <p:nvSpPr>
          <p:cNvPr id="14" name="Line"/>
          <p:cNvSpPr/>
          <p:nvPr/>
        </p:nvSpPr>
        <p:spPr>
          <a:xfrm>
            <a:off x="317478" y="4737543"/>
            <a:ext cx="11557044"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5" name="Presentation Title"/>
          <p:cNvSpPr txBox="1">
            <a:spLocks noGrp="1"/>
          </p:cNvSpPr>
          <p:nvPr>
            <p:ph type="title" hasCustomPrompt="1"/>
          </p:nvPr>
        </p:nvSpPr>
        <p:spPr>
          <a:xfrm>
            <a:off x="285750" y="4762943"/>
            <a:ext cx="11617574" cy="1323533"/>
          </a:xfrm>
          <a:prstGeom prst="rect">
            <a:avLst/>
          </a:prstGeom>
        </p:spPr>
        <p:txBody>
          <a:bodyPr/>
          <a:lstStyle>
            <a:lvl1pPr>
              <a:lnSpc>
                <a:spcPct val="70000"/>
              </a:lnSpc>
              <a:defRPr sz="7500" spc="-150">
                <a:solidFill>
                  <a:srgbClr val="FFFFFF"/>
                </a:solidFill>
                <a:latin typeface="+mn-lt"/>
                <a:ea typeface="+mn-ea"/>
                <a:cs typeface="+mn-cs"/>
                <a:sym typeface="Founders Grotesk Semibold"/>
              </a:defRPr>
            </a:lvl1pPr>
          </a:lstStyle>
          <a:p>
            <a:r>
              <a:t>Presentation Title</a:t>
            </a:r>
          </a:p>
        </p:txBody>
      </p:sp>
      <p:sp>
        <p:nvSpPr>
          <p:cNvPr id="16" name="Body Level One…"/>
          <p:cNvSpPr txBox="1">
            <a:spLocks noGrp="1"/>
          </p:cNvSpPr>
          <p:nvPr>
            <p:ph type="body" sz="quarter" idx="1" hasCustomPrompt="1"/>
          </p:nvPr>
        </p:nvSpPr>
        <p:spPr>
          <a:xfrm>
            <a:off x="285750" y="423858"/>
            <a:ext cx="11617574" cy="1162051"/>
          </a:xfrm>
          <a:prstGeom prst="rect">
            <a:avLst/>
          </a:prstGeom>
        </p:spPr>
        <p:txBody>
          <a:bodyPr/>
          <a:lstStyle>
            <a:lvl1pPr defTabSz="412750">
              <a:lnSpc>
                <a:spcPct val="80000"/>
              </a:lnSpc>
              <a:tabLst/>
              <a:defRPr spc="-40">
                <a:solidFill>
                  <a:schemeClr val="accent4"/>
                </a:solidFill>
                <a:latin typeface="Founders Grotesk"/>
                <a:ea typeface="Founders Grotesk"/>
                <a:cs typeface="Founders Grotesk"/>
                <a:sym typeface="Founders Grotesk"/>
              </a:defRPr>
            </a:lvl1pPr>
            <a:lvl2pPr defTabSz="412750">
              <a:lnSpc>
                <a:spcPct val="80000"/>
              </a:lnSpc>
              <a:tabLst/>
              <a:defRPr spc="-40">
                <a:solidFill>
                  <a:schemeClr val="accent4"/>
                </a:solidFill>
                <a:latin typeface="Founders Grotesk"/>
                <a:ea typeface="Founders Grotesk"/>
                <a:cs typeface="Founders Grotesk"/>
                <a:sym typeface="Founders Grotesk"/>
              </a:defRPr>
            </a:lvl2pPr>
            <a:lvl3pPr defTabSz="412750">
              <a:lnSpc>
                <a:spcPct val="80000"/>
              </a:lnSpc>
              <a:tabLst/>
              <a:defRPr spc="-40">
                <a:solidFill>
                  <a:schemeClr val="accent4"/>
                </a:solidFill>
                <a:latin typeface="Founders Grotesk"/>
                <a:ea typeface="Founders Grotesk"/>
                <a:cs typeface="Founders Grotesk"/>
                <a:sym typeface="Founders Grotesk"/>
              </a:defRPr>
            </a:lvl3pPr>
            <a:lvl4pPr defTabSz="412750">
              <a:lnSpc>
                <a:spcPct val="80000"/>
              </a:lnSpc>
              <a:tabLst/>
              <a:defRPr spc="-40">
                <a:solidFill>
                  <a:schemeClr val="accent4"/>
                </a:solidFill>
                <a:latin typeface="Founders Grotesk"/>
                <a:ea typeface="Founders Grotesk"/>
                <a:cs typeface="Founders Grotesk"/>
                <a:sym typeface="Founders Grotesk"/>
              </a:defRPr>
            </a:lvl4pPr>
            <a:lvl5pPr defTabSz="412750">
              <a:lnSpc>
                <a:spcPct val="80000"/>
              </a:lnSpc>
              <a:tabLst/>
              <a:defRPr spc="-40">
                <a:solidFill>
                  <a:schemeClr val="accent4"/>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863436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6578600" y="926124"/>
            <a:ext cx="5128419" cy="655321"/>
          </a:xfrm>
          <a:prstGeom prst="rect">
            <a:avLst/>
          </a:prstGeom>
        </p:spPr>
        <p:txBody>
          <a:bodyPr anchor="ctr"/>
          <a:lstStyle>
            <a:lvl1pPr defTabSz="408622">
              <a:lnSpc>
                <a:spcPct val="80000"/>
              </a:lnSpc>
              <a:tabLst/>
              <a:defRPr sz="3960" spc="-40">
                <a:solidFill>
                  <a:schemeClr val="accent1"/>
                </a:solidFill>
                <a:latin typeface="Founders Grotesk"/>
                <a:ea typeface="Founders Grotesk"/>
                <a:cs typeface="Founders Grotesk"/>
                <a:sym typeface="Founders Grotesk"/>
              </a:defRPr>
            </a:lvl1pPr>
          </a:lstStyle>
          <a:p>
            <a:r>
              <a:t>Slide Subtitle</a:t>
            </a:r>
          </a:p>
        </p:txBody>
      </p:sp>
      <p:sp>
        <p:nvSpPr>
          <p:cNvPr id="72" name="Blue-footed booby bird on sand"/>
          <p:cNvSpPr>
            <a:spLocks noGrp="1"/>
          </p:cNvSpPr>
          <p:nvPr>
            <p:ph type="pic" idx="22"/>
          </p:nvPr>
        </p:nvSpPr>
        <p:spPr>
          <a:xfrm>
            <a:off x="0" y="-335892"/>
            <a:ext cx="6098374" cy="7529798"/>
          </a:xfrm>
          <a:prstGeom prst="rect">
            <a:avLst/>
          </a:prstGeom>
        </p:spPr>
        <p:txBody>
          <a:bodyPr lIns="91439" tIns="45719" rIns="91439" bIns="45719">
            <a:noAutofit/>
          </a:bodyPr>
          <a:lstStyle/>
          <a:p>
            <a:endParaRPr/>
          </a:p>
        </p:txBody>
      </p:sp>
      <p:sp>
        <p:nvSpPr>
          <p:cNvPr id="73"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74"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75" name="Slide Title"/>
          <p:cNvSpPr txBox="1">
            <a:spLocks noGrp="1"/>
          </p:cNvSpPr>
          <p:nvPr>
            <p:ph type="title" hasCustomPrompt="1"/>
          </p:nvPr>
        </p:nvSpPr>
        <p:spPr>
          <a:xfrm>
            <a:off x="6578600" y="432405"/>
            <a:ext cx="5128419" cy="654051"/>
          </a:xfrm>
          <a:prstGeom prst="rect">
            <a:avLst/>
          </a:prstGeom>
        </p:spPr>
        <p:txBody>
          <a:bodyPr anchor="b"/>
          <a:lstStyle>
            <a:lvl1pPr>
              <a:defRPr spc="0">
                <a:solidFill>
                  <a:schemeClr val="accent1"/>
                </a:solidFill>
                <a:latin typeface="+mn-lt"/>
                <a:ea typeface="+mn-ea"/>
                <a:cs typeface="+mn-cs"/>
                <a:sym typeface="Founders Grotesk Semibold"/>
              </a:defRPr>
            </a:lvl1pPr>
          </a:lstStyle>
          <a:p>
            <a:r>
              <a:t>Slide Title </a:t>
            </a:r>
          </a:p>
        </p:txBody>
      </p:sp>
      <p:sp>
        <p:nvSpPr>
          <p:cNvPr id="76" name="Body Level One…"/>
          <p:cNvSpPr txBox="1">
            <a:spLocks noGrp="1"/>
          </p:cNvSpPr>
          <p:nvPr>
            <p:ph type="body" sz="half" idx="1" hasCustomPrompt="1"/>
          </p:nvPr>
        </p:nvSpPr>
        <p:spPr>
          <a:xfrm>
            <a:off x="6578600" y="1952220"/>
            <a:ext cx="5128419" cy="3651655"/>
          </a:xfrm>
          <a:prstGeom prst="rect">
            <a:avLst/>
          </a:prstGeom>
        </p:spPr>
        <p:txBody>
          <a:bodyPr/>
          <a:lstStyle>
            <a:lvl1pPr marL="190500" indent="-190500" defTabSz="412750">
              <a:lnSpc>
                <a:spcPct val="80000"/>
              </a:lnSpc>
              <a:spcBef>
                <a:spcPts val="1800"/>
              </a:spcBef>
              <a:buClr>
                <a:schemeClr val="accent1"/>
              </a:buClr>
              <a:buSzPct val="100000"/>
              <a:buChar char="•"/>
              <a:tabLst/>
              <a:defRPr sz="1750" spc="-18">
                <a:solidFill>
                  <a:srgbClr val="000000"/>
                </a:solidFill>
                <a:latin typeface="Times New Roman"/>
                <a:ea typeface="Times New Roman"/>
                <a:cs typeface="Times New Roman"/>
                <a:sym typeface="Times New Roman"/>
              </a:defRPr>
            </a:lvl1pPr>
            <a:lvl2pPr marL="419100" indent="-190500" defTabSz="412750">
              <a:lnSpc>
                <a:spcPct val="80000"/>
              </a:lnSpc>
              <a:spcBef>
                <a:spcPts val="1800"/>
              </a:spcBef>
              <a:buClr>
                <a:schemeClr val="accent1"/>
              </a:buClr>
              <a:buSzPct val="100000"/>
              <a:buChar char="•"/>
              <a:tabLst/>
              <a:defRPr sz="1750" spc="-18">
                <a:solidFill>
                  <a:srgbClr val="000000"/>
                </a:solidFill>
                <a:latin typeface="Times New Roman"/>
                <a:ea typeface="Times New Roman"/>
                <a:cs typeface="Times New Roman"/>
                <a:sym typeface="Times New Roman"/>
              </a:defRPr>
            </a:lvl2pPr>
            <a:lvl3pPr marL="647700" indent="-190500" defTabSz="412750">
              <a:lnSpc>
                <a:spcPct val="80000"/>
              </a:lnSpc>
              <a:spcBef>
                <a:spcPts val="1800"/>
              </a:spcBef>
              <a:buClr>
                <a:schemeClr val="accent1"/>
              </a:buClr>
              <a:buSzPct val="100000"/>
              <a:buChar char="•"/>
              <a:tabLst/>
              <a:defRPr sz="1750" spc="-18">
                <a:solidFill>
                  <a:srgbClr val="000000"/>
                </a:solidFill>
                <a:latin typeface="Times New Roman"/>
                <a:ea typeface="Times New Roman"/>
                <a:cs typeface="Times New Roman"/>
                <a:sym typeface="Times New Roman"/>
              </a:defRPr>
            </a:lvl3pPr>
            <a:lvl4pPr marL="876300" indent="-190500" defTabSz="412750">
              <a:lnSpc>
                <a:spcPct val="80000"/>
              </a:lnSpc>
              <a:spcBef>
                <a:spcPts val="1800"/>
              </a:spcBef>
              <a:buClr>
                <a:schemeClr val="accent1"/>
              </a:buClr>
              <a:buSzPct val="100000"/>
              <a:buChar char="•"/>
              <a:tabLst/>
              <a:defRPr sz="1750" spc="-18">
                <a:solidFill>
                  <a:srgbClr val="000000"/>
                </a:solidFill>
                <a:latin typeface="Times New Roman"/>
                <a:ea typeface="Times New Roman"/>
                <a:cs typeface="Times New Roman"/>
                <a:sym typeface="Times New Roman"/>
              </a:defRPr>
            </a:lvl4pPr>
            <a:lvl5pPr marL="1104900" indent="-190500" defTabSz="412750">
              <a:lnSpc>
                <a:spcPct val="80000"/>
              </a:lnSpc>
              <a:spcBef>
                <a:spcPts val="1800"/>
              </a:spcBef>
              <a:buClr>
                <a:schemeClr val="accent1"/>
              </a:buClr>
              <a:buSzPct val="100000"/>
              <a:buChar char="•"/>
              <a:tabLst/>
              <a:defRPr sz="1750" spc="-18">
                <a:solidFill>
                  <a:srgbClr val="000000"/>
                </a:solidFill>
                <a:latin typeface="Times New Roman"/>
                <a:ea typeface="Times New Roman"/>
                <a:cs typeface="Times New Roman"/>
                <a:sym typeface="Times New Roman"/>
              </a:defRPr>
            </a:lvl5pPr>
          </a:lstStyle>
          <a:p>
            <a:r>
              <a:t>Slide bullet text</a:t>
            </a:r>
          </a:p>
          <a:p>
            <a:pPr lvl="1"/>
            <a:endParaRPr/>
          </a:p>
          <a:p>
            <a:pPr lvl="2"/>
            <a:endParaRPr/>
          </a:p>
          <a:p>
            <a:pPr lvl="3"/>
            <a:endParaRPr/>
          </a:p>
          <a:p>
            <a:pPr lvl="4"/>
            <a:endParaRPr/>
          </a:p>
        </p:txBody>
      </p:sp>
      <p:sp>
        <p:nvSpPr>
          <p:cNvPr id="7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8206341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4/22/2024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4/22/2024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humanityfirst.or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embed/XhTHkjr-Y6g?autoplay=1"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unsw.edu.au/newsroom/news/2023/04/-nature-prescriptions--can-improve-physical-and-mental-health--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rpa.org/our-work/park-path-app/"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qaid.health@ansarusa.org" TargetMode="External"/><Relationship Id="rId2" Type="http://schemas.openxmlformats.org/officeDocument/2006/relationships/hyperlink" Target="https://www.nrpa.org/our-work/park-path-app/"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tinyurl.com/TalimDeck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1139507" y="1729235"/>
            <a:ext cx="9912985" cy="280076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June 2024</a:t>
            </a:r>
          </a:p>
          <a:p>
            <a:pPr algn="ctr"/>
            <a:endParaRPr lang="en-US" sz="3200" b="1" dirty="0">
              <a:latin typeface="Verdana" panose="020B0604030504040204" pitchFamily="34" charset="0"/>
              <a:ea typeface="Verdana" panose="020B0604030504040204" pitchFamily="34" charset="0"/>
            </a:endParaRPr>
          </a:p>
          <a:p>
            <a:pPr algn="ctr"/>
            <a:r>
              <a:rPr lang="en-US" sz="3200" b="1" dirty="0">
                <a:latin typeface="Verdana" panose="020B0604030504040204" pitchFamily="34" charset="0"/>
                <a:ea typeface="Verdana" panose="020B0604030504040204" pitchFamily="34" charset="0"/>
              </a:rPr>
              <a:t>Concept of Spending in The Holy Quran</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6" name="TextBox 5">
            <a:extLst>
              <a:ext uri="{FF2B5EF4-FFF2-40B4-BE49-F238E27FC236}">
                <a16:creationId xmlns:a16="http://schemas.microsoft.com/office/drawing/2014/main" id="{3E208E69-7498-86F6-F9C4-2F0DDB4EA00C}"/>
              </a:ext>
            </a:extLst>
          </p:cNvPr>
          <p:cNvSpPr txBox="1"/>
          <p:nvPr/>
        </p:nvSpPr>
        <p:spPr>
          <a:xfrm>
            <a:off x="261303" y="1600993"/>
            <a:ext cx="11669394" cy="1754326"/>
          </a:xfrm>
          <a:prstGeom prst="rect">
            <a:avLst/>
          </a:prstGeom>
          <a:noFill/>
        </p:spPr>
        <p:txBody>
          <a:bodyPr wrap="square">
            <a:spAutoFit/>
          </a:bodyPr>
          <a:lstStyle/>
          <a:p>
            <a:pPr algn="l"/>
            <a:r>
              <a:rPr lang="en-US" i="0" dirty="0">
                <a:solidFill>
                  <a:srgbClr val="212529"/>
                </a:solidFill>
                <a:effectLst/>
                <a:latin typeface="Verdana" panose="020B0604030504040204" pitchFamily="34" charset="0"/>
                <a:ea typeface="Verdana" panose="020B0604030504040204" pitchFamily="34" charset="0"/>
              </a:rPr>
              <a:t>In chapter 3, verse 111, Allah the Almighty has stated that a Muslim is he who ‘enjoins what is good and forbids evil.’ Here, the Quran explains that true Muslims are people who promote goodness, stay away from evil and injustice and encourage others to do good deeds as well. Only a person who has a sincere love for humankind and feels the anguish of God’s creation can be caring and sympathetic, in the way the Quran desires. Such profound love for humanity is only possible if your heart is pure and free from malice and selfishness. </a:t>
            </a:r>
          </a:p>
        </p:txBody>
      </p:sp>
      <p:sp>
        <p:nvSpPr>
          <p:cNvPr id="8" name="TextBox 7">
            <a:extLst>
              <a:ext uri="{FF2B5EF4-FFF2-40B4-BE49-F238E27FC236}">
                <a16:creationId xmlns:a16="http://schemas.microsoft.com/office/drawing/2014/main" id="{48A457EE-6C69-38C6-45FB-62F6F2CC5D16}"/>
              </a:ext>
            </a:extLst>
          </p:cNvPr>
          <p:cNvSpPr txBox="1"/>
          <p:nvPr/>
        </p:nvSpPr>
        <p:spPr>
          <a:xfrm>
            <a:off x="3921759" y="5689759"/>
            <a:ext cx="8235950" cy="369332"/>
          </a:xfrm>
          <a:prstGeom prst="rect">
            <a:avLst/>
          </a:prstGeom>
          <a:noFill/>
        </p:spPr>
        <p:txBody>
          <a:bodyPr wrap="square">
            <a:spAutoFit/>
          </a:bodyPr>
          <a:lstStyle/>
          <a:p>
            <a:pPr algn="r"/>
            <a:r>
              <a:rPr lang="en-US" b="1" i="1" dirty="0"/>
              <a:t>(Hadrat Khalifatul Masih V </a:t>
            </a:r>
            <a:r>
              <a:rPr lang="en-US" b="1" i="1" baseline="30000" dirty="0"/>
              <a:t>aba</a:t>
            </a:r>
            <a:r>
              <a:rPr lang="en-US" b="1" i="1" dirty="0"/>
              <a:t>, Inauguration of Nasir Hospital Guatemala)</a:t>
            </a:r>
          </a:p>
        </p:txBody>
      </p:sp>
      <p:sp>
        <p:nvSpPr>
          <p:cNvPr id="3" name="TextBox 2">
            <a:extLst>
              <a:ext uri="{FF2B5EF4-FFF2-40B4-BE49-F238E27FC236}">
                <a16:creationId xmlns:a16="http://schemas.microsoft.com/office/drawing/2014/main" id="{2E6B2B78-228F-2D9B-2798-691E7FA00949}"/>
              </a:ext>
            </a:extLst>
          </p:cNvPr>
          <p:cNvSpPr txBox="1"/>
          <p:nvPr/>
        </p:nvSpPr>
        <p:spPr>
          <a:xfrm>
            <a:off x="244952" y="3779679"/>
            <a:ext cx="11835447" cy="1477328"/>
          </a:xfrm>
          <a:prstGeom prst="rect">
            <a:avLst/>
          </a:prstGeom>
          <a:noFill/>
        </p:spPr>
        <p:txBody>
          <a:bodyPr wrap="square">
            <a:spAutoFit/>
          </a:bodyPr>
          <a:lstStyle/>
          <a:p>
            <a:pPr algn="l"/>
            <a:r>
              <a:rPr lang="en-US" i="0" dirty="0">
                <a:solidFill>
                  <a:srgbClr val="212529"/>
                </a:solidFill>
                <a:effectLst/>
                <a:latin typeface="Verdana" panose="020B0604030504040204" pitchFamily="34" charset="0"/>
                <a:ea typeface="Verdana" panose="020B0604030504040204" pitchFamily="34" charset="0"/>
              </a:rPr>
              <a:t>Thereafter, in chapter 51, verse 20, the Holy Quran states that the hallmark of a true Muslim is that he should care for all of God’s creation and should comfort and support those in need, whether they seek their help or not. Hence, it is not enough for a Muslim to wait until someone asks for help; rather, it is his duty to recognize the suffering of others and to make whatever sacrifices are required in order to help them overcome their challenges or troubles.</a:t>
            </a:r>
          </a:p>
        </p:txBody>
      </p:sp>
    </p:spTree>
    <p:extLst>
      <p:ext uri="{BB962C8B-B14F-4D97-AF65-F5344CB8AC3E}">
        <p14:creationId xmlns:p14="http://schemas.microsoft.com/office/powerpoint/2010/main" val="85883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7" name="TextBox 6">
            <a:extLst>
              <a:ext uri="{FF2B5EF4-FFF2-40B4-BE49-F238E27FC236}">
                <a16:creationId xmlns:a16="http://schemas.microsoft.com/office/drawing/2014/main" id="{FC3607DF-FD3B-7994-1DC3-49639882BC0D}"/>
              </a:ext>
            </a:extLst>
          </p:cNvPr>
          <p:cNvSpPr txBox="1"/>
          <p:nvPr/>
        </p:nvSpPr>
        <p:spPr>
          <a:xfrm>
            <a:off x="3149600" y="3896861"/>
            <a:ext cx="2763520" cy="369332"/>
          </a:xfrm>
          <a:prstGeom prst="rect">
            <a:avLst/>
          </a:prstGeom>
          <a:noFill/>
        </p:spPr>
        <p:txBody>
          <a:bodyPr wrap="square">
            <a:spAutoFit/>
          </a:bodyPr>
          <a:lstStyle/>
          <a:p>
            <a:pPr algn="r"/>
            <a:r>
              <a:rPr lang="en-US" b="1" i="1" dirty="0"/>
              <a:t>Chapter 2, Verse 275</a:t>
            </a:r>
          </a:p>
        </p:txBody>
      </p:sp>
      <p:pic>
        <p:nvPicPr>
          <p:cNvPr id="12" name="Picture 11">
            <a:extLst>
              <a:ext uri="{FF2B5EF4-FFF2-40B4-BE49-F238E27FC236}">
                <a16:creationId xmlns:a16="http://schemas.microsoft.com/office/drawing/2014/main" id="{7A677253-02FD-5EA0-D097-59B045F9ADF9}"/>
              </a:ext>
            </a:extLst>
          </p:cNvPr>
          <p:cNvPicPr>
            <a:picLocks noChangeAspect="1"/>
          </p:cNvPicPr>
          <p:nvPr/>
        </p:nvPicPr>
        <p:blipFill>
          <a:blip r:embed="rId2"/>
          <a:stretch>
            <a:fillRect/>
          </a:stretch>
        </p:blipFill>
        <p:spPr>
          <a:xfrm>
            <a:off x="495301" y="1819220"/>
            <a:ext cx="11334750" cy="1839956"/>
          </a:xfrm>
          <a:prstGeom prst="rect">
            <a:avLst/>
          </a:prstGeom>
        </p:spPr>
      </p:pic>
    </p:spTree>
    <p:extLst>
      <p:ext uri="{BB962C8B-B14F-4D97-AF65-F5344CB8AC3E}">
        <p14:creationId xmlns:p14="http://schemas.microsoft.com/office/powerpoint/2010/main" val="415966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8" name="TextBox 7">
            <a:extLst>
              <a:ext uri="{FF2B5EF4-FFF2-40B4-BE49-F238E27FC236}">
                <a16:creationId xmlns:a16="http://schemas.microsoft.com/office/drawing/2014/main" id="{48A457EE-6C69-38C6-45FB-62F6F2CC5D16}"/>
              </a:ext>
            </a:extLst>
          </p:cNvPr>
          <p:cNvSpPr txBox="1"/>
          <p:nvPr/>
        </p:nvSpPr>
        <p:spPr>
          <a:xfrm>
            <a:off x="3860800" y="5933123"/>
            <a:ext cx="8235950" cy="369332"/>
          </a:xfrm>
          <a:prstGeom prst="rect">
            <a:avLst/>
          </a:prstGeom>
          <a:noFill/>
        </p:spPr>
        <p:txBody>
          <a:bodyPr wrap="square">
            <a:spAutoFit/>
          </a:bodyPr>
          <a:lstStyle/>
          <a:p>
            <a:pPr algn="r"/>
            <a:r>
              <a:rPr lang="en-US" b="1" i="1" dirty="0"/>
              <a:t>(Five volume commentary)</a:t>
            </a:r>
          </a:p>
        </p:txBody>
      </p:sp>
      <p:sp>
        <p:nvSpPr>
          <p:cNvPr id="10" name="TextBox 9">
            <a:extLst>
              <a:ext uri="{FF2B5EF4-FFF2-40B4-BE49-F238E27FC236}">
                <a16:creationId xmlns:a16="http://schemas.microsoft.com/office/drawing/2014/main" id="{53D6E782-6A33-CC6D-D423-FB76DA8B5545}"/>
              </a:ext>
            </a:extLst>
          </p:cNvPr>
          <p:cNvSpPr txBox="1"/>
          <p:nvPr/>
        </p:nvSpPr>
        <p:spPr>
          <a:xfrm>
            <a:off x="853440" y="884695"/>
            <a:ext cx="11165840" cy="5509200"/>
          </a:xfrm>
          <a:prstGeom prst="rect">
            <a:avLst/>
          </a:prstGeom>
          <a:noFill/>
        </p:spPr>
        <p:txBody>
          <a:bodyPr wrap="square">
            <a:spAutoFit/>
          </a:bodyPr>
          <a:lstStyle/>
          <a:p>
            <a:pPr algn="l"/>
            <a:r>
              <a:rPr lang="en-US" sz="1600" b="0" i="0" dirty="0">
                <a:effectLst/>
                <a:highlight>
                  <a:srgbClr val="FFFFFF"/>
                </a:highlight>
                <a:latin typeface="Verdana" panose="020B0604030504040204" pitchFamily="34" charset="0"/>
                <a:ea typeface="Verdana" panose="020B0604030504040204" pitchFamily="34" charset="0"/>
              </a:rPr>
              <a:t>Islamic commandments have been so made as to meet the exigencies of all times and all seasons. For instance, lunar months which rotate all through the year, have been appointed for the observance of fasts and the performance of Pilgrimage, so that Muslims may keep fasts and perform Pilgrimage both in summer and winter, spring and autumn. Similarly, the five daily Prayers and the two supererogatory Prayers– (</a:t>
            </a:r>
            <a:r>
              <a:rPr lang="ar-SA" sz="1600" b="0" i="0" dirty="0">
                <a:effectLst/>
                <a:highlight>
                  <a:srgbClr val="FFFFFF"/>
                </a:highlight>
                <a:latin typeface="Verdana" panose="020B0604030504040204" pitchFamily="34" charset="0"/>
                <a:ea typeface="Verdana" panose="020B0604030504040204" pitchFamily="34" charset="0"/>
              </a:rPr>
              <a:t>تھجد </a:t>
            </a:r>
            <a:r>
              <a:rPr lang="en-US" sz="1600" b="0" i="0" dirty="0">
                <a:effectLst/>
                <a:highlight>
                  <a:srgbClr val="FFFFFF"/>
                </a:highlight>
                <a:latin typeface="Verdana" panose="020B0604030504040204" pitchFamily="34" charset="0"/>
                <a:ea typeface="Verdana" panose="020B0604030504040204" pitchFamily="34" charset="0"/>
              </a:rPr>
              <a:t>  </a:t>
            </a:r>
            <a:r>
              <a:rPr lang="en-US" sz="1600" b="0" i="1" dirty="0">
                <a:effectLst/>
                <a:highlight>
                  <a:srgbClr val="FFFFFF"/>
                </a:highlight>
                <a:latin typeface="Verdana" panose="020B0604030504040204" pitchFamily="34" charset="0"/>
                <a:ea typeface="Verdana" panose="020B0604030504040204" pitchFamily="34" charset="0"/>
              </a:rPr>
              <a:t>tahajjud</a:t>
            </a:r>
            <a:r>
              <a:rPr lang="en-US" sz="1600" b="0" i="0" dirty="0">
                <a:effectLst/>
                <a:highlight>
                  <a:srgbClr val="FFFFFF"/>
                </a:highlight>
                <a:latin typeface="Verdana" panose="020B0604030504040204" pitchFamily="34" charset="0"/>
                <a:ea typeface="Verdana" panose="020B0604030504040204" pitchFamily="34" charset="0"/>
              </a:rPr>
              <a:t>) and ( </a:t>
            </a:r>
            <a:r>
              <a:rPr lang="ar-SA" sz="1600" b="0" i="0" dirty="0">
                <a:effectLst/>
                <a:highlight>
                  <a:srgbClr val="FFFFFF"/>
                </a:highlight>
                <a:latin typeface="Verdana" panose="020B0604030504040204" pitchFamily="34" charset="0"/>
                <a:ea typeface="Verdana" panose="020B0604030504040204" pitchFamily="34" charset="0"/>
              </a:rPr>
              <a:t>ضحی</a:t>
            </a:r>
            <a:r>
              <a:rPr lang="en-US" sz="1600" b="0" i="0" dirty="0">
                <a:effectLst/>
                <a:highlight>
                  <a:srgbClr val="FFFFFF"/>
                </a:highlight>
                <a:latin typeface="Verdana" panose="020B0604030504040204" pitchFamily="34" charset="0"/>
                <a:ea typeface="Verdana" panose="020B0604030504040204" pitchFamily="34" charset="0"/>
              </a:rPr>
              <a:t>  </a:t>
            </a:r>
            <a:r>
              <a:rPr lang="en-US" sz="1600" b="0" i="1" dirty="0">
                <a:effectLst/>
                <a:highlight>
                  <a:srgbClr val="FFFFFF"/>
                </a:highlight>
                <a:latin typeface="Verdana" panose="020B0604030504040204" pitchFamily="34" charset="0"/>
                <a:ea typeface="Verdana" panose="020B0604030504040204" pitchFamily="34" charset="0"/>
              </a:rPr>
              <a:t>duha</a:t>
            </a:r>
            <a:r>
              <a:rPr lang="en-US" sz="1600" b="0" i="0" dirty="0">
                <a:effectLst/>
                <a:highlight>
                  <a:srgbClr val="FFFFFF"/>
                </a:highlight>
                <a:latin typeface="Verdana" panose="020B0604030504040204" pitchFamily="34" charset="0"/>
                <a:ea typeface="Verdana" panose="020B0604030504040204" pitchFamily="34" charset="0"/>
              </a:rPr>
              <a:t>), which are said respectively in the latter part of the night and in the forenoon, are so timed that a Muslim practically performs Prayers at all hours of the day and night. Similarly, charity is to be performed during both day and night, so that this righteous act of man may cover every hour of his life.  Observe also the beautiful order of the words. The word "secretly" corresponds to </a:t>
            </a:r>
            <a:r>
              <a:rPr lang="en-US" sz="1600" b="0" i="1" dirty="0">
                <a:effectLst/>
                <a:highlight>
                  <a:srgbClr val="FFFFFF"/>
                </a:highlight>
                <a:latin typeface="Verdana" panose="020B0604030504040204" pitchFamily="34" charset="0"/>
                <a:ea typeface="Verdana" panose="020B0604030504040204" pitchFamily="34" charset="0"/>
              </a:rPr>
              <a:t>night</a:t>
            </a:r>
            <a:r>
              <a:rPr lang="en-US" sz="1600" b="0" i="0" dirty="0">
                <a:effectLst/>
                <a:highlight>
                  <a:srgbClr val="FFFFFF"/>
                </a:highlight>
                <a:latin typeface="Verdana" panose="020B0604030504040204" pitchFamily="34" charset="0"/>
                <a:ea typeface="Verdana" panose="020B0604030504040204" pitchFamily="34" charset="0"/>
              </a:rPr>
              <a:t>, and the word "openly" to, </a:t>
            </a:r>
            <a:r>
              <a:rPr lang="en-US" sz="1600" b="0" i="1" dirty="0">
                <a:effectLst/>
                <a:highlight>
                  <a:srgbClr val="FFFFFF"/>
                </a:highlight>
                <a:latin typeface="Verdana" panose="020B0604030504040204" pitchFamily="34" charset="0"/>
                <a:ea typeface="Verdana" panose="020B0604030504040204" pitchFamily="34" charset="0"/>
              </a:rPr>
              <a:t>day</a:t>
            </a:r>
            <a:r>
              <a:rPr lang="en-US" sz="1600" b="0" i="0" dirty="0">
                <a:effectLst/>
                <a:highlight>
                  <a:srgbClr val="FFFFFF"/>
                </a:highlight>
                <a:latin typeface="Verdana" panose="020B0604030504040204" pitchFamily="34" charset="0"/>
                <a:ea typeface="Verdana" panose="020B0604030504040204" pitchFamily="34" charset="0"/>
              </a:rPr>
              <a:t>. Thus, a Muslim has to expend his wealth in the cause of Allah not only in such a way and at such a time that others may be induced to follow his good example by noticing his charity, but also at such time and in such a way that even the recipient of his charity may not know the donor.</a:t>
            </a:r>
          </a:p>
          <a:p>
            <a:pPr algn="l"/>
            <a:endParaRPr lang="en-US" sz="900" b="0" i="0" dirty="0">
              <a:effectLst/>
              <a:highlight>
                <a:srgbClr val="FFFFFF"/>
              </a:highlight>
              <a:latin typeface="Verdana" panose="020B0604030504040204" pitchFamily="34" charset="0"/>
              <a:ea typeface="Verdana" panose="020B0604030504040204" pitchFamily="34" charset="0"/>
            </a:endParaRPr>
          </a:p>
          <a:p>
            <a:pPr algn="l"/>
            <a:r>
              <a:rPr lang="en-US" sz="1600" b="0" i="0" dirty="0">
                <a:effectLst/>
                <a:highlight>
                  <a:srgbClr val="FFFFFF"/>
                </a:highlight>
                <a:latin typeface="Verdana" panose="020B0604030504040204" pitchFamily="34" charset="0"/>
                <a:ea typeface="Verdana" panose="020B0604030504040204" pitchFamily="34" charset="0"/>
              </a:rPr>
              <a:t>It may be noted here that alms are of two kinds: </a:t>
            </a:r>
          </a:p>
          <a:p>
            <a:pPr algn="l"/>
            <a:r>
              <a:rPr lang="en-US" sz="1600" dirty="0">
                <a:highlight>
                  <a:srgbClr val="FFFFFF"/>
                </a:highlight>
                <a:latin typeface="Verdana" panose="020B0604030504040204" pitchFamily="34" charset="0"/>
                <a:ea typeface="Verdana" panose="020B0604030504040204" pitchFamily="34" charset="0"/>
              </a:rPr>
              <a:t>1.</a:t>
            </a:r>
            <a:r>
              <a:rPr lang="en-US" sz="1600" b="0" i="0" dirty="0">
                <a:effectLst/>
                <a:highlight>
                  <a:srgbClr val="FFFFFF"/>
                </a:highlight>
                <a:latin typeface="Verdana" panose="020B0604030504040204" pitchFamily="34" charset="0"/>
                <a:ea typeface="Verdana" panose="020B0604030504040204" pitchFamily="34" charset="0"/>
              </a:rPr>
              <a:t> </a:t>
            </a:r>
            <a:r>
              <a:rPr lang="en-US" sz="1600" dirty="0">
                <a:highlight>
                  <a:srgbClr val="FFFFFF"/>
                </a:highlight>
                <a:latin typeface="Verdana" panose="020B0604030504040204" pitchFamily="34" charset="0"/>
                <a:ea typeface="Verdana" panose="020B0604030504040204" pitchFamily="34" charset="0"/>
              </a:rPr>
              <a:t> O</a:t>
            </a:r>
            <a:r>
              <a:rPr lang="en-US" sz="1600" b="0" i="0" dirty="0">
                <a:effectLst/>
                <a:highlight>
                  <a:srgbClr val="FFFFFF"/>
                </a:highlight>
                <a:latin typeface="Verdana" panose="020B0604030504040204" pitchFamily="34" charset="0"/>
                <a:ea typeface="Verdana" panose="020B0604030504040204" pitchFamily="34" charset="0"/>
              </a:rPr>
              <a:t>bligatory (</a:t>
            </a:r>
            <a:r>
              <a:rPr lang="ar-SA" sz="1600" b="0" i="0" dirty="0">
                <a:effectLst/>
                <a:highlight>
                  <a:srgbClr val="FFFFFF"/>
                </a:highlight>
                <a:latin typeface="Verdana" panose="020B0604030504040204" pitchFamily="34" charset="0"/>
                <a:ea typeface="Verdana" panose="020B0604030504040204" pitchFamily="34" charset="0"/>
              </a:rPr>
              <a:t>زکوة </a:t>
            </a:r>
            <a:r>
              <a:rPr lang="en-US" sz="1600" b="0" i="0" dirty="0">
                <a:effectLst/>
                <a:highlight>
                  <a:srgbClr val="FFFFFF"/>
                </a:highlight>
                <a:latin typeface="Verdana" panose="020B0604030504040204" pitchFamily="34" charset="0"/>
                <a:ea typeface="Verdana" panose="020B0604030504040204" pitchFamily="34" charset="0"/>
              </a:rPr>
              <a:t> Zakah), and </a:t>
            </a:r>
            <a:r>
              <a:rPr lang="en-US" sz="1600" dirty="0">
                <a:highlight>
                  <a:srgbClr val="FFFFFF"/>
                </a:highlight>
                <a:latin typeface="Verdana" panose="020B0604030504040204" pitchFamily="34" charset="0"/>
                <a:ea typeface="Verdana" panose="020B0604030504040204" pitchFamily="34" charset="0"/>
              </a:rPr>
              <a:t>2.</a:t>
            </a:r>
            <a:r>
              <a:rPr lang="en-US" sz="1600" b="0" i="0" dirty="0">
                <a:effectLst/>
                <a:highlight>
                  <a:srgbClr val="FFFFFF"/>
                </a:highlight>
                <a:latin typeface="Verdana" panose="020B0604030504040204" pitchFamily="34" charset="0"/>
                <a:ea typeface="Verdana" panose="020B0604030504040204" pitchFamily="34" charset="0"/>
              </a:rPr>
              <a:t> Supererogatory </a:t>
            </a:r>
            <a:r>
              <a:rPr lang="en-US" sz="1600" dirty="0">
                <a:highlight>
                  <a:srgbClr val="FFFFFF"/>
                </a:highlight>
                <a:latin typeface="Verdana" panose="020B0604030504040204" pitchFamily="34" charset="0"/>
                <a:ea typeface="Verdana" panose="020B0604030504040204" pitchFamily="34" charset="0"/>
              </a:rPr>
              <a:t>(</a:t>
            </a:r>
            <a:r>
              <a:rPr lang="ar-SA" sz="1600" b="0" i="0" dirty="0">
                <a:effectLst/>
                <a:highlight>
                  <a:srgbClr val="FFFFFF"/>
                </a:highlight>
                <a:latin typeface="Verdana" panose="020B0604030504040204" pitchFamily="34" charset="0"/>
                <a:ea typeface="Verdana" panose="020B0604030504040204" pitchFamily="34" charset="0"/>
              </a:rPr>
              <a:t>صدقه </a:t>
            </a:r>
            <a:r>
              <a:rPr lang="en-US" sz="1600" b="0" i="0" dirty="0">
                <a:effectLst/>
                <a:highlight>
                  <a:srgbClr val="FFFFFF"/>
                </a:highlight>
                <a:latin typeface="Verdana" panose="020B0604030504040204" pitchFamily="34" charset="0"/>
                <a:ea typeface="Verdana" panose="020B0604030504040204" pitchFamily="34" charset="0"/>
              </a:rPr>
              <a:t> </a:t>
            </a:r>
            <a:r>
              <a:rPr lang="en-US" sz="1600" b="0" i="1" dirty="0">
                <a:effectLst/>
                <a:highlight>
                  <a:srgbClr val="FFFFFF"/>
                </a:highlight>
                <a:latin typeface="Verdana" panose="020B0604030504040204" pitchFamily="34" charset="0"/>
                <a:ea typeface="Verdana" panose="020B0604030504040204" pitchFamily="34" charset="0"/>
              </a:rPr>
              <a:t>Sadaqah</a:t>
            </a:r>
            <a:r>
              <a:rPr lang="en-US" sz="1600" b="0" i="0" dirty="0">
                <a:effectLst/>
                <a:highlight>
                  <a:srgbClr val="FFFFFF"/>
                </a:highlight>
                <a:latin typeface="Verdana" panose="020B0604030504040204" pitchFamily="34" charset="0"/>
                <a:ea typeface="Verdana" panose="020B0604030504040204" pitchFamily="34" charset="0"/>
              </a:rPr>
              <a:t>). Zakah is collected by the state from every man of a prescribed measure of wealth and is then spent by the state on helping the poor and needy, orphans, widows and wayfarers, etc. In this case, the recipients do not know any particular donor and thus preserve their sense of self-respect. But as Zakah is collected by the state, people are apt to look upon it as a tax and not as charity. So, Islam has instituted </a:t>
            </a:r>
            <a:r>
              <a:rPr lang="en-US" sz="1600" b="0" i="1" dirty="0">
                <a:effectLst/>
                <a:highlight>
                  <a:srgbClr val="FFFFFF"/>
                </a:highlight>
                <a:latin typeface="Verdana" panose="020B0604030504040204" pitchFamily="34" charset="0"/>
                <a:ea typeface="Verdana" panose="020B0604030504040204" pitchFamily="34" charset="0"/>
              </a:rPr>
              <a:t>Sadaqah</a:t>
            </a:r>
            <a:r>
              <a:rPr lang="en-US" sz="1600" b="0" i="0" dirty="0">
                <a:effectLst/>
                <a:highlight>
                  <a:srgbClr val="FFFFFF"/>
                </a:highlight>
                <a:latin typeface="Verdana" panose="020B0604030504040204" pitchFamily="34" charset="0"/>
                <a:ea typeface="Verdana" panose="020B0604030504040204" pitchFamily="34" charset="0"/>
              </a:rPr>
              <a:t> also which is voluntary and is given to individuals out of a desire to help the poor and needy. Thus, </a:t>
            </a:r>
            <a:r>
              <a:rPr lang="en-US" sz="1600" b="0" i="1" dirty="0">
                <a:effectLst/>
                <a:highlight>
                  <a:srgbClr val="FFFFFF"/>
                </a:highlight>
                <a:latin typeface="Verdana" panose="020B0604030504040204" pitchFamily="34" charset="0"/>
                <a:ea typeface="Verdana" panose="020B0604030504040204" pitchFamily="34" charset="0"/>
              </a:rPr>
              <a:t>Sadaqah</a:t>
            </a:r>
            <a:r>
              <a:rPr lang="en-US" sz="1600" b="0" i="0" dirty="0">
                <a:effectLst/>
                <a:highlight>
                  <a:srgbClr val="FFFFFF"/>
                </a:highlight>
                <a:latin typeface="Verdana" panose="020B0604030504040204" pitchFamily="34" charset="0"/>
                <a:ea typeface="Verdana" panose="020B0604030504040204" pitchFamily="34" charset="0"/>
              </a:rPr>
              <a:t> engenders feelings of sympathy among the well-to-do towards their brethren and feelings of gratefulness among the poor for their benefactors. It also serves to distinguish sincere believers from the insincere.</a:t>
            </a:r>
          </a:p>
        </p:txBody>
      </p:sp>
    </p:spTree>
    <p:extLst>
      <p:ext uri="{BB962C8B-B14F-4D97-AF65-F5344CB8AC3E}">
        <p14:creationId xmlns:p14="http://schemas.microsoft.com/office/powerpoint/2010/main" val="342216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7" name="TextBox 6">
            <a:extLst>
              <a:ext uri="{FF2B5EF4-FFF2-40B4-BE49-F238E27FC236}">
                <a16:creationId xmlns:a16="http://schemas.microsoft.com/office/drawing/2014/main" id="{FC3607DF-FD3B-7994-1DC3-49639882BC0D}"/>
              </a:ext>
            </a:extLst>
          </p:cNvPr>
          <p:cNvSpPr txBox="1"/>
          <p:nvPr/>
        </p:nvSpPr>
        <p:spPr>
          <a:xfrm>
            <a:off x="2844800" y="3919220"/>
            <a:ext cx="2763520" cy="369332"/>
          </a:xfrm>
          <a:prstGeom prst="rect">
            <a:avLst/>
          </a:prstGeom>
          <a:noFill/>
        </p:spPr>
        <p:txBody>
          <a:bodyPr wrap="square">
            <a:spAutoFit/>
          </a:bodyPr>
          <a:lstStyle/>
          <a:p>
            <a:pPr algn="r"/>
            <a:r>
              <a:rPr lang="en-US" b="1" i="1" dirty="0"/>
              <a:t>Chapter 3, Verse 93</a:t>
            </a:r>
          </a:p>
        </p:txBody>
      </p:sp>
      <p:pic>
        <p:nvPicPr>
          <p:cNvPr id="6" name="Picture 5">
            <a:extLst>
              <a:ext uri="{FF2B5EF4-FFF2-40B4-BE49-F238E27FC236}">
                <a16:creationId xmlns:a16="http://schemas.microsoft.com/office/drawing/2014/main" id="{38418420-69CF-449D-83EB-3968370BF71E}"/>
              </a:ext>
            </a:extLst>
          </p:cNvPr>
          <p:cNvPicPr>
            <a:picLocks noChangeAspect="1"/>
          </p:cNvPicPr>
          <p:nvPr/>
        </p:nvPicPr>
        <p:blipFill>
          <a:blip r:embed="rId2"/>
          <a:stretch>
            <a:fillRect/>
          </a:stretch>
        </p:blipFill>
        <p:spPr>
          <a:xfrm>
            <a:off x="792480" y="1773912"/>
            <a:ext cx="11029950" cy="1769388"/>
          </a:xfrm>
          <a:prstGeom prst="rect">
            <a:avLst/>
          </a:prstGeom>
        </p:spPr>
      </p:pic>
    </p:spTree>
    <p:extLst>
      <p:ext uri="{BB962C8B-B14F-4D97-AF65-F5344CB8AC3E}">
        <p14:creationId xmlns:p14="http://schemas.microsoft.com/office/powerpoint/2010/main" val="269335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8" name="TextBox 7">
            <a:extLst>
              <a:ext uri="{FF2B5EF4-FFF2-40B4-BE49-F238E27FC236}">
                <a16:creationId xmlns:a16="http://schemas.microsoft.com/office/drawing/2014/main" id="{48A457EE-6C69-38C6-45FB-62F6F2CC5D16}"/>
              </a:ext>
            </a:extLst>
          </p:cNvPr>
          <p:cNvSpPr txBox="1"/>
          <p:nvPr/>
        </p:nvSpPr>
        <p:spPr>
          <a:xfrm>
            <a:off x="3627120" y="5814268"/>
            <a:ext cx="823595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rPr>
              <a:t>(Five volume commentary)</a:t>
            </a:r>
          </a:p>
        </p:txBody>
      </p:sp>
      <p:sp>
        <p:nvSpPr>
          <p:cNvPr id="4" name="TextBox 3">
            <a:extLst>
              <a:ext uri="{FF2B5EF4-FFF2-40B4-BE49-F238E27FC236}">
                <a16:creationId xmlns:a16="http://schemas.microsoft.com/office/drawing/2014/main" id="{451242AF-C41C-492D-17A3-2064762F601D}"/>
              </a:ext>
            </a:extLst>
          </p:cNvPr>
          <p:cNvSpPr txBox="1"/>
          <p:nvPr/>
        </p:nvSpPr>
        <p:spPr>
          <a:xfrm>
            <a:off x="246381" y="955635"/>
            <a:ext cx="11850369" cy="5078313"/>
          </a:xfrm>
          <a:prstGeom prst="rect">
            <a:avLst/>
          </a:prstGeom>
          <a:noFill/>
        </p:spPr>
        <p:txBody>
          <a:bodyPr wrap="square">
            <a:spAutoFit/>
          </a:bodyPr>
          <a:lstStyle/>
          <a:p>
            <a:pPr algn="l"/>
            <a:r>
              <a:rPr lang="en-US" b="0" i="0" dirty="0">
                <a:effectLst/>
                <a:highlight>
                  <a:srgbClr val="FFFFFF"/>
                </a:highlight>
                <a:latin typeface="Verdana" panose="020B0604030504040204" pitchFamily="34" charset="0"/>
                <a:ea typeface="Verdana" panose="020B0604030504040204" pitchFamily="34" charset="0"/>
              </a:rPr>
              <a:t>Since the word</a:t>
            </a:r>
            <a:r>
              <a:rPr lang="ur-PK" b="0" i="0" dirty="0">
                <a:effectLst/>
                <a:highlight>
                  <a:srgbClr val="FFFFFF"/>
                </a:highlight>
                <a:latin typeface="Verdana" panose="020B0604030504040204" pitchFamily="34" charset="0"/>
                <a:ea typeface="Verdana" panose="020B0604030504040204" pitchFamily="34" charset="0"/>
              </a:rPr>
              <a:t> </a:t>
            </a:r>
            <a:r>
              <a:rPr lang="ar-SA" b="0" i="0" dirty="0">
                <a:effectLst/>
                <a:highlight>
                  <a:srgbClr val="FFFFFF"/>
                </a:highlight>
                <a:latin typeface="Verdana" panose="020B0604030504040204" pitchFamily="34" charset="0"/>
                <a:ea typeface="Verdana" panose="020B0604030504040204" pitchFamily="34" charset="0"/>
              </a:rPr>
              <a:t>البر </a:t>
            </a:r>
            <a:r>
              <a:rPr lang="en-US" b="0" i="0" dirty="0">
                <a:effectLst/>
                <a:highlight>
                  <a:srgbClr val="FFFFFF"/>
                </a:highlight>
                <a:latin typeface="Verdana" panose="020B0604030504040204" pitchFamily="34" charset="0"/>
                <a:ea typeface="Verdana" panose="020B0604030504040204" pitchFamily="34" charset="0"/>
              </a:rPr>
              <a:t>means, goodness or righteousness of a high order or excellence of morals, the verse purports to say that though God is cognizant of, and suitably rewards, each and every thing that one spends in the cause of Allah, yet the goodness of a high order, most acceptable in His sight, can be achieved only by spending out of things, be they material or otherwise, which one loves most for the obvious reason that such spending involves the greatest sacrifice.</a:t>
            </a:r>
            <a:r>
              <a:rPr lang="ur-PK" b="0" i="0" dirty="0">
                <a:effectLst/>
                <a:highlight>
                  <a:srgbClr val="FFFFFF"/>
                </a:highlight>
                <a:latin typeface="Verdana" panose="020B0604030504040204" pitchFamily="34" charset="0"/>
                <a:ea typeface="Verdana" panose="020B0604030504040204" pitchFamily="34" charset="0"/>
              </a:rPr>
              <a:t> </a:t>
            </a:r>
            <a:r>
              <a:rPr lang="en-US" b="0" i="0" dirty="0">
                <a:effectLst/>
                <a:highlight>
                  <a:srgbClr val="FFFFFF"/>
                </a:highlight>
                <a:latin typeface="Verdana" panose="020B0604030504040204" pitchFamily="34" charset="0"/>
                <a:ea typeface="Verdana" panose="020B0604030504040204" pitchFamily="34" charset="0"/>
              </a:rPr>
              <a:t>In the preceding verse it is said, </a:t>
            </a:r>
            <a:r>
              <a:rPr lang="en-US" b="0" i="1" dirty="0">
                <a:effectLst/>
                <a:highlight>
                  <a:srgbClr val="FFFFFF"/>
                </a:highlight>
                <a:latin typeface="Verdana" panose="020B0604030504040204" pitchFamily="34" charset="0"/>
                <a:ea typeface="Verdana" panose="020B0604030504040204" pitchFamily="34" charset="0"/>
              </a:rPr>
              <a:t>there shall not be accepted from anyone of them even an earthful of gold, though he offer it in ransom</a:t>
            </a:r>
            <a:r>
              <a:rPr lang="en-US" b="0" i="0" dirty="0">
                <a:effectLst/>
                <a:highlight>
                  <a:srgbClr val="FFFFFF"/>
                </a:highlight>
                <a:latin typeface="Verdana" panose="020B0604030504040204" pitchFamily="34" charset="0"/>
                <a:ea typeface="Verdana" panose="020B0604030504040204" pitchFamily="34" charset="0"/>
              </a:rPr>
              <a:t>. From this some people might conclude that spending in the cause of God was of no use. To remove this possible misunderstanding, it is pointed out here that spending in the cause of God is a highly meritorious act and spending what is best naturally brings the highest good.  </a:t>
            </a:r>
          </a:p>
          <a:p>
            <a:pPr algn="l"/>
            <a:endParaRPr lang="en-US" dirty="0">
              <a:highlight>
                <a:srgbClr val="FFFFFF"/>
              </a:highlight>
              <a:latin typeface="Verdana" panose="020B0604030504040204" pitchFamily="34" charset="0"/>
              <a:ea typeface="Verdana" panose="020B0604030504040204" pitchFamily="34" charset="0"/>
            </a:endParaRPr>
          </a:p>
          <a:p>
            <a:pPr algn="l"/>
            <a:r>
              <a:rPr lang="en-US" b="0" i="0" dirty="0">
                <a:effectLst/>
                <a:highlight>
                  <a:srgbClr val="FFFFFF"/>
                </a:highlight>
                <a:latin typeface="Verdana" panose="020B0604030504040204" pitchFamily="34" charset="0"/>
                <a:ea typeface="Verdana" panose="020B0604030504040204" pitchFamily="34" charset="0"/>
              </a:rPr>
              <a:t>It is on record in the Hadith that when this verse was revealed, Abu </a:t>
            </a:r>
            <a:r>
              <a:rPr lang="en-US" b="0" i="0" dirty="0" err="1">
                <a:effectLst/>
                <a:highlight>
                  <a:srgbClr val="FFFFFF"/>
                </a:highlight>
                <a:latin typeface="Verdana" panose="020B0604030504040204" pitchFamily="34" charset="0"/>
                <a:ea typeface="Verdana" panose="020B0604030504040204" pitchFamily="34" charset="0"/>
              </a:rPr>
              <a:t>Talhah</a:t>
            </a:r>
            <a:r>
              <a:rPr lang="en-US" baseline="30000" dirty="0" err="1">
                <a:highlight>
                  <a:srgbClr val="FFFFFF"/>
                </a:highlight>
                <a:latin typeface="Verdana" panose="020B0604030504040204" pitchFamily="34" charset="0"/>
                <a:ea typeface="Verdana" panose="020B0604030504040204" pitchFamily="34" charset="0"/>
              </a:rPr>
              <a:t>ra</a:t>
            </a:r>
            <a:r>
              <a:rPr lang="en-US" b="0" i="0" dirty="0">
                <a:effectLst/>
                <a:highlight>
                  <a:srgbClr val="FFFFFF"/>
                </a:highlight>
                <a:latin typeface="Verdana" panose="020B0604030504040204" pitchFamily="34" charset="0"/>
                <a:ea typeface="Verdana" panose="020B0604030504040204" pitchFamily="34" charset="0"/>
              </a:rPr>
              <a:t>, a Companion of the Holy Prophet, stood up and addressing him said, "O Messenger of God, my garden known as Bi’r Rauha’ (this garden was situated opposite to the Mosque at Medina) is to me the dearest of my property and I hereby give it in charity" </a:t>
            </a:r>
          </a:p>
          <a:p>
            <a:pPr algn="r"/>
            <a:r>
              <a:rPr lang="en-US" b="1" i="1" dirty="0">
                <a:effectLst/>
                <a:highlight>
                  <a:srgbClr val="FFFFFF"/>
                </a:highlight>
                <a:latin typeface="Verdana" panose="020B0604030504040204" pitchFamily="34" charset="0"/>
                <a:ea typeface="Verdana" panose="020B0604030504040204" pitchFamily="34" charset="0"/>
              </a:rPr>
              <a:t>(Bukhari, </a:t>
            </a:r>
            <a:r>
              <a:rPr lang="en-US" b="1" i="1" dirty="0">
                <a:highlight>
                  <a:srgbClr val="FFFFFF"/>
                </a:highlight>
                <a:latin typeface="Verdana" panose="020B0604030504040204" pitchFamily="34" charset="0"/>
                <a:ea typeface="Verdana" panose="020B0604030504040204" pitchFamily="34" charset="0"/>
              </a:rPr>
              <a:t>C</a:t>
            </a:r>
            <a:r>
              <a:rPr lang="en-US" b="1" i="1" dirty="0">
                <a:effectLst/>
                <a:highlight>
                  <a:srgbClr val="FFFFFF"/>
                </a:highlight>
                <a:latin typeface="Verdana" panose="020B0604030504040204" pitchFamily="34" charset="0"/>
                <a:ea typeface="Verdana" panose="020B0604030504040204" pitchFamily="34" charset="0"/>
              </a:rPr>
              <a:t>hapter on Tafsir). </a:t>
            </a:r>
          </a:p>
          <a:p>
            <a:pPr algn="l"/>
            <a:endParaRPr lang="en-US" dirty="0">
              <a:highlight>
                <a:srgbClr val="FFFFFF"/>
              </a:highlight>
              <a:latin typeface="Verdana" panose="020B0604030504040204" pitchFamily="34" charset="0"/>
              <a:ea typeface="Verdana" panose="020B0604030504040204" pitchFamily="34" charset="0"/>
            </a:endParaRPr>
          </a:p>
          <a:p>
            <a:pPr algn="l"/>
            <a:r>
              <a:rPr lang="en-US" b="0" i="0" dirty="0">
                <a:effectLst/>
                <a:highlight>
                  <a:srgbClr val="FFFFFF"/>
                </a:highlight>
                <a:latin typeface="Verdana" panose="020B0604030504040204" pitchFamily="34" charset="0"/>
                <a:ea typeface="Verdana" panose="020B0604030504040204" pitchFamily="34" charset="0"/>
              </a:rPr>
              <a:t>This illustrates how the early converts to Islam strove to practice the highest good as the Quran enjoined upon them.</a:t>
            </a:r>
          </a:p>
        </p:txBody>
      </p:sp>
    </p:spTree>
    <p:extLst>
      <p:ext uri="{BB962C8B-B14F-4D97-AF65-F5344CB8AC3E}">
        <p14:creationId xmlns:p14="http://schemas.microsoft.com/office/powerpoint/2010/main" val="391086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D40D33-D215-06C7-EC27-641DF4CDD3A1}"/>
              </a:ext>
            </a:extLst>
          </p:cNvPr>
          <p:cNvSpPr>
            <a:spLocks noGrp="1"/>
          </p:cNvSpPr>
          <p:nvPr>
            <p:ph type="ctrTitle"/>
          </p:nvPr>
        </p:nvSpPr>
        <p:spPr>
          <a:xfrm>
            <a:off x="2976880" y="304154"/>
            <a:ext cx="9144000" cy="480131"/>
          </a:xfr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cs typeface="+mn-cs"/>
              </a:rPr>
              <a:t>Humanity First</a:t>
            </a:r>
            <a:endParaRPr lang="en-US" sz="2800" b="1" baseline="30000" dirty="0">
              <a:solidFill>
                <a:schemeClr val="bg1"/>
              </a:solidFill>
              <a:latin typeface="Verdana" panose="020B0604030504040204" pitchFamily="34" charset="0"/>
              <a:ea typeface="Verdana" panose="020B0604030504040204" pitchFamily="34" charset="0"/>
              <a:cs typeface="+mn-cs"/>
            </a:endParaRPr>
          </a:p>
        </p:txBody>
      </p:sp>
      <p:sp>
        <p:nvSpPr>
          <p:cNvPr id="3" name="TextBox 2">
            <a:extLst>
              <a:ext uri="{FF2B5EF4-FFF2-40B4-BE49-F238E27FC236}">
                <a16:creationId xmlns:a16="http://schemas.microsoft.com/office/drawing/2014/main" id="{3B3FCCEF-BFAE-2FE4-954B-720F62DAD153}"/>
              </a:ext>
            </a:extLst>
          </p:cNvPr>
          <p:cNvSpPr txBox="1"/>
          <p:nvPr/>
        </p:nvSpPr>
        <p:spPr>
          <a:xfrm>
            <a:off x="216517" y="2673620"/>
            <a:ext cx="6507363" cy="2677656"/>
          </a:xfrm>
          <a:prstGeom prst="rect">
            <a:avLst/>
          </a:prstGeom>
          <a:noFill/>
        </p:spPr>
        <p:txBody>
          <a:bodyPr wrap="square">
            <a:spAutoFit/>
          </a:bodyPr>
          <a:lstStyle/>
          <a:p>
            <a:pPr algn="l" fontAlgn="base"/>
            <a:r>
              <a:rPr lang="en-US" sz="2400" b="0" i="0" dirty="0">
                <a:effectLst/>
                <a:latin typeface="Verdana" panose="020B0604030504040204" pitchFamily="34" charset="0"/>
                <a:ea typeface="Verdana" panose="020B0604030504040204" pitchFamily="34" charset="0"/>
              </a:rPr>
              <a:t>Humanity First is a non-political, non-religious and impartial international relief and development agency that focuses on protecting human life and dignity.  Humanity First provides aid on the basis of necessity alone, irrespective of caste, creed, color or religion.</a:t>
            </a:r>
          </a:p>
        </p:txBody>
      </p:sp>
      <p:pic>
        <p:nvPicPr>
          <p:cNvPr id="6" name="Picture 5">
            <a:extLst>
              <a:ext uri="{FF2B5EF4-FFF2-40B4-BE49-F238E27FC236}">
                <a16:creationId xmlns:a16="http://schemas.microsoft.com/office/drawing/2014/main" id="{71E37E37-C965-6A6C-A69F-F372AC17C0D8}"/>
              </a:ext>
            </a:extLst>
          </p:cNvPr>
          <p:cNvPicPr>
            <a:picLocks noChangeAspect="1"/>
          </p:cNvPicPr>
          <p:nvPr/>
        </p:nvPicPr>
        <p:blipFill>
          <a:blip r:embed="rId2"/>
          <a:stretch>
            <a:fillRect/>
          </a:stretch>
        </p:blipFill>
        <p:spPr>
          <a:xfrm>
            <a:off x="507860" y="1166863"/>
            <a:ext cx="2422880" cy="763538"/>
          </a:xfrm>
          <a:prstGeom prst="rect">
            <a:avLst/>
          </a:prstGeom>
        </p:spPr>
      </p:pic>
      <p:pic>
        <p:nvPicPr>
          <p:cNvPr id="12" name="Picture 11">
            <a:extLst>
              <a:ext uri="{FF2B5EF4-FFF2-40B4-BE49-F238E27FC236}">
                <a16:creationId xmlns:a16="http://schemas.microsoft.com/office/drawing/2014/main" id="{44F208BC-0743-6CB6-3493-4A6A9797D57A}"/>
              </a:ext>
            </a:extLst>
          </p:cNvPr>
          <p:cNvPicPr>
            <a:picLocks noChangeAspect="1"/>
          </p:cNvPicPr>
          <p:nvPr/>
        </p:nvPicPr>
        <p:blipFill>
          <a:blip r:embed="rId3"/>
          <a:stretch>
            <a:fillRect/>
          </a:stretch>
        </p:blipFill>
        <p:spPr>
          <a:xfrm>
            <a:off x="6685713" y="900049"/>
            <a:ext cx="4998427" cy="2777871"/>
          </a:xfrm>
          <a:prstGeom prst="rect">
            <a:avLst/>
          </a:prstGeom>
        </p:spPr>
      </p:pic>
      <p:pic>
        <p:nvPicPr>
          <p:cNvPr id="16" name="Picture 15">
            <a:extLst>
              <a:ext uri="{FF2B5EF4-FFF2-40B4-BE49-F238E27FC236}">
                <a16:creationId xmlns:a16="http://schemas.microsoft.com/office/drawing/2014/main" id="{6FA70392-6014-0E5A-E1E4-BBCBAE1B5558}"/>
              </a:ext>
            </a:extLst>
          </p:cNvPr>
          <p:cNvPicPr>
            <a:picLocks noChangeAspect="1"/>
          </p:cNvPicPr>
          <p:nvPr/>
        </p:nvPicPr>
        <p:blipFill>
          <a:blip r:embed="rId4"/>
          <a:stretch>
            <a:fillRect/>
          </a:stretch>
        </p:blipFill>
        <p:spPr>
          <a:xfrm>
            <a:off x="6762048" y="3677920"/>
            <a:ext cx="5100442" cy="2495356"/>
          </a:xfrm>
          <a:prstGeom prst="rect">
            <a:avLst/>
          </a:prstGeom>
        </p:spPr>
      </p:pic>
      <p:sp>
        <p:nvSpPr>
          <p:cNvPr id="18" name="TextBox 17">
            <a:extLst>
              <a:ext uri="{FF2B5EF4-FFF2-40B4-BE49-F238E27FC236}">
                <a16:creationId xmlns:a16="http://schemas.microsoft.com/office/drawing/2014/main" id="{79CE547E-ABC2-1A33-2A06-2D9CB2FC0FDC}"/>
              </a:ext>
            </a:extLst>
          </p:cNvPr>
          <p:cNvSpPr txBox="1"/>
          <p:nvPr/>
        </p:nvSpPr>
        <p:spPr>
          <a:xfrm>
            <a:off x="398788" y="2365843"/>
            <a:ext cx="5870148" cy="307777"/>
          </a:xfrm>
          <a:prstGeom prst="rect">
            <a:avLst/>
          </a:prstGeom>
          <a:noFill/>
        </p:spPr>
        <p:txBody>
          <a:bodyPr wrap="square" rtlCol="0">
            <a:spAutoFit/>
          </a:bodyPr>
          <a:lstStyle/>
          <a:p>
            <a:r>
              <a:rPr lang="en-US" sz="1400" b="1" dirty="0">
                <a:solidFill>
                  <a:srgbClr val="0070C0"/>
                </a:solidFill>
                <a:latin typeface="Verdana" panose="020B0604030504040204" pitchFamily="34" charset="0"/>
                <a:ea typeface="Verdana" panose="020B0604030504040204" pitchFamily="34" charset="0"/>
              </a:rPr>
              <a:t>Sister Organization of Ahmadiyya Muslim Community</a:t>
            </a:r>
          </a:p>
        </p:txBody>
      </p:sp>
      <p:sp>
        <p:nvSpPr>
          <p:cNvPr id="20" name="TextBox 19">
            <a:extLst>
              <a:ext uri="{FF2B5EF4-FFF2-40B4-BE49-F238E27FC236}">
                <a16:creationId xmlns:a16="http://schemas.microsoft.com/office/drawing/2014/main" id="{EA421B2D-7FBA-F759-3BC9-D954EE5593A1}"/>
              </a:ext>
            </a:extLst>
          </p:cNvPr>
          <p:cNvSpPr txBox="1"/>
          <p:nvPr/>
        </p:nvSpPr>
        <p:spPr>
          <a:xfrm>
            <a:off x="4338320" y="5803944"/>
            <a:ext cx="1757680" cy="369332"/>
          </a:xfrm>
          <a:prstGeom prst="rect">
            <a:avLst/>
          </a:prstGeom>
          <a:noFill/>
        </p:spPr>
        <p:txBody>
          <a:bodyPr wrap="square" rtlCol="0">
            <a:spAutoFit/>
          </a:bodyPr>
          <a:lstStyle/>
          <a:p>
            <a:pPr algn="r"/>
            <a:r>
              <a:rPr lang="en-US" dirty="0">
                <a:hlinkClick r:id="rId5"/>
              </a:rPr>
              <a:t>Humanity First</a:t>
            </a:r>
            <a:endParaRPr lang="en-US" dirty="0"/>
          </a:p>
        </p:txBody>
      </p:sp>
    </p:spTree>
    <p:extLst>
      <p:ext uri="{BB962C8B-B14F-4D97-AF65-F5344CB8AC3E}">
        <p14:creationId xmlns:p14="http://schemas.microsoft.com/office/powerpoint/2010/main" val="89529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sp>
        <p:nvSpPr>
          <p:cNvPr id="6" name="TextBox 5">
            <a:extLst>
              <a:ext uri="{FF2B5EF4-FFF2-40B4-BE49-F238E27FC236}">
                <a16:creationId xmlns:a16="http://schemas.microsoft.com/office/drawing/2014/main" id="{6165D478-50A5-231B-2412-DB834434DF9F}"/>
              </a:ext>
            </a:extLst>
          </p:cNvPr>
          <p:cNvSpPr txBox="1"/>
          <p:nvPr/>
        </p:nvSpPr>
        <p:spPr>
          <a:xfrm>
            <a:off x="223520" y="1147864"/>
            <a:ext cx="6329680" cy="4801314"/>
          </a:xfrm>
          <a:prstGeom prst="rect">
            <a:avLst/>
          </a:prstGeom>
          <a:noFill/>
        </p:spPr>
        <p:txBody>
          <a:bodyPr wrap="square">
            <a:spAutoFit/>
          </a:bodyPr>
          <a:lstStyle/>
          <a:p>
            <a:r>
              <a:rPr lang="en-US" sz="1600" b="0" i="0" dirty="0">
                <a:solidFill>
                  <a:srgbClr val="212529"/>
                </a:solidFill>
                <a:effectLst/>
                <a:latin typeface="Verdana" panose="020B0604030504040204" pitchFamily="34" charset="0"/>
                <a:ea typeface="Verdana" panose="020B0604030504040204" pitchFamily="34" charset="0"/>
              </a:rPr>
              <a:t>In short, prayer is the elixir which turns a handful of dust into pure gold. It is water which washes away inner impurities. With such prayer the spirit melts and flows like water to fall prostrate on the threshold of the Holy One. It stands in the presence of God, bows down and prostrates before Him. The </a:t>
            </a:r>
            <a:r>
              <a:rPr lang="en-US" sz="1600" b="0" i="1" dirty="0">
                <a:solidFill>
                  <a:srgbClr val="212529"/>
                </a:solidFill>
                <a:effectLst/>
                <a:latin typeface="Verdana" panose="020B0604030504040204" pitchFamily="34" charset="0"/>
                <a:ea typeface="Verdana" panose="020B0604030504040204" pitchFamily="34" charset="0"/>
              </a:rPr>
              <a:t>Salat </a:t>
            </a:r>
            <a:r>
              <a:rPr lang="en-US" sz="1600" b="0" i="0" dirty="0">
                <a:solidFill>
                  <a:srgbClr val="212529"/>
                </a:solidFill>
                <a:effectLst/>
                <a:latin typeface="Verdana" panose="020B0604030504040204" pitchFamily="34" charset="0"/>
                <a:ea typeface="Verdana" panose="020B0604030504040204" pitchFamily="34" charset="0"/>
              </a:rPr>
              <a:t>taught by Islam is only its reflection. The standing of the spirit signifies that it shows readiness to suffer every hardship and to obey every command for the sake of God. The bowing down of the spirit before God means that, by renouncing all other love and relationships, it has turned to God and belongs to Him alone. Its prostration is that it falls on the threshold of God and, forsaking all personal thoughts, loses the very identity of its existence. This is the prayer which helps to establish communion with God, and this is the prayer that Islamic Shariah has depicted in the prescribed daily </a:t>
            </a:r>
            <a:r>
              <a:rPr lang="en-US" sz="1600" b="0" i="1" dirty="0">
                <a:solidFill>
                  <a:srgbClr val="212529"/>
                </a:solidFill>
                <a:effectLst/>
                <a:latin typeface="Verdana" panose="020B0604030504040204" pitchFamily="34" charset="0"/>
                <a:ea typeface="Verdana" panose="020B0604030504040204" pitchFamily="34" charset="0"/>
              </a:rPr>
              <a:t>Salat </a:t>
            </a:r>
            <a:r>
              <a:rPr lang="en-US" sz="1600" b="0" i="0" dirty="0">
                <a:solidFill>
                  <a:srgbClr val="212529"/>
                </a:solidFill>
                <a:effectLst/>
                <a:latin typeface="Verdana" panose="020B0604030504040204" pitchFamily="34" charset="0"/>
                <a:ea typeface="Verdana" panose="020B0604030504040204" pitchFamily="34" charset="0"/>
              </a:rPr>
              <a:t>so that physical prayer may inspire spiritual prayer. </a:t>
            </a:r>
          </a:p>
          <a:p>
            <a:endParaRPr lang="en-US" dirty="0">
              <a:latin typeface="Verdana" panose="020B0604030504040204" pitchFamily="34" charset="0"/>
              <a:ea typeface="Verdana" panose="020B0604030504040204" pitchFamily="34" charset="0"/>
            </a:endParaRPr>
          </a:p>
          <a:p>
            <a:pPr algn="r"/>
            <a:r>
              <a:rPr lang="en-US" sz="1600" b="1" i="1" dirty="0">
                <a:latin typeface="Verdana" panose="020B0604030504040204" pitchFamily="34" charset="0"/>
                <a:ea typeface="Verdana" panose="020B0604030504040204" pitchFamily="34" charset="0"/>
              </a:rPr>
              <a:t>Promised Messiah</a:t>
            </a:r>
            <a:r>
              <a:rPr lang="en-US" sz="1600" b="1" i="1" baseline="30000" dirty="0">
                <a:latin typeface="Verdana" panose="020B0604030504040204" pitchFamily="34" charset="0"/>
                <a:ea typeface="Verdana" panose="020B0604030504040204" pitchFamily="34" charset="0"/>
              </a:rPr>
              <a:t>as</a:t>
            </a:r>
            <a:r>
              <a:rPr lang="en-US" sz="1600" b="1" i="1" dirty="0">
                <a:latin typeface="Verdana" panose="020B0604030504040204" pitchFamily="34" charset="0"/>
                <a:ea typeface="Verdana" panose="020B0604030504040204" pitchFamily="34" charset="0"/>
              </a:rPr>
              <a:t>, Lecture Sialkot. Page 33</a:t>
            </a:r>
          </a:p>
        </p:txBody>
      </p:sp>
      <p:grpSp>
        <p:nvGrpSpPr>
          <p:cNvPr id="11" name="Group 10">
            <a:extLst>
              <a:ext uri="{FF2B5EF4-FFF2-40B4-BE49-F238E27FC236}">
                <a16:creationId xmlns:a16="http://schemas.microsoft.com/office/drawing/2014/main" id="{F4DBAFCC-AFEA-88B8-6D91-2EA4C74566FC}"/>
              </a:ext>
            </a:extLst>
          </p:cNvPr>
          <p:cNvGrpSpPr/>
          <p:nvPr/>
        </p:nvGrpSpPr>
        <p:grpSpPr>
          <a:xfrm>
            <a:off x="6715761" y="974941"/>
            <a:ext cx="5167630" cy="4974237"/>
            <a:chOff x="6929121" y="974941"/>
            <a:chExt cx="5167630" cy="4974237"/>
          </a:xfrm>
        </p:grpSpPr>
        <p:grpSp>
          <p:nvGrpSpPr>
            <p:cNvPr id="7" name="Group 6">
              <a:extLst>
                <a:ext uri="{FF2B5EF4-FFF2-40B4-BE49-F238E27FC236}">
                  <a16:creationId xmlns:a16="http://schemas.microsoft.com/office/drawing/2014/main" id="{13187725-6EE8-C6AE-4119-D45C4E22597A}"/>
                </a:ext>
              </a:extLst>
            </p:cNvPr>
            <p:cNvGrpSpPr/>
            <p:nvPr/>
          </p:nvGrpSpPr>
          <p:grpSpPr>
            <a:xfrm>
              <a:off x="6929121" y="974941"/>
              <a:ext cx="5167630" cy="4974237"/>
              <a:chOff x="1404937" y="-2832735"/>
              <a:chExt cx="9448800" cy="9565005"/>
            </a:xfrm>
          </p:grpSpPr>
          <p:pic>
            <p:nvPicPr>
              <p:cNvPr id="8" name="Picture 7">
                <a:extLst>
                  <a:ext uri="{FF2B5EF4-FFF2-40B4-BE49-F238E27FC236}">
                    <a16:creationId xmlns:a16="http://schemas.microsoft.com/office/drawing/2014/main" id="{B7947A83-3E4F-D977-234E-BCBEE5A36145}"/>
                  </a:ext>
                </a:extLst>
              </p:cNvPr>
              <p:cNvPicPr>
                <a:picLocks noChangeAspect="1"/>
              </p:cNvPicPr>
              <p:nvPr/>
            </p:nvPicPr>
            <p:blipFill>
              <a:blip r:embed="rId2"/>
              <a:stretch>
                <a:fillRect/>
              </a:stretch>
            </p:blipFill>
            <p:spPr>
              <a:xfrm>
                <a:off x="1471612" y="2807970"/>
                <a:ext cx="9382125" cy="3924300"/>
              </a:xfrm>
              <a:prstGeom prst="rect">
                <a:avLst/>
              </a:prstGeom>
            </p:spPr>
          </p:pic>
          <p:pic>
            <p:nvPicPr>
              <p:cNvPr id="9" name="Picture 8">
                <a:extLst>
                  <a:ext uri="{FF2B5EF4-FFF2-40B4-BE49-F238E27FC236}">
                    <a16:creationId xmlns:a16="http://schemas.microsoft.com/office/drawing/2014/main" id="{70E6BFE8-814D-B68D-88C5-0602C017564B}"/>
                  </a:ext>
                </a:extLst>
              </p:cNvPr>
              <p:cNvPicPr>
                <a:picLocks noChangeAspect="1"/>
              </p:cNvPicPr>
              <p:nvPr/>
            </p:nvPicPr>
            <p:blipFill>
              <a:blip r:embed="rId3"/>
              <a:stretch>
                <a:fillRect/>
              </a:stretch>
            </p:blipFill>
            <p:spPr>
              <a:xfrm>
                <a:off x="1404937" y="-2832735"/>
                <a:ext cx="9448800" cy="5534025"/>
              </a:xfrm>
              <a:prstGeom prst="rect">
                <a:avLst/>
              </a:prstGeom>
            </p:spPr>
          </p:pic>
        </p:grpSp>
        <p:sp>
          <p:nvSpPr>
            <p:cNvPr id="10" name="Rectangle 9">
              <a:extLst>
                <a:ext uri="{FF2B5EF4-FFF2-40B4-BE49-F238E27FC236}">
                  <a16:creationId xmlns:a16="http://schemas.microsoft.com/office/drawing/2014/main" id="{275684A9-9FCB-2D9D-E96D-E16DA0D73B93}"/>
                </a:ext>
              </a:extLst>
            </p:cNvPr>
            <p:cNvSpPr/>
            <p:nvPr/>
          </p:nvSpPr>
          <p:spPr>
            <a:xfrm>
              <a:off x="6965586" y="5527040"/>
              <a:ext cx="4494894" cy="422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25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sp>
        <p:nvSpPr>
          <p:cNvPr id="5" name="TextBox 4">
            <a:extLst>
              <a:ext uri="{FF2B5EF4-FFF2-40B4-BE49-F238E27FC236}">
                <a16:creationId xmlns:a16="http://schemas.microsoft.com/office/drawing/2014/main" id="{8FF6317A-AB04-DC8A-1EC8-3DA9FD5D2B76}"/>
              </a:ext>
            </a:extLst>
          </p:cNvPr>
          <p:cNvSpPr txBox="1"/>
          <p:nvPr/>
        </p:nvSpPr>
        <p:spPr>
          <a:xfrm>
            <a:off x="129540" y="1499081"/>
            <a:ext cx="5966460" cy="4278094"/>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Then I was shown a grave which was brighter than silver and all its soil was silver, and it was said to me: ‘This is your grave’. I was shown a place which was named Bahishti Maqbarah (The Heavenly Graveyard), and it was conveyed to me that it contained the graves of such righteous members of the Jama‘at as are destined to dwell in heaven. Since then, I have always been concerned that a piece of land should be bought for the purposes of the graveyard. But because in and around Qadian a suitable piece of land was available only at a great cost, this objective remained suspended for a very long time. Now after the death of brother Maulawi ‘Abdul Karim Sahib, may Allah have mercy on his soul, and now that about my own death, too, I have received repeated revelations, I thought it proper that arrangements of a graveyard should be made expeditiously.</a:t>
            </a:r>
          </a:p>
        </p:txBody>
      </p:sp>
      <p:grpSp>
        <p:nvGrpSpPr>
          <p:cNvPr id="17" name="Group 16">
            <a:extLst>
              <a:ext uri="{FF2B5EF4-FFF2-40B4-BE49-F238E27FC236}">
                <a16:creationId xmlns:a16="http://schemas.microsoft.com/office/drawing/2014/main" id="{97A1F22B-0B9C-BEC0-0081-5C7FD5C015BA}"/>
              </a:ext>
            </a:extLst>
          </p:cNvPr>
          <p:cNvGrpSpPr/>
          <p:nvPr/>
        </p:nvGrpSpPr>
        <p:grpSpPr>
          <a:xfrm>
            <a:off x="5946946" y="1499081"/>
            <a:ext cx="6115514" cy="3731908"/>
            <a:chOff x="6096000" y="1499081"/>
            <a:chExt cx="6115514" cy="3731908"/>
          </a:xfrm>
        </p:grpSpPr>
        <p:pic>
          <p:nvPicPr>
            <p:cNvPr id="16" name="Picture 15">
              <a:extLst>
                <a:ext uri="{FF2B5EF4-FFF2-40B4-BE49-F238E27FC236}">
                  <a16:creationId xmlns:a16="http://schemas.microsoft.com/office/drawing/2014/main" id="{895511AC-A880-D6CF-21F3-A777B62818CF}"/>
                </a:ext>
              </a:extLst>
            </p:cNvPr>
            <p:cNvPicPr>
              <a:picLocks noChangeAspect="1"/>
            </p:cNvPicPr>
            <p:nvPr/>
          </p:nvPicPr>
          <p:blipFill>
            <a:blip r:embed="rId2"/>
            <a:stretch>
              <a:fillRect/>
            </a:stretch>
          </p:blipFill>
          <p:spPr>
            <a:xfrm>
              <a:off x="6096000" y="1499081"/>
              <a:ext cx="6115514" cy="3731908"/>
            </a:xfrm>
            <a:prstGeom prst="rect">
              <a:avLst/>
            </a:prstGeom>
          </p:spPr>
        </p:pic>
        <p:sp>
          <p:nvSpPr>
            <p:cNvPr id="13" name="Rectangle 12">
              <a:extLst>
                <a:ext uri="{FF2B5EF4-FFF2-40B4-BE49-F238E27FC236}">
                  <a16:creationId xmlns:a16="http://schemas.microsoft.com/office/drawing/2014/main" id="{11A5A688-ABA5-4E9B-7491-3F0936DFC493}"/>
                </a:ext>
              </a:extLst>
            </p:cNvPr>
            <p:cNvSpPr/>
            <p:nvPr/>
          </p:nvSpPr>
          <p:spPr>
            <a:xfrm>
              <a:off x="10238740" y="1563046"/>
              <a:ext cx="1953260" cy="367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238B225D-C052-4F95-E58E-F11AED2BD210}"/>
                </a:ext>
              </a:extLst>
            </p:cNvPr>
            <p:cNvSpPr/>
            <p:nvPr/>
          </p:nvSpPr>
          <p:spPr>
            <a:xfrm>
              <a:off x="6096000" y="4844909"/>
              <a:ext cx="3423920" cy="386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995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dirty="0">
                <a:effectLst/>
                <a:latin typeface="Verdana" panose="020B0604030504040204" pitchFamily="34" charset="0"/>
                <a:ea typeface="Verdana" panose="020B0604030504040204" pitchFamily="34" charset="0"/>
              </a:rPr>
              <a:t>Q. Can a man marry his widow's sister?</a:t>
            </a:r>
            <a:endParaRPr lang="en-US" sz="2000"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871917" y="1548688"/>
            <a:ext cx="7085985" cy="638461"/>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Yes</a:t>
            </a:r>
          </a:p>
          <a:p>
            <a:pPr marL="285750" lvl="0" indent="-285750"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No</a:t>
            </a:r>
          </a:p>
        </p:txBody>
      </p:sp>
      <p:sp>
        <p:nvSpPr>
          <p:cNvPr id="8" name="TextBox 7">
            <a:extLst>
              <a:ext uri="{FF2B5EF4-FFF2-40B4-BE49-F238E27FC236}">
                <a16:creationId xmlns:a16="http://schemas.microsoft.com/office/drawing/2014/main" id="{7F977F9F-F9FA-11DA-8293-9634017DAEE5}"/>
              </a:ext>
            </a:extLst>
          </p:cNvPr>
          <p:cNvSpPr txBox="1"/>
          <p:nvPr/>
        </p:nvSpPr>
        <p:spPr>
          <a:xfrm>
            <a:off x="520573" y="2494946"/>
            <a:ext cx="11404160"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Heavy it is but reverse it's not? What is it?</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760157" y="2931955"/>
            <a:ext cx="2445160" cy="1323439"/>
          </a:xfrm>
          <a:prstGeom prst="rect">
            <a:avLst/>
          </a:prstGeom>
          <a:noFill/>
        </p:spPr>
        <p:txBody>
          <a:bodyPr wrap="square">
            <a:spAutoFit/>
          </a:bodyPr>
          <a:lstStyle/>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Ton</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Metal</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Pile of wood</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A car</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20573" y="4384668"/>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In a year, how many seconds are there?</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760157" y="4914052"/>
            <a:ext cx="2445160" cy="1323439"/>
          </a:xfrm>
          <a:prstGeom prst="rect">
            <a:avLst/>
          </a:prstGeom>
          <a:noFill/>
        </p:spPr>
        <p:txBody>
          <a:bodyPr wrap="square">
            <a:spAutoFit/>
          </a:bodyPr>
          <a:lstStyle/>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19</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35</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12</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43</a:t>
            </a:r>
          </a:p>
        </p:txBody>
      </p:sp>
    </p:spTree>
    <p:extLst>
      <p:ext uri="{BB962C8B-B14F-4D97-AF65-F5344CB8AC3E}">
        <p14:creationId xmlns:p14="http://schemas.microsoft.com/office/powerpoint/2010/main" val="379744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dirty="0">
                <a:effectLst/>
                <a:latin typeface="Verdana" panose="020B0604030504040204" pitchFamily="34" charset="0"/>
                <a:ea typeface="Verdana" panose="020B0604030504040204" pitchFamily="34" charset="0"/>
              </a:rPr>
              <a:t>Q. Can a man marry his widow's sister?</a:t>
            </a:r>
            <a:endParaRPr lang="en-US" sz="2000"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882077" y="1556099"/>
            <a:ext cx="7085985" cy="738792"/>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Yes</a:t>
            </a:r>
          </a:p>
          <a:p>
            <a:pPr marL="285750" lvl="0" indent="-285750" eaLnBrk="0" fontAlgn="base" hangingPunct="0">
              <a:spcBef>
                <a:spcPct val="0"/>
              </a:spcBef>
              <a:spcAft>
                <a:spcPct val="0"/>
              </a:spcAft>
              <a:buFont typeface="+mj-lt"/>
              <a:buAutoNum type="arabicPeriod"/>
            </a:pPr>
            <a:r>
              <a:rPr lang="en-US" altLang="en-US" dirty="0">
                <a:highlight>
                  <a:srgbClr val="00FFFF"/>
                </a:highlight>
                <a:latin typeface="Verdana" panose="020B0604030504040204" pitchFamily="34" charset="0"/>
                <a:ea typeface="Verdana" panose="020B0604030504040204" pitchFamily="34" charset="0"/>
              </a:rPr>
              <a:t>No – He’s deceased</a:t>
            </a:r>
          </a:p>
        </p:txBody>
      </p:sp>
      <p:sp>
        <p:nvSpPr>
          <p:cNvPr id="8" name="TextBox 7">
            <a:extLst>
              <a:ext uri="{FF2B5EF4-FFF2-40B4-BE49-F238E27FC236}">
                <a16:creationId xmlns:a16="http://schemas.microsoft.com/office/drawing/2014/main" id="{7F977F9F-F9FA-11DA-8293-9634017DAEE5}"/>
              </a:ext>
            </a:extLst>
          </p:cNvPr>
          <p:cNvSpPr txBox="1"/>
          <p:nvPr/>
        </p:nvSpPr>
        <p:spPr>
          <a:xfrm>
            <a:off x="520573" y="2494946"/>
            <a:ext cx="11404160"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Heavy it is but reverse it's not? What is it?</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760157" y="2931955"/>
            <a:ext cx="2445160" cy="1323439"/>
          </a:xfrm>
          <a:prstGeom prst="rect">
            <a:avLst/>
          </a:prstGeom>
          <a:noFill/>
        </p:spPr>
        <p:txBody>
          <a:bodyPr wrap="square">
            <a:spAutoFit/>
          </a:bodyPr>
          <a:lstStyle/>
          <a:p>
            <a:pPr marL="285750" indent="-285750">
              <a:buFont typeface="+mj-lt"/>
              <a:buAutoNum type="arabicPeriod"/>
            </a:pPr>
            <a:r>
              <a:rPr lang="en-US" altLang="en-US" sz="2000" dirty="0">
                <a:highlight>
                  <a:srgbClr val="00FFFF"/>
                </a:highlight>
                <a:latin typeface="Verdana" panose="020B0604030504040204" pitchFamily="34" charset="0"/>
                <a:ea typeface="Verdana" panose="020B0604030504040204" pitchFamily="34" charset="0"/>
              </a:rPr>
              <a:t>Ton</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Metal</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Pile of wood</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A car</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20573" y="4384668"/>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In a year, how many seconds are there?</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760156" y="4914052"/>
            <a:ext cx="4777043" cy="1323439"/>
          </a:xfrm>
          <a:prstGeom prst="rect">
            <a:avLst/>
          </a:prstGeom>
          <a:noFill/>
        </p:spPr>
        <p:txBody>
          <a:bodyPr wrap="square">
            <a:spAutoFit/>
          </a:bodyPr>
          <a:lstStyle/>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19</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35</a:t>
            </a:r>
          </a:p>
          <a:p>
            <a:pPr marL="285750" indent="-285750">
              <a:buFont typeface="+mj-lt"/>
              <a:buAutoNum type="arabicPeriod"/>
            </a:pPr>
            <a:r>
              <a:rPr lang="en-US" altLang="en-US" sz="2000" dirty="0">
                <a:highlight>
                  <a:srgbClr val="00FFFF"/>
                </a:highlight>
                <a:latin typeface="Verdana" panose="020B0604030504040204" pitchFamily="34" charset="0"/>
                <a:ea typeface="Verdana" panose="020B0604030504040204" pitchFamily="34" charset="0"/>
              </a:rPr>
              <a:t>12 – Jan 2</a:t>
            </a:r>
            <a:r>
              <a:rPr lang="en-US" altLang="en-US" sz="2000" baseline="30000" dirty="0">
                <a:highlight>
                  <a:srgbClr val="00FFFF"/>
                </a:highlight>
                <a:latin typeface="Verdana" panose="020B0604030504040204" pitchFamily="34" charset="0"/>
                <a:ea typeface="Verdana" panose="020B0604030504040204" pitchFamily="34" charset="0"/>
              </a:rPr>
              <a:t>nd</a:t>
            </a:r>
            <a:r>
              <a:rPr lang="en-US" altLang="en-US" sz="2000" dirty="0">
                <a:highlight>
                  <a:srgbClr val="00FFFF"/>
                </a:highlight>
                <a:latin typeface="Verdana" panose="020B0604030504040204" pitchFamily="34" charset="0"/>
                <a:ea typeface="Verdana" panose="020B0604030504040204" pitchFamily="34" charset="0"/>
              </a:rPr>
              <a:t>, Feb 2</a:t>
            </a:r>
            <a:r>
              <a:rPr lang="en-US" altLang="en-US" sz="2000" baseline="30000" dirty="0">
                <a:highlight>
                  <a:srgbClr val="00FFFF"/>
                </a:highlight>
                <a:latin typeface="Verdana" panose="020B0604030504040204" pitchFamily="34" charset="0"/>
                <a:ea typeface="Verdana" panose="020B0604030504040204" pitchFamily="34" charset="0"/>
              </a:rPr>
              <a:t>nd</a:t>
            </a:r>
            <a:r>
              <a:rPr lang="en-US" altLang="en-US" sz="2000" dirty="0">
                <a:highlight>
                  <a:srgbClr val="00FFFF"/>
                </a:highlight>
                <a:latin typeface="Verdana" panose="020B0604030504040204" pitchFamily="34" charset="0"/>
                <a:ea typeface="Verdana" panose="020B0604030504040204" pitchFamily="34" charset="0"/>
              </a:rPr>
              <a:t> and so on</a:t>
            </a:r>
          </a:p>
          <a:p>
            <a:pPr marL="285750" indent="-285750">
              <a:buFont typeface="+mj-lt"/>
              <a:buAutoNum type="arabicPeriod"/>
            </a:pPr>
            <a:r>
              <a:rPr lang="en-US" altLang="en-US" sz="2000" dirty="0">
                <a:latin typeface="Verdana" panose="020B0604030504040204" pitchFamily="34" charset="0"/>
                <a:ea typeface="Verdana" panose="020B0604030504040204" pitchFamily="34" charset="0"/>
              </a:rPr>
              <a:t>43</a:t>
            </a:r>
          </a:p>
        </p:txBody>
      </p:sp>
    </p:spTree>
    <p:extLst>
      <p:ext uri="{BB962C8B-B14F-4D97-AF65-F5344CB8AC3E}">
        <p14:creationId xmlns:p14="http://schemas.microsoft.com/office/powerpoint/2010/main" val="248758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Reading The Holy </a:t>
            </a:r>
            <a:r>
              <a:rPr lang="en-US" sz="2400" dirty="0">
                <a:latin typeface="Verdana" panose="020B0604030504040204" pitchFamily="34" charset="0"/>
                <a:ea typeface="Verdana" panose="020B0604030504040204" pitchFamily="34" charset="0"/>
              </a:rPr>
              <a:t>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F76AE8A-B809-ECB7-8148-19E9C0D830E3}"/>
              </a:ext>
            </a:extLst>
          </p:cNvPr>
          <p:cNvSpPr txBox="1">
            <a:spLocks/>
          </p:cNvSpPr>
          <p:nvPr/>
        </p:nvSpPr>
        <p:spPr>
          <a:xfrm>
            <a:off x="838198" y="783183"/>
            <a:ext cx="10515600" cy="11173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u="sng" dirty="0">
                <a:latin typeface="Verdana" panose="020B0604030504040204" pitchFamily="34" charset="0"/>
                <a:ea typeface="Verdana" panose="020B0604030504040204" pitchFamily="34" charset="0"/>
                <a:cs typeface="Arial" panose="020B0604020202020204" pitchFamily="34" charset="0"/>
              </a:rPr>
              <a:t>Quran Tajweed Basics</a:t>
            </a:r>
            <a:br>
              <a:rPr lang="ar-SA"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2400" b="1" dirty="0">
                <a:latin typeface="Verdana" panose="020B0604030504040204" pitchFamily="34" charset="0"/>
                <a:ea typeface="Verdana" panose="020B0604030504040204" pitchFamily="34" charset="0"/>
                <a:cs typeface="Arial" panose="020B0604020202020204" pitchFamily="34" charset="0"/>
              </a:rPr>
              <a:t>Laam-ul-</a:t>
            </a:r>
            <a:r>
              <a:rPr lang="en-US" sz="2400" b="1" dirty="0" err="1">
                <a:latin typeface="Verdana" panose="020B0604030504040204" pitchFamily="34" charset="0"/>
                <a:ea typeface="Verdana" panose="020B0604030504040204" pitchFamily="34" charset="0"/>
                <a:cs typeface="Arial" panose="020B0604020202020204" pitchFamily="34" charset="0"/>
              </a:rPr>
              <a:t>Jalalah</a:t>
            </a:r>
            <a:r>
              <a:rPr lang="en-US" sz="2400" b="1" dirty="0">
                <a:latin typeface="Verdana" panose="020B0604030504040204" pitchFamily="34" charset="0"/>
                <a:ea typeface="Verdana" panose="020B0604030504040204" pitchFamily="34" charset="0"/>
                <a:cs typeface="Arial" panose="020B0604020202020204" pitchFamily="34" charset="0"/>
              </a:rPr>
              <a:t> </a:t>
            </a:r>
            <a:r>
              <a:rPr lang="en-US" sz="2200" dirty="0">
                <a:latin typeface="Verdana" panose="020B0604030504040204" pitchFamily="34" charset="0"/>
                <a:ea typeface="Verdana" panose="020B0604030504040204" pitchFamily="34" charset="0"/>
                <a:cs typeface="Arial" panose="020B0604020202020204" pitchFamily="34" charset="0"/>
              </a:rPr>
              <a:t>(Majestic Laam)</a:t>
            </a:r>
          </a:p>
        </p:txBody>
      </p:sp>
      <p:sp>
        <p:nvSpPr>
          <p:cNvPr id="4" name="TextBox 3">
            <a:extLst>
              <a:ext uri="{FF2B5EF4-FFF2-40B4-BE49-F238E27FC236}">
                <a16:creationId xmlns:a16="http://schemas.microsoft.com/office/drawing/2014/main" id="{A53CDBEE-D32B-C56B-E3C0-1AC90AADE4EE}"/>
              </a:ext>
            </a:extLst>
          </p:cNvPr>
          <p:cNvSpPr txBox="1"/>
          <p:nvPr/>
        </p:nvSpPr>
        <p:spPr>
          <a:xfrm>
            <a:off x="342252" y="1945274"/>
            <a:ext cx="11507491" cy="4708981"/>
          </a:xfrm>
          <a:prstGeom prst="rect">
            <a:avLst/>
          </a:prstGeom>
          <a:noFill/>
        </p:spPr>
        <p:txBody>
          <a:bodyPr wrap="square" rtlCol="0">
            <a:spAutoFit/>
          </a:bodyPr>
          <a:lstStyle/>
          <a:p>
            <a:r>
              <a:rPr lang="en-US" sz="1700" dirty="0">
                <a:latin typeface="Verdana" panose="020B0604030504040204" pitchFamily="34" charset="0"/>
                <a:ea typeface="Verdana" panose="020B0604030504040204" pitchFamily="34" charset="0"/>
                <a:cs typeface="Arial" panose="020B0604020202020204" pitchFamily="34" charset="0"/>
              </a:rPr>
              <a:t>Lam Mushadad in the word ALLAH</a:t>
            </a:r>
            <a:r>
              <a:rPr lang="en-US" sz="1700" dirty="0">
                <a:latin typeface="Verdana" panose="020B0604030504040204" pitchFamily="34" charset="0"/>
                <a:ea typeface="Verdana" panose="020B0604030504040204" pitchFamily="34" charset="0"/>
                <a:cs typeface="Noto Nastaliq Urdu SemiBold" panose="020B0502040504020204" pitchFamily="34" charset="-78"/>
              </a:rPr>
              <a:t>(   )</a:t>
            </a:r>
            <a:r>
              <a:rPr lang="en-US" sz="1700" dirty="0">
                <a:latin typeface="Verdana" panose="020B0604030504040204" pitchFamily="34" charset="0"/>
                <a:ea typeface="Verdana" panose="020B0604030504040204" pitchFamily="34" charset="0"/>
                <a:cs typeface="Arial" panose="020B0604020202020204" pitchFamily="34" charset="0"/>
              </a:rPr>
              <a:t> will be pronounced with a </a:t>
            </a:r>
            <a:r>
              <a:rPr lang="en-US" sz="1700" u="sng" dirty="0">
                <a:latin typeface="Verdana" panose="020B0604030504040204" pitchFamily="34" charset="0"/>
                <a:ea typeface="Verdana" panose="020B0604030504040204" pitchFamily="34" charset="0"/>
                <a:cs typeface="Arial" panose="020B0604020202020204" pitchFamily="34" charset="0"/>
              </a:rPr>
              <a:t>thick and heavy </a:t>
            </a:r>
            <a:r>
              <a:rPr lang="en-US" sz="1700" dirty="0">
                <a:latin typeface="Verdana" panose="020B0604030504040204" pitchFamily="34" charset="0"/>
                <a:ea typeface="Verdana" panose="020B0604030504040204" pitchFamily="34" charset="0"/>
                <a:cs typeface="Arial" panose="020B0604020202020204" pitchFamily="34" charset="0"/>
              </a:rPr>
              <a:t>sound if the preceding letter with harkat carries a </a:t>
            </a:r>
            <a:r>
              <a:rPr lang="en-US" sz="1700" u="sng" dirty="0">
                <a:latin typeface="Verdana" panose="020B0604030504040204" pitchFamily="34" charset="0"/>
                <a:ea typeface="Verdana" panose="020B0604030504040204" pitchFamily="34" charset="0"/>
                <a:cs typeface="Arial" panose="020B0604020202020204" pitchFamily="34" charset="0"/>
              </a:rPr>
              <a:t>Fat’ha or Dammah</a:t>
            </a:r>
            <a:r>
              <a:rPr lang="en-US" sz="1700" dirty="0">
                <a:latin typeface="Verdana" panose="020B0604030504040204" pitchFamily="34" charset="0"/>
                <a:ea typeface="Verdana" panose="020B0604030504040204" pitchFamily="34" charset="0"/>
                <a:cs typeface="Arial" panose="020B0604020202020204" pitchFamily="34" charset="0"/>
              </a:rPr>
              <a:t>. Like in </a:t>
            </a:r>
          </a:p>
          <a:p>
            <a:r>
              <a:rPr lang="en-US" sz="1700" dirty="0">
                <a:latin typeface="Verdana" panose="020B0604030504040204" pitchFamily="34" charset="0"/>
                <a:ea typeface="Verdana" panose="020B0604030504040204" pitchFamily="34" charset="0"/>
                <a:cs typeface="Arial" panose="020B0604020202020204" pitchFamily="34" charset="0"/>
              </a:rPr>
              <a:t>But if the previous letter with harkat bears a </a:t>
            </a:r>
            <a:r>
              <a:rPr lang="en-US" sz="1700" u="sng" dirty="0">
                <a:latin typeface="Verdana" panose="020B0604030504040204" pitchFamily="34" charset="0"/>
                <a:ea typeface="Verdana" panose="020B0604030504040204" pitchFamily="34" charset="0"/>
                <a:cs typeface="Arial" panose="020B0604020202020204" pitchFamily="34" charset="0"/>
              </a:rPr>
              <a:t>Kasrah </a:t>
            </a:r>
            <a:r>
              <a:rPr lang="en-US" sz="1700" dirty="0">
                <a:latin typeface="Verdana" panose="020B0604030504040204" pitchFamily="34" charset="0"/>
                <a:ea typeface="Verdana" panose="020B0604030504040204" pitchFamily="34" charset="0"/>
                <a:cs typeface="Arial" panose="020B0604020202020204" pitchFamily="34" charset="0"/>
              </a:rPr>
              <a:t>then it will be pronounced with a </a:t>
            </a:r>
            <a:r>
              <a:rPr lang="en-US" sz="1700" u="sng" dirty="0">
                <a:latin typeface="Verdana" panose="020B0604030504040204" pitchFamily="34" charset="0"/>
                <a:ea typeface="Verdana" panose="020B0604030504040204" pitchFamily="34" charset="0"/>
                <a:cs typeface="Arial" panose="020B0604020202020204" pitchFamily="34" charset="0"/>
              </a:rPr>
              <a:t>thin or light </a:t>
            </a:r>
            <a:r>
              <a:rPr lang="en-US" sz="1700" dirty="0">
                <a:latin typeface="Verdana" panose="020B0604030504040204" pitchFamily="34" charset="0"/>
                <a:ea typeface="Verdana" panose="020B0604030504040204" pitchFamily="34" charset="0"/>
                <a:cs typeface="Arial" panose="020B0604020202020204" pitchFamily="34" charset="0"/>
              </a:rPr>
              <a:t>sound like in Bismillah, Lillahi</a:t>
            </a:r>
          </a:p>
          <a:p>
            <a:r>
              <a:rPr lang="en-US" dirty="0">
                <a:latin typeface="Arial" panose="020B0604020202020204" pitchFamily="34" charset="0"/>
                <a:cs typeface="Arial" panose="020B0604020202020204" pitchFamily="34" charset="0"/>
              </a:rPr>
              <a:t>                      </a:t>
            </a:r>
            <a:endParaRPr lang="en-US" dirty="0"/>
          </a:p>
          <a:p>
            <a:pPr lvl="3"/>
            <a:r>
              <a:rPr lang="en-US" dirty="0"/>
              <a:t>			</a:t>
            </a:r>
          </a:p>
          <a:p>
            <a:pPr lvl="3"/>
            <a:endParaRPr lang="en-US" b="0" i="0" dirty="0">
              <a:solidFill>
                <a:srgbClr val="0000FF"/>
              </a:solidFill>
              <a:effectLst/>
              <a:latin typeface="Arial" panose="020B0604020202020204" pitchFamily="34" charset="0"/>
              <a:cs typeface="Arial" panose="020B0604020202020204" pitchFamily="34" charset="0"/>
            </a:endParaRPr>
          </a:p>
          <a:p>
            <a:pPr lvl="3"/>
            <a:r>
              <a:rPr lang="en-US" b="0" i="0" dirty="0">
                <a:solidFill>
                  <a:srgbClr val="FF0000"/>
                </a:solidFill>
                <a:effectLst/>
                <a:latin typeface="Noto Nastaliq Urdu Medium" panose="020B0502040504020204" pitchFamily="34" charset="-78"/>
                <a:cs typeface="Noto Nastaliq Urdu Medium" panose="020B0502040504020204" pitchFamily="34" charset="-78"/>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700" dirty="0">
                <a:latin typeface="Verdana" panose="020B0604030504040204" pitchFamily="34" charset="0"/>
                <a:ea typeface="Verdana" panose="020B0604030504040204" pitchFamily="34" charset="0"/>
                <a:cs typeface="Arial" panose="020B0604020202020204" pitchFamily="34" charset="0"/>
              </a:rPr>
              <a:t>To pronounce thick, the </a:t>
            </a:r>
            <a:r>
              <a:rPr lang="en-US" sz="1700" b="0"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tongue touches the roof of the mouth, and the Fat’ha on the Laam sounds closer to the [</a:t>
            </a:r>
            <a:r>
              <a:rPr lang="en-US" sz="1700" b="1"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o</a:t>
            </a:r>
            <a:r>
              <a:rPr lang="en-US" sz="1700" b="0"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in "</a:t>
            </a:r>
            <a:r>
              <a:rPr lang="en-US" sz="1700" b="1"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log</a:t>
            </a:r>
            <a:r>
              <a:rPr lang="en-US" sz="1700" b="0"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a:t>
            </a:r>
            <a:r>
              <a:rPr lang="en-US" sz="1700" dirty="0">
                <a:latin typeface="Verdana" panose="020B0604030504040204" pitchFamily="34" charset="0"/>
                <a:ea typeface="Verdana" panose="020B0604030504040204" pitchFamily="34" charset="0"/>
                <a:cs typeface="Arial" panose="020B0604020202020204" pitchFamily="34" charset="0"/>
              </a:rPr>
              <a:t>               </a:t>
            </a:r>
          </a:p>
          <a:p>
            <a:endParaRPr lang="en-US" dirty="0">
              <a:latin typeface="Verdana" panose="020B060403050404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800"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hlinkClick r:id="rId2"/>
              </a:rPr>
              <a:t>Click here for a short video </a:t>
            </a:r>
            <a:endParaRPr lang="en-US" sz="1800" dirty="0">
              <a:solidFill>
                <a:schemeClr val="dk1"/>
              </a:solidFill>
              <a:latin typeface="Arial"/>
              <a:ea typeface="Arial"/>
              <a:cs typeface="Arial"/>
              <a:sym typeface="Arial"/>
            </a:endParaRP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0719031-A6D0-D376-259E-6655867D4FEC}"/>
              </a:ext>
            </a:extLst>
          </p:cNvPr>
          <p:cNvPicPr>
            <a:picLocks noChangeAspect="1"/>
          </p:cNvPicPr>
          <p:nvPr/>
        </p:nvPicPr>
        <p:blipFill>
          <a:blip r:embed="rId3"/>
          <a:stretch>
            <a:fillRect/>
          </a:stretch>
        </p:blipFill>
        <p:spPr>
          <a:xfrm>
            <a:off x="1828800" y="3130121"/>
            <a:ext cx="6400800" cy="1461192"/>
          </a:xfrm>
          <a:prstGeom prst="rect">
            <a:avLst/>
          </a:prstGeom>
        </p:spPr>
      </p:pic>
      <p:pic>
        <p:nvPicPr>
          <p:cNvPr id="6" name="Picture 5">
            <a:extLst>
              <a:ext uri="{FF2B5EF4-FFF2-40B4-BE49-F238E27FC236}">
                <a16:creationId xmlns:a16="http://schemas.microsoft.com/office/drawing/2014/main" id="{4F28DA6D-9E0E-6268-8207-96F0D0D3B495}"/>
              </a:ext>
            </a:extLst>
          </p:cNvPr>
          <p:cNvPicPr>
            <a:picLocks noChangeAspect="1"/>
          </p:cNvPicPr>
          <p:nvPr/>
        </p:nvPicPr>
        <p:blipFill>
          <a:blip r:embed="rId4"/>
          <a:stretch>
            <a:fillRect/>
          </a:stretch>
        </p:blipFill>
        <p:spPr>
          <a:xfrm>
            <a:off x="6478123" y="2199422"/>
            <a:ext cx="809371" cy="383329"/>
          </a:xfrm>
          <a:prstGeom prst="rect">
            <a:avLst/>
          </a:prstGeom>
        </p:spPr>
      </p:pic>
      <p:pic>
        <p:nvPicPr>
          <p:cNvPr id="2" name="Picture 1">
            <a:extLst>
              <a:ext uri="{FF2B5EF4-FFF2-40B4-BE49-F238E27FC236}">
                <a16:creationId xmlns:a16="http://schemas.microsoft.com/office/drawing/2014/main" id="{6A21B496-72B1-96F2-D4C8-2F82DD066D93}"/>
              </a:ext>
            </a:extLst>
          </p:cNvPr>
          <p:cNvPicPr>
            <a:picLocks noChangeAspect="1"/>
          </p:cNvPicPr>
          <p:nvPr/>
        </p:nvPicPr>
        <p:blipFill>
          <a:blip r:embed="rId5"/>
          <a:stretch>
            <a:fillRect/>
          </a:stretch>
        </p:blipFill>
        <p:spPr>
          <a:xfrm>
            <a:off x="9584837" y="5289887"/>
            <a:ext cx="1586024" cy="731648"/>
          </a:xfrm>
          <a:prstGeom prst="rect">
            <a:avLst/>
          </a:prstGeom>
        </p:spPr>
      </p:pic>
      <p:pic>
        <p:nvPicPr>
          <p:cNvPr id="8" name="Picture 7">
            <a:extLst>
              <a:ext uri="{FF2B5EF4-FFF2-40B4-BE49-F238E27FC236}">
                <a16:creationId xmlns:a16="http://schemas.microsoft.com/office/drawing/2014/main" id="{321F4713-9A48-E31E-84FE-56E33050D5BC}"/>
              </a:ext>
            </a:extLst>
          </p:cNvPr>
          <p:cNvPicPr>
            <a:picLocks noChangeAspect="1"/>
          </p:cNvPicPr>
          <p:nvPr/>
        </p:nvPicPr>
        <p:blipFill>
          <a:blip r:embed="rId6"/>
          <a:stretch>
            <a:fillRect/>
          </a:stretch>
        </p:blipFill>
        <p:spPr>
          <a:xfrm>
            <a:off x="4268483" y="1970791"/>
            <a:ext cx="219106" cy="228632"/>
          </a:xfrm>
          <a:prstGeom prst="rect">
            <a:avLst/>
          </a:prstGeom>
        </p:spPr>
      </p:pic>
    </p:spTree>
    <p:extLst>
      <p:ext uri="{BB962C8B-B14F-4D97-AF65-F5344CB8AC3E}">
        <p14:creationId xmlns:p14="http://schemas.microsoft.com/office/powerpoint/2010/main" val="350111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354246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Nature and Health"/>
          <p:cNvSpPr txBox="1">
            <a:spLocks noGrp="1"/>
          </p:cNvSpPr>
          <p:nvPr>
            <p:ph type="ctrTitle"/>
          </p:nvPr>
        </p:nvSpPr>
        <p:spPr>
          <a:xfrm>
            <a:off x="287213" y="4561840"/>
            <a:ext cx="11617574" cy="2000727"/>
          </a:xfrm>
          <a:prstGeom prst="rect">
            <a:avLst/>
          </a:prstGeom>
        </p:spPr>
        <p:txBody>
          <a:bodyPr/>
          <a:lstStyle>
            <a:lvl1pPr algn="ctr"/>
          </a:lstStyle>
          <a:p>
            <a:r>
              <a:rPr dirty="0">
                <a:solidFill>
                  <a:schemeClr val="tx1"/>
                </a:solidFill>
                <a:latin typeface="Verdana" panose="020B0604030504040204" pitchFamily="34" charset="0"/>
                <a:ea typeface="Verdana" panose="020B0604030504040204" pitchFamily="34" charset="0"/>
              </a:rPr>
              <a:t>Nature and Health</a:t>
            </a:r>
          </a:p>
        </p:txBody>
      </p:sp>
      <p:pic>
        <p:nvPicPr>
          <p:cNvPr id="3" name="Picture 2">
            <a:extLst>
              <a:ext uri="{FF2B5EF4-FFF2-40B4-BE49-F238E27FC236}">
                <a16:creationId xmlns:a16="http://schemas.microsoft.com/office/drawing/2014/main" id="{5BD3D3CF-7E45-6385-A972-4E06CB2C2174}"/>
              </a:ext>
            </a:extLst>
          </p:cNvPr>
          <p:cNvPicPr>
            <a:picLocks noChangeAspect="1"/>
          </p:cNvPicPr>
          <p:nvPr/>
        </p:nvPicPr>
        <p:blipFill>
          <a:blip r:embed="rId2"/>
          <a:stretch>
            <a:fillRect/>
          </a:stretch>
        </p:blipFill>
        <p:spPr>
          <a:xfrm>
            <a:off x="2476024" y="529114"/>
            <a:ext cx="6901657" cy="3672351"/>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reen and Blue Spaces"/>
          <p:cNvSpPr txBox="1">
            <a:spLocks noGrp="1"/>
          </p:cNvSpPr>
          <p:nvPr>
            <p:ph type="title"/>
          </p:nvPr>
        </p:nvSpPr>
        <p:spPr>
          <a:xfrm>
            <a:off x="600711" y="594722"/>
            <a:ext cx="11094719" cy="602282"/>
          </a:xfrm>
          <a:prstGeom prst="rect">
            <a:avLst/>
          </a:prstGeom>
        </p:spPr>
        <p:txBody>
          <a:bodyPr anchor="t" anchorCtr="0">
            <a:normAutofit/>
          </a:bodyPr>
          <a:lstStyle>
            <a:lvl1pPr algn="ctr" defTabSz="775969">
              <a:defRPr sz="7519">
                <a:solidFill>
                  <a:schemeClr val="accent2">
                    <a:hueOff val="45357"/>
                    <a:satOff val="2412"/>
                    <a:lumOff val="-28753"/>
                  </a:schemeClr>
                </a:solidFill>
                <a:latin typeface="Arial"/>
                <a:ea typeface="Arial"/>
                <a:cs typeface="Arial"/>
                <a:sym typeface="Arial"/>
              </a:defRPr>
            </a:lvl1pPr>
          </a:lstStyle>
          <a:p>
            <a:r>
              <a:rPr sz="3600" b="1" dirty="0">
                <a:solidFill>
                  <a:schemeClr val="tx1"/>
                </a:solidFill>
                <a:highlight>
                  <a:srgbClr val="00FF00"/>
                </a:highlight>
                <a:latin typeface="Verdana" panose="020B0604030504040204" pitchFamily="34" charset="0"/>
                <a:ea typeface="Verdana" panose="020B0604030504040204" pitchFamily="34" charset="0"/>
              </a:rPr>
              <a:t>Green</a:t>
            </a:r>
            <a:r>
              <a:rPr sz="3600" b="1" dirty="0">
                <a:solidFill>
                  <a:schemeClr val="tx1"/>
                </a:solidFill>
                <a:latin typeface="Verdana" panose="020B0604030504040204" pitchFamily="34" charset="0"/>
                <a:ea typeface="Verdana" panose="020B0604030504040204" pitchFamily="34" charset="0"/>
              </a:rPr>
              <a:t> and </a:t>
            </a:r>
            <a:r>
              <a:rPr sz="3600" b="1" dirty="0">
                <a:solidFill>
                  <a:schemeClr val="bg1"/>
                </a:solidFill>
                <a:highlight>
                  <a:srgbClr val="000080"/>
                </a:highlight>
                <a:latin typeface="Verdana" panose="020B0604030504040204" pitchFamily="34" charset="0"/>
                <a:ea typeface="Verdana" panose="020B0604030504040204" pitchFamily="34" charset="0"/>
              </a:rPr>
              <a:t>Blue</a:t>
            </a:r>
            <a:r>
              <a:rPr sz="3600" b="1" dirty="0">
                <a:solidFill>
                  <a:schemeClr val="tx1"/>
                </a:solidFill>
                <a:latin typeface="Verdana" panose="020B0604030504040204" pitchFamily="34" charset="0"/>
                <a:ea typeface="Verdana" panose="020B0604030504040204" pitchFamily="34" charset="0"/>
              </a:rPr>
              <a:t> Spaces</a:t>
            </a:r>
          </a:p>
        </p:txBody>
      </p:sp>
      <p:sp>
        <p:nvSpPr>
          <p:cNvPr id="177" name="Green spaces included forests, gardens, parks, cemeteries, moors, natural grasslands, wetlands zoo…"/>
          <p:cNvSpPr txBox="1">
            <a:spLocks noGrp="1"/>
          </p:cNvSpPr>
          <p:nvPr>
            <p:ph type="body" idx="1"/>
          </p:nvPr>
        </p:nvSpPr>
        <p:spPr>
          <a:xfrm>
            <a:off x="170180" y="1197004"/>
            <a:ext cx="8177403" cy="5504412"/>
          </a:xfrm>
          <a:prstGeom prst="rect">
            <a:avLst/>
          </a:prstGeom>
        </p:spPr>
        <p:txBody>
          <a:bodyPr>
            <a:normAutofit fontScale="40000" lnSpcReduction="20000"/>
          </a:bodyPr>
          <a:lstStyle/>
          <a:p>
            <a:pPr>
              <a:lnSpc>
                <a:spcPct val="120000"/>
              </a:lnSpc>
              <a:defRPr sz="3900" spc="-39"/>
            </a:pPr>
            <a:r>
              <a:rPr sz="4900" b="1" dirty="0">
                <a:latin typeface="Verdana" panose="020B0604030504040204" pitchFamily="34" charset="0"/>
                <a:ea typeface="Verdana" panose="020B0604030504040204" pitchFamily="34" charset="0"/>
              </a:rPr>
              <a:t>Green spaces </a:t>
            </a:r>
            <a:r>
              <a:rPr sz="4900" dirty="0">
                <a:latin typeface="Verdana" panose="020B0604030504040204" pitchFamily="34" charset="0"/>
                <a:ea typeface="Verdana" panose="020B0604030504040204" pitchFamily="34" charset="0"/>
              </a:rPr>
              <a:t>include forests, gardens, parks, cemeteries, moors, </a:t>
            </a:r>
            <a:r>
              <a:rPr lang="en-US" sz="4900" dirty="0">
                <a:latin typeface="Verdana" panose="020B0604030504040204" pitchFamily="34" charset="0"/>
                <a:ea typeface="Verdana" panose="020B0604030504040204" pitchFamily="34" charset="0"/>
              </a:rPr>
              <a:t>and </a:t>
            </a:r>
            <a:r>
              <a:rPr sz="4900" dirty="0">
                <a:latin typeface="Verdana" panose="020B0604030504040204" pitchFamily="34" charset="0"/>
                <a:ea typeface="Verdana" panose="020B0604030504040204" pitchFamily="34" charset="0"/>
              </a:rPr>
              <a:t>natural grasslands</a:t>
            </a:r>
          </a:p>
          <a:p>
            <a:pPr>
              <a:lnSpc>
                <a:spcPct val="120000"/>
              </a:lnSpc>
              <a:defRPr sz="3900" spc="-39"/>
            </a:pPr>
            <a:r>
              <a:rPr sz="4900" b="1" dirty="0">
                <a:latin typeface="Verdana" panose="020B0604030504040204" pitchFamily="34" charset="0"/>
                <a:ea typeface="Verdana" panose="020B0604030504040204" pitchFamily="34" charset="0"/>
              </a:rPr>
              <a:t>Blue spaces</a:t>
            </a:r>
            <a:r>
              <a:rPr sz="4900" dirty="0">
                <a:latin typeface="Verdana" panose="020B0604030504040204" pitchFamily="34" charset="0"/>
                <a:ea typeface="Verdana" panose="020B0604030504040204" pitchFamily="34" charset="0"/>
              </a:rPr>
              <a:t> included lakes, rivers and the sea</a:t>
            </a:r>
          </a:p>
          <a:p>
            <a:pPr>
              <a:lnSpc>
                <a:spcPct val="120000"/>
              </a:lnSpc>
              <a:defRPr sz="3900" spc="-39"/>
            </a:pPr>
            <a:r>
              <a:rPr sz="4900" dirty="0">
                <a:latin typeface="Verdana" panose="020B0604030504040204" pitchFamily="34" charset="0"/>
                <a:ea typeface="Verdana" panose="020B0604030504040204" pitchFamily="34" charset="0"/>
              </a:rPr>
              <a:t>People living near green spaces reap significant health benefits; having access to green spaces </a:t>
            </a:r>
            <a:r>
              <a:rPr sz="4900" b="1" dirty="0">
                <a:latin typeface="Verdana" panose="020B0604030504040204" pitchFamily="34" charset="0"/>
                <a:ea typeface="Verdana" panose="020B0604030504040204" pitchFamily="34" charset="0"/>
              </a:rPr>
              <a:t>reduced death rate and improved mental health</a:t>
            </a:r>
          </a:p>
          <a:p>
            <a:pPr>
              <a:lnSpc>
                <a:spcPct val="120000"/>
              </a:lnSpc>
              <a:defRPr sz="3900" spc="-39"/>
            </a:pPr>
            <a:r>
              <a:rPr sz="4900" dirty="0">
                <a:latin typeface="Verdana" panose="020B0604030504040204" pitchFamily="34" charset="0"/>
                <a:ea typeface="Verdana" panose="020B0604030504040204" pitchFamily="34" charset="0"/>
              </a:rPr>
              <a:t>Going for a walk</a:t>
            </a:r>
            <a:r>
              <a:rPr lang="en-US" sz="4900" dirty="0">
                <a:latin typeface="Verdana" panose="020B0604030504040204" pitchFamily="34" charset="0"/>
                <a:ea typeface="Verdana" panose="020B0604030504040204" pitchFamily="34" charset="0"/>
              </a:rPr>
              <a:t>s</a:t>
            </a:r>
            <a:r>
              <a:rPr sz="4900" dirty="0">
                <a:latin typeface="Verdana" panose="020B0604030504040204" pitchFamily="34" charset="0"/>
                <a:ea typeface="Verdana" panose="020B0604030504040204" pitchFamily="34" charset="0"/>
              </a:rPr>
              <a:t> in a park or by a lake or a tree-lined path </a:t>
            </a:r>
            <a:r>
              <a:rPr sz="4900" b="1" dirty="0">
                <a:latin typeface="Verdana" panose="020B0604030504040204" pitchFamily="34" charset="0"/>
                <a:ea typeface="Verdana" panose="020B0604030504040204" pitchFamily="34" charset="0"/>
              </a:rPr>
              <a:t>may reduce the need for medication</a:t>
            </a:r>
            <a:r>
              <a:rPr sz="4900" dirty="0">
                <a:latin typeface="Verdana" panose="020B0604030504040204" pitchFamily="34" charset="0"/>
                <a:ea typeface="Verdana" panose="020B0604030504040204" pitchFamily="34" charset="0"/>
              </a:rPr>
              <a:t> for anxiety, asthma, depression, blood pressure &amp; insomnia</a:t>
            </a:r>
          </a:p>
          <a:p>
            <a:pPr>
              <a:lnSpc>
                <a:spcPct val="120000"/>
              </a:lnSpc>
              <a:defRPr sz="3900" spc="-39"/>
            </a:pPr>
            <a:r>
              <a:rPr sz="4900" dirty="0">
                <a:latin typeface="Verdana" panose="020B0604030504040204" pitchFamily="34" charset="0"/>
                <a:ea typeface="Verdana" panose="020B0604030504040204" pitchFamily="34" charset="0"/>
              </a:rPr>
              <a:t>Doctors are beginning to prescribe nature as a treatment for mental health </a:t>
            </a:r>
            <a:endParaRPr lang="en-US" sz="4900" dirty="0">
              <a:latin typeface="Verdana" panose="020B0604030504040204" pitchFamily="34" charset="0"/>
              <a:ea typeface="Verdana" panose="020B0604030504040204" pitchFamily="34" charset="0"/>
            </a:endParaRPr>
          </a:p>
          <a:p>
            <a:pPr marL="228600" lvl="1" indent="0">
              <a:lnSpc>
                <a:spcPct val="120000"/>
              </a:lnSpc>
              <a:buNone/>
              <a:defRPr sz="3900" spc="-39"/>
            </a:pPr>
            <a:r>
              <a:rPr lang="en-US" sz="4900" dirty="0">
                <a:latin typeface="Verdana" panose="020B0604030504040204" pitchFamily="34" charset="0"/>
                <a:ea typeface="Verdana" panose="020B0604030504040204" pitchFamily="34" charset="0"/>
                <a:hlinkClick r:id="rId2"/>
              </a:rPr>
              <a:t>Nature prescriptions can improve physical and mental health</a:t>
            </a:r>
            <a:endParaRPr sz="4900"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0B581193-49E0-3A29-7229-F30509CDCB2C}"/>
              </a:ext>
            </a:extLst>
          </p:cNvPr>
          <p:cNvPicPr>
            <a:picLocks noChangeAspect="1"/>
          </p:cNvPicPr>
          <p:nvPr/>
        </p:nvPicPr>
        <p:blipFill>
          <a:blip r:embed="rId3"/>
          <a:stretch>
            <a:fillRect/>
          </a:stretch>
        </p:blipFill>
        <p:spPr>
          <a:xfrm>
            <a:off x="8402320" y="2390775"/>
            <a:ext cx="3619500" cy="207645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Enjoying Nature may lessen need for some medication"/>
          <p:cNvSpPr txBox="1">
            <a:spLocks noGrp="1"/>
          </p:cNvSpPr>
          <p:nvPr>
            <p:ph type="body" idx="21"/>
          </p:nvPr>
        </p:nvSpPr>
        <p:spPr>
          <a:xfrm>
            <a:off x="698500" y="535938"/>
            <a:ext cx="11176000" cy="6553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gn="ctr" defTabSz="454025">
              <a:defRPr sz="4400" spc="-44"/>
            </a:lvl1pPr>
          </a:lstStyle>
          <a:p>
            <a:pPr marL="0" indent="0">
              <a:buNone/>
            </a:pPr>
            <a:r>
              <a:rPr sz="3200" dirty="0">
                <a:latin typeface="Verdana" panose="020B0604030504040204" pitchFamily="34" charset="0"/>
                <a:ea typeface="Verdana" panose="020B0604030504040204" pitchFamily="34" charset="0"/>
              </a:rPr>
              <a:t>Enjoying Nature may lessen need for some medication</a:t>
            </a:r>
          </a:p>
        </p:txBody>
      </p:sp>
      <p:sp>
        <p:nvSpPr>
          <p:cNvPr id="181"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82" name="Physical activity is thought to be the key mediating factor in the health benefits of green spaces…"/>
          <p:cNvSpPr txBox="1">
            <a:spLocks noGrp="1"/>
          </p:cNvSpPr>
          <p:nvPr>
            <p:ph type="body" sz="half" idx="1"/>
          </p:nvPr>
        </p:nvSpPr>
        <p:spPr>
          <a:xfrm>
            <a:off x="456883" y="1329850"/>
            <a:ext cx="6746557" cy="4464999"/>
          </a:xfrm>
          <a:prstGeom prst="rect">
            <a:avLst/>
          </a:prstGeom>
        </p:spPr>
        <p:txBody>
          <a:bodyPr>
            <a:normAutofit/>
          </a:bodyPr>
          <a:lstStyle/>
          <a:p>
            <a:pPr defTabSz="379730">
              <a:lnSpc>
                <a:spcPct val="100000"/>
              </a:lnSpc>
              <a:spcBef>
                <a:spcPts val="0"/>
              </a:spcBef>
              <a:defRPr sz="3772" spc="-37"/>
            </a:pPr>
            <a:r>
              <a:rPr sz="1800" dirty="0">
                <a:latin typeface="Verdana" panose="020B0604030504040204" pitchFamily="34" charset="0"/>
                <a:ea typeface="Verdana" panose="020B0604030504040204" pitchFamily="34" charset="0"/>
              </a:rPr>
              <a:t>Physical activity is thought to be the key mediating factor in the health benefits of green spaces</a:t>
            </a:r>
            <a:endParaRPr lang="en-US" sz="1800" dirty="0">
              <a:latin typeface="Verdana" panose="020B0604030504040204" pitchFamily="34" charset="0"/>
              <a:ea typeface="Verdana" panose="020B0604030504040204" pitchFamily="34" charset="0"/>
            </a:endParaRPr>
          </a:p>
          <a:p>
            <a:pPr defTabSz="379730">
              <a:lnSpc>
                <a:spcPct val="100000"/>
              </a:lnSpc>
              <a:spcBef>
                <a:spcPts val="0"/>
              </a:spcBef>
              <a:defRPr sz="3772" spc="-37"/>
            </a:pPr>
            <a:endParaRPr sz="1800" dirty="0">
              <a:latin typeface="Verdana" panose="020B0604030504040204" pitchFamily="34" charset="0"/>
              <a:ea typeface="Verdana" panose="020B0604030504040204" pitchFamily="34" charset="0"/>
            </a:endParaRPr>
          </a:p>
          <a:p>
            <a:pPr defTabSz="379730">
              <a:lnSpc>
                <a:spcPct val="100000"/>
              </a:lnSpc>
              <a:spcBef>
                <a:spcPts val="0"/>
              </a:spcBef>
              <a:defRPr sz="3772" spc="-37"/>
            </a:pPr>
            <a:r>
              <a:rPr sz="1800" dirty="0">
                <a:latin typeface="Verdana" panose="020B0604030504040204" pitchFamily="34" charset="0"/>
                <a:ea typeface="Verdana" panose="020B0604030504040204" pitchFamily="34" charset="0"/>
              </a:rPr>
              <a:t>Visiting nature 3-4 times a week was associated with 36% lower chances of using blood pressure pills, 33% lower chances of using mental health medications, and 26% lower odds of using asthma medications</a:t>
            </a:r>
            <a:br>
              <a:rPr sz="1800" dirty="0">
                <a:latin typeface="Verdana" panose="020B0604030504040204" pitchFamily="34" charset="0"/>
                <a:ea typeface="Verdana" panose="020B0604030504040204" pitchFamily="34" charset="0"/>
              </a:rPr>
            </a:br>
            <a:endParaRPr lang="en-US" sz="1800" dirty="0">
              <a:latin typeface="Verdana" panose="020B0604030504040204" pitchFamily="34" charset="0"/>
              <a:ea typeface="Verdana" panose="020B0604030504040204" pitchFamily="34" charset="0"/>
            </a:endParaRPr>
          </a:p>
          <a:p>
            <a:pPr defTabSz="379730">
              <a:lnSpc>
                <a:spcPct val="100000"/>
              </a:lnSpc>
              <a:spcBef>
                <a:spcPts val="0"/>
              </a:spcBef>
              <a:defRPr sz="3772" spc="-37"/>
            </a:pPr>
            <a:r>
              <a:rPr sz="1800" dirty="0">
                <a:latin typeface="Verdana" panose="020B0604030504040204" pitchFamily="34" charset="0"/>
                <a:ea typeface="Verdana" panose="020B0604030504040204" pitchFamily="34" charset="0"/>
              </a:rPr>
              <a:t>People who live closer to a coast or a river were likely to walk more than 300 minutes / weekly</a:t>
            </a:r>
            <a:endParaRPr lang="en-US" sz="1800" dirty="0">
              <a:latin typeface="Verdana" panose="020B0604030504040204" pitchFamily="34" charset="0"/>
              <a:ea typeface="Verdana" panose="020B0604030504040204" pitchFamily="34" charset="0"/>
            </a:endParaRPr>
          </a:p>
          <a:p>
            <a:pPr defTabSz="379730">
              <a:lnSpc>
                <a:spcPct val="100000"/>
              </a:lnSpc>
              <a:spcBef>
                <a:spcPts val="0"/>
              </a:spcBef>
              <a:defRPr sz="3772" spc="-37"/>
            </a:pPr>
            <a:endParaRPr sz="1800" dirty="0">
              <a:latin typeface="Verdana" panose="020B0604030504040204" pitchFamily="34" charset="0"/>
              <a:ea typeface="Verdana" panose="020B0604030504040204" pitchFamily="34" charset="0"/>
            </a:endParaRPr>
          </a:p>
          <a:p>
            <a:pPr defTabSz="379730">
              <a:lnSpc>
                <a:spcPct val="100000"/>
              </a:lnSpc>
              <a:spcBef>
                <a:spcPts val="0"/>
              </a:spcBef>
              <a:defRPr sz="3772" spc="-37"/>
            </a:pPr>
            <a:r>
              <a:rPr sz="1800" dirty="0">
                <a:latin typeface="Verdana" panose="020B0604030504040204" pitchFamily="34" charset="0"/>
                <a:ea typeface="Verdana" panose="020B0604030504040204" pitchFamily="34" charset="0"/>
              </a:rPr>
              <a:t>Green spaces are great places to do your favorite physical activity, walking cycling, tai-chi, yoga</a:t>
            </a:r>
          </a:p>
        </p:txBody>
      </p:sp>
      <p:pic>
        <p:nvPicPr>
          <p:cNvPr id="3" name="Picture 2">
            <a:extLst>
              <a:ext uri="{FF2B5EF4-FFF2-40B4-BE49-F238E27FC236}">
                <a16:creationId xmlns:a16="http://schemas.microsoft.com/office/drawing/2014/main" id="{92D04AE9-9E8C-9912-C8BB-A79A83AAE927}"/>
              </a:ext>
            </a:extLst>
          </p:cNvPr>
          <p:cNvPicPr>
            <a:picLocks noChangeAspect="1"/>
          </p:cNvPicPr>
          <p:nvPr/>
        </p:nvPicPr>
        <p:blipFill>
          <a:blip r:embed="rId2"/>
          <a:stretch>
            <a:fillRect/>
          </a:stretch>
        </p:blipFill>
        <p:spPr>
          <a:xfrm>
            <a:off x="7325042" y="1721803"/>
            <a:ext cx="4410075" cy="2943225"/>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Nature and Health"/>
          <p:cNvSpPr txBox="1">
            <a:spLocks noGrp="1"/>
          </p:cNvSpPr>
          <p:nvPr>
            <p:ph type="body" idx="21"/>
          </p:nvPr>
        </p:nvSpPr>
        <p:spPr>
          <a:xfrm>
            <a:off x="3845934" y="677938"/>
            <a:ext cx="5128420" cy="6553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lvl1pPr algn="ctr"/>
          </a:lstStyle>
          <a:p>
            <a:pPr marL="0" indent="0">
              <a:buNone/>
            </a:pPr>
            <a:r>
              <a:rPr b="1" dirty="0">
                <a:latin typeface="Verdana" panose="020B0604030504040204" pitchFamily="34" charset="0"/>
                <a:ea typeface="Verdana" panose="020B0604030504040204" pitchFamily="34" charset="0"/>
              </a:rPr>
              <a:t>Nature and Health</a:t>
            </a:r>
          </a:p>
        </p:txBody>
      </p:sp>
      <p:sp>
        <p:nvSpPr>
          <p:cNvPr id="186"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87" name="Early morning workouts allow for fresh air, more energy, less distraction and increased metabolism through out the day…"/>
          <p:cNvSpPr txBox="1">
            <a:spLocks noGrp="1"/>
          </p:cNvSpPr>
          <p:nvPr>
            <p:ph type="body" sz="half" idx="1"/>
          </p:nvPr>
        </p:nvSpPr>
        <p:spPr>
          <a:xfrm>
            <a:off x="285112" y="1603173"/>
            <a:ext cx="7005957" cy="4492826"/>
          </a:xfrm>
          <a:prstGeom prst="rect">
            <a:avLst/>
          </a:prstGeom>
        </p:spPr>
        <p:txBody>
          <a:bodyPr>
            <a:normAutofit fontScale="47500" lnSpcReduction="20000"/>
          </a:bodyPr>
          <a:lstStyle/>
          <a:p>
            <a:pPr>
              <a:lnSpc>
                <a:spcPct val="120000"/>
              </a:lnSpc>
              <a:spcBef>
                <a:spcPts val="0"/>
              </a:spcBef>
              <a:defRPr sz="4500" spc="-45"/>
            </a:pPr>
            <a:r>
              <a:rPr dirty="0">
                <a:latin typeface="Verdana" panose="020B0604030504040204" pitchFamily="34" charset="0"/>
                <a:ea typeface="Verdana" panose="020B0604030504040204" pitchFamily="34" charset="0"/>
              </a:rPr>
              <a:t>Early morning workouts allow for fresh air, more energy, less distraction and increased metabolism through out the day</a:t>
            </a:r>
            <a:endParaRPr lang="en-US" dirty="0">
              <a:latin typeface="Verdana" panose="020B0604030504040204" pitchFamily="34" charset="0"/>
              <a:ea typeface="Verdana" panose="020B0604030504040204" pitchFamily="34" charset="0"/>
            </a:endParaRPr>
          </a:p>
          <a:p>
            <a:pPr>
              <a:lnSpc>
                <a:spcPct val="120000"/>
              </a:lnSpc>
              <a:spcBef>
                <a:spcPts val="0"/>
              </a:spcBef>
              <a:defRPr sz="4500" spc="-45"/>
            </a:pPr>
            <a:endParaRPr dirty="0">
              <a:latin typeface="Verdana" panose="020B0604030504040204" pitchFamily="34" charset="0"/>
              <a:ea typeface="Verdana" panose="020B0604030504040204" pitchFamily="34" charset="0"/>
            </a:endParaRPr>
          </a:p>
          <a:p>
            <a:pPr>
              <a:lnSpc>
                <a:spcPct val="120000"/>
              </a:lnSpc>
              <a:spcBef>
                <a:spcPts val="0"/>
              </a:spcBef>
              <a:defRPr sz="4500" spc="-45"/>
            </a:pPr>
            <a:r>
              <a:rPr dirty="0">
                <a:latin typeface="Verdana" panose="020B0604030504040204" pitchFamily="34" charset="0"/>
                <a:ea typeface="Verdana" panose="020B0604030504040204" pitchFamily="34" charset="0"/>
              </a:rPr>
              <a:t>Make it consistent whether you walk or bike or jog in your natural surrounding</a:t>
            </a:r>
            <a:endParaRPr lang="en-US" dirty="0">
              <a:latin typeface="Verdana" panose="020B0604030504040204" pitchFamily="34" charset="0"/>
              <a:ea typeface="Verdana" panose="020B0604030504040204" pitchFamily="34" charset="0"/>
            </a:endParaRPr>
          </a:p>
          <a:p>
            <a:pPr>
              <a:lnSpc>
                <a:spcPct val="120000"/>
              </a:lnSpc>
              <a:spcBef>
                <a:spcPts val="0"/>
              </a:spcBef>
              <a:defRPr sz="4500" spc="-45"/>
            </a:pPr>
            <a:endParaRPr dirty="0">
              <a:latin typeface="Verdana" panose="020B0604030504040204" pitchFamily="34" charset="0"/>
              <a:ea typeface="Verdana" panose="020B0604030504040204" pitchFamily="34" charset="0"/>
            </a:endParaRPr>
          </a:p>
          <a:p>
            <a:pPr>
              <a:lnSpc>
                <a:spcPct val="120000"/>
              </a:lnSpc>
              <a:spcBef>
                <a:spcPts val="0"/>
              </a:spcBef>
              <a:defRPr sz="4500" spc="-45"/>
            </a:pPr>
            <a:r>
              <a:rPr dirty="0">
                <a:latin typeface="Verdana" panose="020B0604030504040204" pitchFamily="34" charset="0"/>
                <a:ea typeface="Verdana" panose="020B0604030504040204" pitchFamily="34" charset="0"/>
              </a:rPr>
              <a:t>Avoid late night walks or bikes or work out</a:t>
            </a:r>
            <a:endParaRPr lang="en-US" dirty="0">
              <a:latin typeface="Verdana" panose="020B0604030504040204" pitchFamily="34" charset="0"/>
              <a:ea typeface="Verdana" panose="020B0604030504040204" pitchFamily="34" charset="0"/>
            </a:endParaRPr>
          </a:p>
          <a:p>
            <a:pPr>
              <a:lnSpc>
                <a:spcPct val="120000"/>
              </a:lnSpc>
              <a:spcBef>
                <a:spcPts val="0"/>
              </a:spcBef>
              <a:defRPr sz="4500" spc="-45"/>
            </a:pPr>
            <a:endParaRPr dirty="0">
              <a:latin typeface="Verdana" panose="020B0604030504040204" pitchFamily="34" charset="0"/>
              <a:ea typeface="Verdana" panose="020B0604030504040204" pitchFamily="34" charset="0"/>
            </a:endParaRPr>
          </a:p>
          <a:p>
            <a:pPr>
              <a:lnSpc>
                <a:spcPct val="120000"/>
              </a:lnSpc>
              <a:spcBef>
                <a:spcPts val="0"/>
              </a:spcBef>
              <a:defRPr sz="4500" spc="-45">
                <a:solidFill>
                  <a:schemeClr val="accent2">
                    <a:hueOff val="45357"/>
                    <a:satOff val="2412"/>
                    <a:lumOff val="-28753"/>
                  </a:schemeClr>
                </a:solidFill>
              </a:defRPr>
            </a:pPr>
            <a:r>
              <a:rPr dirty="0">
                <a:solidFill>
                  <a:schemeClr val="tx1"/>
                </a:solidFill>
                <a:latin typeface="Verdana" panose="020B0604030504040204" pitchFamily="34" charset="0"/>
                <a:ea typeface="Verdana" panose="020B0604030504040204" pitchFamily="34" charset="0"/>
              </a:rPr>
              <a:t>Find your favorite park where you live </a:t>
            </a:r>
            <a:r>
              <a:rPr u="sng" dirty="0">
                <a:latin typeface="Verdana" panose="020B0604030504040204" pitchFamily="34" charset="0"/>
                <a:ea typeface="Verdana" panose="020B0604030504040204" pitchFamily="34" charset="0"/>
                <a:hlinkClick r:id="rId2"/>
              </a:rPr>
              <a:t>https://www.nrpa.org/our-work/park-path-app/</a:t>
            </a:r>
            <a:r>
              <a:rPr dirty="0">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EFCD7091-7A43-FD67-28D1-0659EF5C3A61}"/>
              </a:ext>
            </a:extLst>
          </p:cNvPr>
          <p:cNvPicPr>
            <a:picLocks noChangeAspect="1"/>
          </p:cNvPicPr>
          <p:nvPr/>
        </p:nvPicPr>
        <p:blipFill>
          <a:blip r:embed="rId3"/>
          <a:stretch>
            <a:fillRect/>
          </a:stretch>
        </p:blipFill>
        <p:spPr>
          <a:xfrm>
            <a:off x="7449188" y="1831022"/>
            <a:ext cx="4457700" cy="2505075"/>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Nature and Health"/>
          <p:cNvSpPr txBox="1">
            <a:spLocks noGrp="1"/>
          </p:cNvSpPr>
          <p:nvPr>
            <p:ph type="body" idx="21"/>
          </p:nvPr>
        </p:nvSpPr>
        <p:spPr>
          <a:xfrm>
            <a:off x="3650476" y="552483"/>
            <a:ext cx="5128419" cy="6553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lvl1pPr algn="ctr"/>
          </a:lstStyle>
          <a:p>
            <a:pPr marL="0" indent="0">
              <a:buNone/>
            </a:pPr>
            <a:r>
              <a:rPr b="1" dirty="0">
                <a:latin typeface="Verdana" panose="020B0604030504040204" pitchFamily="34" charset="0"/>
                <a:ea typeface="Verdana" panose="020B0604030504040204" pitchFamily="34" charset="0"/>
              </a:rPr>
              <a:t>Nature and Health</a:t>
            </a:r>
          </a:p>
        </p:txBody>
      </p:sp>
      <p:sp>
        <p:nvSpPr>
          <p:cNvPr id="191"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92" name="Find your favorite park where you live https://www.nrpa.org/our-work/park-path-app/…"/>
          <p:cNvSpPr txBox="1">
            <a:spLocks noGrp="1"/>
          </p:cNvSpPr>
          <p:nvPr>
            <p:ph type="body" sz="half" idx="1"/>
          </p:nvPr>
        </p:nvSpPr>
        <p:spPr>
          <a:xfrm>
            <a:off x="290877" y="1195863"/>
            <a:ext cx="6492241" cy="4466273"/>
          </a:xfrm>
          <a:prstGeom prst="rect">
            <a:avLst/>
          </a:prstGeom>
        </p:spPr>
        <p:txBody>
          <a:bodyPr>
            <a:normAutofit fontScale="92500" lnSpcReduction="20000"/>
          </a:bodyPr>
          <a:lstStyle/>
          <a:p>
            <a:pPr>
              <a:defRPr sz="4200" spc="-42"/>
            </a:pPr>
            <a:endParaRPr sz="1800" dirty="0">
              <a:latin typeface="Verdana" panose="020B0604030504040204" pitchFamily="34" charset="0"/>
              <a:ea typeface="Verdana" panose="020B0604030504040204" pitchFamily="34" charset="0"/>
            </a:endParaRPr>
          </a:p>
          <a:p>
            <a:pPr>
              <a:lnSpc>
                <a:spcPct val="120000"/>
              </a:lnSpc>
              <a:spcBef>
                <a:spcPts val="0"/>
              </a:spcBef>
              <a:defRPr sz="4200" spc="-42"/>
            </a:pPr>
            <a:r>
              <a:rPr sz="1800" dirty="0">
                <a:solidFill>
                  <a:schemeClr val="accent2">
                    <a:hueOff val="45357"/>
                    <a:satOff val="2412"/>
                    <a:lumOff val="-28753"/>
                  </a:schemeClr>
                </a:solidFill>
                <a:latin typeface="Verdana" panose="020B0604030504040204" pitchFamily="34" charset="0"/>
                <a:ea typeface="Verdana" panose="020B0604030504040204" pitchFamily="34" charset="0"/>
              </a:rPr>
              <a:t>Find your favorite park where you live</a:t>
            </a:r>
            <a:br>
              <a:rPr lang="en-US" sz="1800" dirty="0">
                <a:solidFill>
                  <a:schemeClr val="accent2">
                    <a:hueOff val="45357"/>
                    <a:satOff val="2412"/>
                    <a:lumOff val="-28753"/>
                  </a:schemeClr>
                </a:solidFill>
                <a:latin typeface="Verdana" panose="020B0604030504040204" pitchFamily="34" charset="0"/>
                <a:ea typeface="Verdana" panose="020B0604030504040204" pitchFamily="34" charset="0"/>
              </a:rPr>
            </a:br>
            <a:r>
              <a:rPr sz="1800" u="sng" dirty="0">
                <a:solidFill>
                  <a:schemeClr val="accent2">
                    <a:hueOff val="45357"/>
                    <a:satOff val="2412"/>
                    <a:lumOff val="-28753"/>
                  </a:schemeClr>
                </a:solidFill>
                <a:latin typeface="Verdana" panose="020B0604030504040204" pitchFamily="34" charset="0"/>
                <a:ea typeface="Verdana" panose="020B0604030504040204" pitchFamily="34" charset="0"/>
                <a:hlinkClick r:id="rId2"/>
              </a:rPr>
              <a:t>https://www.nrpa.org/our-work/park-path-app/</a:t>
            </a:r>
            <a:r>
              <a:rPr sz="1800" dirty="0">
                <a:solidFill>
                  <a:schemeClr val="accent2">
                    <a:hueOff val="45357"/>
                    <a:satOff val="2412"/>
                    <a:lumOff val="-28753"/>
                  </a:schemeClr>
                </a:solidFill>
                <a:latin typeface="Verdana" panose="020B0604030504040204" pitchFamily="34" charset="0"/>
                <a:ea typeface="Verdana" panose="020B0604030504040204" pitchFamily="34" charset="0"/>
              </a:rPr>
              <a:t> </a:t>
            </a:r>
            <a:br>
              <a:rPr lang="en-US" sz="1800" dirty="0">
                <a:solidFill>
                  <a:schemeClr val="accent2">
                    <a:hueOff val="45357"/>
                    <a:satOff val="2412"/>
                    <a:lumOff val="-28753"/>
                  </a:schemeClr>
                </a:solidFill>
                <a:latin typeface="Verdana" panose="020B0604030504040204" pitchFamily="34" charset="0"/>
                <a:ea typeface="Verdana" panose="020B0604030504040204" pitchFamily="34" charset="0"/>
              </a:rPr>
            </a:br>
            <a:br>
              <a:rPr lang="en-US" sz="1800" dirty="0">
                <a:solidFill>
                  <a:schemeClr val="accent2">
                    <a:hueOff val="45357"/>
                    <a:satOff val="2412"/>
                    <a:lumOff val="-28753"/>
                  </a:schemeClr>
                </a:solidFill>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Y</a:t>
            </a:r>
            <a:r>
              <a:rPr sz="1800" dirty="0">
                <a:latin typeface="Verdana" panose="020B0604030504040204" pitchFamily="34" charset="0"/>
                <a:ea typeface="Verdana" panose="020B0604030504040204" pitchFamily="34" charset="0"/>
              </a:rPr>
              <a:t>ou can find activities and programs offered near you or in a specific location using the above link and app for your phone</a:t>
            </a:r>
            <a:endParaRPr lang="en-US" sz="1800" dirty="0">
              <a:latin typeface="Verdana" panose="020B0604030504040204" pitchFamily="34" charset="0"/>
              <a:ea typeface="Verdana" panose="020B0604030504040204" pitchFamily="34" charset="0"/>
            </a:endParaRPr>
          </a:p>
          <a:p>
            <a:pPr>
              <a:lnSpc>
                <a:spcPct val="120000"/>
              </a:lnSpc>
              <a:spcBef>
                <a:spcPts val="0"/>
              </a:spcBef>
              <a:defRPr sz="4200" spc="-42"/>
            </a:pPr>
            <a:endParaRPr sz="1800" dirty="0">
              <a:latin typeface="Verdana" panose="020B0604030504040204" pitchFamily="34" charset="0"/>
              <a:ea typeface="Verdana" panose="020B0604030504040204" pitchFamily="34" charset="0"/>
            </a:endParaRPr>
          </a:p>
          <a:p>
            <a:pPr>
              <a:lnSpc>
                <a:spcPct val="120000"/>
              </a:lnSpc>
              <a:spcBef>
                <a:spcPts val="0"/>
              </a:spcBef>
              <a:defRPr sz="4200" spc="-42"/>
            </a:pPr>
            <a:r>
              <a:rPr sz="1800" dirty="0">
                <a:latin typeface="Verdana" panose="020B0604030504040204" pitchFamily="34" charset="0"/>
                <a:ea typeface="Verdana" panose="020B0604030504040204" pitchFamily="34" charset="0"/>
              </a:rPr>
              <a:t>We will help you with equipment, planning, and funds to get started with your project</a:t>
            </a:r>
            <a:endParaRPr lang="en-US" sz="1800" dirty="0">
              <a:latin typeface="Verdana" panose="020B0604030504040204" pitchFamily="34" charset="0"/>
              <a:ea typeface="Verdana" panose="020B0604030504040204" pitchFamily="34" charset="0"/>
            </a:endParaRPr>
          </a:p>
          <a:p>
            <a:pPr>
              <a:lnSpc>
                <a:spcPct val="120000"/>
              </a:lnSpc>
              <a:spcBef>
                <a:spcPts val="0"/>
              </a:spcBef>
              <a:defRPr sz="4200" spc="-42"/>
            </a:pPr>
            <a:endParaRPr sz="1800" dirty="0">
              <a:latin typeface="Verdana" panose="020B0604030504040204" pitchFamily="34" charset="0"/>
              <a:ea typeface="Verdana" panose="020B0604030504040204" pitchFamily="34" charset="0"/>
            </a:endParaRPr>
          </a:p>
          <a:p>
            <a:pPr>
              <a:lnSpc>
                <a:spcPct val="120000"/>
              </a:lnSpc>
              <a:spcBef>
                <a:spcPts val="0"/>
              </a:spcBef>
              <a:defRPr sz="4200" spc="-42"/>
            </a:pPr>
            <a:r>
              <a:rPr sz="1800" dirty="0">
                <a:latin typeface="Verdana" panose="020B0604030504040204" pitchFamily="34" charset="0"/>
                <a:ea typeface="Verdana" panose="020B0604030504040204" pitchFamily="34" charset="0"/>
              </a:rPr>
              <a:t>Want to Start a Bicycle Health</a:t>
            </a:r>
            <a:r>
              <a:rPr lang="en-US" sz="1800" dirty="0">
                <a:latin typeface="Verdana" panose="020B0604030504040204" pitchFamily="34" charset="0"/>
                <a:ea typeface="Verdana" panose="020B0604030504040204" pitchFamily="34" charset="0"/>
              </a:rPr>
              <a:t> Club?</a:t>
            </a:r>
            <a:br>
              <a:rPr lang="en-US" sz="1800" dirty="0">
                <a:latin typeface="Verdana" panose="020B0604030504040204" pitchFamily="34" charset="0"/>
                <a:ea typeface="Verdana" panose="020B0604030504040204" pitchFamily="34" charset="0"/>
              </a:rPr>
            </a:br>
            <a:r>
              <a:rPr sz="1800" dirty="0">
                <a:latin typeface="Verdana" panose="020B0604030504040204" pitchFamily="34" charset="0"/>
                <a:ea typeface="Verdana" panose="020B0604030504040204" pitchFamily="34" charset="0"/>
              </a:rPr>
              <a:t>email </a:t>
            </a:r>
            <a:r>
              <a:rPr sz="1800" u="sng" dirty="0">
                <a:latin typeface="Verdana" panose="020B0604030504040204" pitchFamily="34" charset="0"/>
                <a:ea typeface="Verdana" panose="020B0604030504040204" pitchFamily="34" charset="0"/>
                <a:hlinkClick r:id="rId3"/>
              </a:rPr>
              <a:t>qaid.health@ansarusa.org</a:t>
            </a:r>
            <a:endParaRPr lang="en-US" sz="1800" u="sng" dirty="0">
              <a:latin typeface="Verdana" panose="020B0604030504040204" pitchFamily="34" charset="0"/>
              <a:ea typeface="Verdana" panose="020B0604030504040204" pitchFamily="34" charset="0"/>
              <a:hlinkClick r:id="rId3"/>
            </a:endParaRPr>
          </a:p>
          <a:p>
            <a:pPr>
              <a:lnSpc>
                <a:spcPct val="120000"/>
              </a:lnSpc>
              <a:spcBef>
                <a:spcPts val="0"/>
              </a:spcBef>
              <a:defRPr sz="4200" spc="-42"/>
            </a:pPr>
            <a:endParaRPr sz="1800" u="sng" dirty="0">
              <a:latin typeface="Verdana" panose="020B0604030504040204" pitchFamily="34" charset="0"/>
              <a:ea typeface="Verdana" panose="020B0604030504040204" pitchFamily="34" charset="0"/>
              <a:hlinkClick r:id="rId3"/>
            </a:endParaRPr>
          </a:p>
          <a:p>
            <a:pPr>
              <a:lnSpc>
                <a:spcPct val="120000"/>
              </a:lnSpc>
              <a:spcBef>
                <a:spcPts val="0"/>
              </a:spcBef>
              <a:defRPr sz="4200" spc="-42"/>
            </a:pPr>
            <a:r>
              <a:rPr sz="1800" dirty="0">
                <a:latin typeface="Verdana" panose="020B0604030504040204" pitchFamily="34" charset="0"/>
                <a:ea typeface="Verdana" panose="020B0604030504040204" pitchFamily="34" charset="0"/>
              </a:rPr>
              <a:t>Want to Start a </a:t>
            </a:r>
            <a:r>
              <a:rPr lang="en-US" sz="1800" dirty="0">
                <a:latin typeface="Verdana" panose="020B0604030504040204" pitchFamily="34" charset="0"/>
                <a:ea typeface="Verdana" panose="020B0604030504040204" pitchFamily="34" charset="0"/>
              </a:rPr>
              <a:t>W</a:t>
            </a:r>
            <a:r>
              <a:rPr sz="1800" dirty="0">
                <a:latin typeface="Verdana" panose="020B0604030504040204" pitchFamily="34" charset="0"/>
                <a:ea typeface="Verdana" panose="020B0604030504040204" pitchFamily="34" charset="0"/>
              </a:rPr>
              <a:t>alking </a:t>
            </a:r>
            <a:r>
              <a:rPr lang="en-US" sz="1800" dirty="0">
                <a:latin typeface="Verdana" panose="020B0604030504040204" pitchFamily="34" charset="0"/>
                <a:ea typeface="Verdana" panose="020B0604030504040204" pitchFamily="34" charset="0"/>
              </a:rPr>
              <a:t>C</a:t>
            </a:r>
            <a:r>
              <a:rPr sz="1800" dirty="0">
                <a:latin typeface="Verdana" panose="020B0604030504040204" pitchFamily="34" charset="0"/>
                <a:ea typeface="Verdana" panose="020B0604030504040204" pitchFamily="34" charset="0"/>
              </a:rPr>
              <a:t>lub</a:t>
            </a:r>
            <a:r>
              <a:rPr lang="en-US" sz="1800" dirty="0">
                <a:latin typeface="Verdana" panose="020B0604030504040204" pitchFamily="34" charset="0"/>
                <a:ea typeface="Verdana" panose="020B0604030504040204" pitchFamily="34" charset="0"/>
              </a:rPr>
              <a:t>?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email </a:t>
            </a:r>
            <a:r>
              <a:rPr sz="1800" u="sng" dirty="0">
                <a:latin typeface="Verdana" panose="020B0604030504040204" pitchFamily="34" charset="0"/>
                <a:ea typeface="Verdana" panose="020B0604030504040204" pitchFamily="34" charset="0"/>
                <a:hlinkClick r:id="rId3"/>
              </a:rPr>
              <a:t>qaid.health@ansarusa.org</a:t>
            </a:r>
          </a:p>
        </p:txBody>
      </p:sp>
      <p:pic>
        <p:nvPicPr>
          <p:cNvPr id="3" name="Picture 2">
            <a:extLst>
              <a:ext uri="{FF2B5EF4-FFF2-40B4-BE49-F238E27FC236}">
                <a16:creationId xmlns:a16="http://schemas.microsoft.com/office/drawing/2014/main" id="{210C9FBB-0230-9560-78F7-E4350389136A}"/>
              </a:ext>
            </a:extLst>
          </p:cNvPr>
          <p:cNvPicPr>
            <a:picLocks noChangeAspect="1"/>
          </p:cNvPicPr>
          <p:nvPr/>
        </p:nvPicPr>
        <p:blipFill>
          <a:blip r:embed="rId4"/>
          <a:stretch>
            <a:fillRect/>
          </a:stretch>
        </p:blipFill>
        <p:spPr>
          <a:xfrm>
            <a:off x="7003931" y="1724341"/>
            <a:ext cx="4799449" cy="2685097"/>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Du’a</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18927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pic>
        <p:nvPicPr>
          <p:cNvPr id="7" name="Picture 6">
            <a:extLst>
              <a:ext uri="{FF2B5EF4-FFF2-40B4-BE49-F238E27FC236}">
                <a16:creationId xmlns:a16="http://schemas.microsoft.com/office/drawing/2014/main" id="{97527C67-F107-DB52-13D3-D8EA4D0D13D0}"/>
              </a:ext>
            </a:extLst>
          </p:cNvPr>
          <p:cNvPicPr>
            <a:picLocks noChangeAspect="1"/>
          </p:cNvPicPr>
          <p:nvPr/>
        </p:nvPicPr>
        <p:blipFill>
          <a:blip r:embed="rId2"/>
          <a:stretch>
            <a:fillRect/>
          </a:stretch>
        </p:blipFill>
        <p:spPr>
          <a:xfrm>
            <a:off x="5814432" y="1166177"/>
            <a:ext cx="6050860" cy="2078157"/>
          </a:xfrm>
          <a:prstGeom prst="rect">
            <a:avLst/>
          </a:prstGeom>
        </p:spPr>
      </p:pic>
      <p:sp>
        <p:nvSpPr>
          <p:cNvPr id="13" name="TextBox 12">
            <a:extLst>
              <a:ext uri="{FF2B5EF4-FFF2-40B4-BE49-F238E27FC236}">
                <a16:creationId xmlns:a16="http://schemas.microsoft.com/office/drawing/2014/main" id="{C39B32B0-D067-9D5A-8538-8A601E40B1B8}"/>
              </a:ext>
            </a:extLst>
          </p:cNvPr>
          <p:cNvSpPr txBox="1"/>
          <p:nvPr/>
        </p:nvSpPr>
        <p:spPr>
          <a:xfrm>
            <a:off x="187960" y="1182231"/>
            <a:ext cx="5715000" cy="2246769"/>
          </a:xfrm>
          <a:prstGeom prst="rect">
            <a:avLst/>
          </a:prstGeom>
          <a:noFill/>
        </p:spPr>
        <p:txBody>
          <a:bodyPr wrap="square">
            <a:spAutoFit/>
          </a:bodyPr>
          <a:lstStyle/>
          <a:p>
            <a:r>
              <a:rPr lang="en-US" sz="2000" b="0" i="0" dirty="0">
                <a:effectLst/>
                <a:highlight>
                  <a:srgbClr val="FFFFFF"/>
                </a:highlight>
                <a:latin typeface="Verdana" panose="020B0604030504040204" pitchFamily="34" charset="0"/>
                <a:ea typeface="Verdana" panose="020B0604030504040204" pitchFamily="34" charset="0"/>
              </a:rPr>
              <a:t>You are the best people raised for the good of mankind; you enjoin what is good and forbid evil and believe in Allah. And if the People of the Book had believed, it would have surely been better for them. Some of them are believers, but most of them are disobedient.</a:t>
            </a:r>
            <a:endParaRPr lang="en-US" sz="2000"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C3E78F99-BCE8-242D-1193-AB7D82E7D747}"/>
              </a:ext>
            </a:extLst>
          </p:cNvPr>
          <p:cNvSpPr txBox="1"/>
          <p:nvPr/>
        </p:nvSpPr>
        <p:spPr>
          <a:xfrm>
            <a:off x="2517140" y="3244334"/>
            <a:ext cx="33858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rPr>
              <a:t>Chapter 3, Verse 111</a:t>
            </a:r>
          </a:p>
        </p:txBody>
      </p:sp>
      <p:sp>
        <p:nvSpPr>
          <p:cNvPr id="18" name="TextBox 17">
            <a:extLst>
              <a:ext uri="{FF2B5EF4-FFF2-40B4-BE49-F238E27FC236}">
                <a16:creationId xmlns:a16="http://schemas.microsoft.com/office/drawing/2014/main" id="{02512766-626F-D4EF-8DE5-D238A378DB2C}"/>
              </a:ext>
            </a:extLst>
          </p:cNvPr>
          <p:cNvSpPr txBox="1"/>
          <p:nvPr/>
        </p:nvSpPr>
        <p:spPr>
          <a:xfrm>
            <a:off x="342900" y="4436795"/>
            <a:ext cx="6111240" cy="646331"/>
          </a:xfrm>
          <a:prstGeom prst="rect">
            <a:avLst/>
          </a:prstGeom>
          <a:noFill/>
        </p:spPr>
        <p:txBody>
          <a:bodyPr wrap="square">
            <a:spAutoFit/>
          </a:bodyPr>
          <a:lstStyle>
            <a:defPPr>
              <a:defRPr lang="en-US"/>
            </a:defPPr>
            <a:lvl1pPr>
              <a:defRPr sz="2000" b="0" i="0">
                <a:effectLst/>
                <a:highlight>
                  <a:srgbClr val="FFFFFF"/>
                </a:highlight>
                <a:latin typeface="Verdana" panose="020B0604030504040204" pitchFamily="34" charset="0"/>
                <a:ea typeface="Verdana" panose="020B0604030504040204" pitchFamily="34" charset="0"/>
              </a:defRPr>
            </a:lvl1pPr>
          </a:lstStyle>
          <a:p>
            <a:r>
              <a:rPr lang="en-US" dirty="0"/>
              <a:t>And in their wealth was a share for one who asked for help and for one who could not.</a:t>
            </a:r>
          </a:p>
        </p:txBody>
      </p:sp>
      <p:sp>
        <p:nvSpPr>
          <p:cNvPr id="19" name="TextBox 18">
            <a:extLst>
              <a:ext uri="{FF2B5EF4-FFF2-40B4-BE49-F238E27FC236}">
                <a16:creationId xmlns:a16="http://schemas.microsoft.com/office/drawing/2014/main" id="{F93C89D2-C683-21BA-9722-29AA01BD5C20}"/>
              </a:ext>
            </a:extLst>
          </p:cNvPr>
          <p:cNvSpPr txBox="1"/>
          <p:nvPr/>
        </p:nvSpPr>
        <p:spPr>
          <a:xfrm>
            <a:off x="2588260" y="5225534"/>
            <a:ext cx="33858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rPr>
              <a:t>Chapter </a:t>
            </a:r>
            <a:r>
              <a:rPr lang="en-US" b="1" i="1" dirty="0">
                <a:latin typeface="Verdana" panose="020B0604030504040204" pitchFamily="34" charset="0"/>
                <a:ea typeface="Verdana" panose="020B0604030504040204" pitchFamily="34" charset="0"/>
              </a:rPr>
              <a:t>51</a:t>
            </a:r>
            <a:r>
              <a:rPr lang="en-US" sz="1800" b="1" i="1" dirty="0">
                <a:latin typeface="Verdana" panose="020B0604030504040204" pitchFamily="34" charset="0"/>
                <a:ea typeface="Verdana" panose="020B0604030504040204" pitchFamily="34" charset="0"/>
              </a:rPr>
              <a:t>, Verse </a:t>
            </a:r>
            <a:r>
              <a:rPr lang="en-US" b="1" i="1" dirty="0">
                <a:latin typeface="Verdana" panose="020B0604030504040204" pitchFamily="34" charset="0"/>
                <a:ea typeface="Verdana" panose="020B0604030504040204" pitchFamily="34" charset="0"/>
              </a:rPr>
              <a:t>20</a:t>
            </a:r>
            <a:endParaRPr lang="en-US" sz="1800" b="1" i="1" dirty="0">
              <a:latin typeface="Verdana" panose="020B0604030504040204" pitchFamily="34" charset="0"/>
              <a:ea typeface="Verdana" panose="020B0604030504040204" pitchFamily="34" charset="0"/>
            </a:endParaRPr>
          </a:p>
        </p:txBody>
      </p:sp>
      <p:pic>
        <p:nvPicPr>
          <p:cNvPr id="21" name="Picture 20">
            <a:extLst>
              <a:ext uri="{FF2B5EF4-FFF2-40B4-BE49-F238E27FC236}">
                <a16:creationId xmlns:a16="http://schemas.microsoft.com/office/drawing/2014/main" id="{B6116142-C193-7A61-CB69-92F17E5265B5}"/>
              </a:ext>
            </a:extLst>
          </p:cNvPr>
          <p:cNvPicPr>
            <a:picLocks noChangeAspect="1"/>
          </p:cNvPicPr>
          <p:nvPr/>
        </p:nvPicPr>
        <p:blipFill>
          <a:blip r:embed="rId3"/>
          <a:stretch>
            <a:fillRect/>
          </a:stretch>
        </p:blipFill>
        <p:spPr>
          <a:xfrm>
            <a:off x="6940867" y="4436795"/>
            <a:ext cx="4924425" cy="809625"/>
          </a:xfrm>
          <a:prstGeom prst="rect">
            <a:avLst/>
          </a:prstGeom>
        </p:spPr>
      </p:pic>
    </p:spTree>
    <p:extLst>
      <p:ext uri="{BB962C8B-B14F-4D97-AF65-F5344CB8AC3E}">
        <p14:creationId xmlns:p14="http://schemas.microsoft.com/office/powerpoint/2010/main" val="34132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1137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C24326A-640B-056D-2A3A-177FEF53D9A6}"/>
              </a:ext>
            </a:extLst>
          </p:cNvPr>
          <p:cNvSpPr txBox="1"/>
          <p:nvPr/>
        </p:nvSpPr>
        <p:spPr>
          <a:xfrm>
            <a:off x="299720" y="3561080"/>
            <a:ext cx="11797030" cy="2585323"/>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Abu Dharr</a:t>
            </a:r>
            <a:r>
              <a:rPr lang="en-US" baseline="30000" dirty="0">
                <a:latin typeface="Verdana" panose="020B0604030504040204" pitchFamily="34" charset="0"/>
                <a:ea typeface="Verdana" panose="020B0604030504040204" pitchFamily="34" charset="0"/>
              </a:rPr>
              <a:t>ra </a:t>
            </a:r>
            <a:r>
              <a:rPr lang="en-US" dirty="0">
                <a:latin typeface="Verdana" panose="020B0604030504040204" pitchFamily="34" charset="0"/>
                <a:ea typeface="Verdana" panose="020B0604030504040204" pitchFamily="34" charset="0"/>
              </a:rPr>
              <a:t>reported: I was walking along with the Holy Prophet</a:t>
            </a:r>
            <a:r>
              <a:rPr lang="en-US" baseline="30000" dirty="0">
                <a:latin typeface="Verdana" panose="020B0604030504040204" pitchFamily="34" charset="0"/>
                <a:ea typeface="Verdana" panose="020B0604030504040204" pitchFamily="34" charset="0"/>
              </a:rPr>
              <a:t>saw</a:t>
            </a:r>
            <a:r>
              <a:rPr lang="en-US" dirty="0">
                <a:latin typeface="Verdana" panose="020B0604030504040204" pitchFamily="34" charset="0"/>
                <a:ea typeface="Verdana" panose="020B0604030504040204" pitchFamily="34" charset="0"/>
              </a:rPr>
              <a:t> in the rocky plain of Medina when we saw Uhud in front of us. He called upon me and I said: At your service Messenger of </a:t>
            </a:r>
            <a:r>
              <a:rPr lang="en-US" dirty="0" err="1">
                <a:latin typeface="Verdana" panose="020B0604030504040204" pitchFamily="34" charset="0"/>
                <a:ea typeface="Verdana" panose="020B0604030504040204" pitchFamily="34" charset="0"/>
              </a:rPr>
              <a:t>Allah</a:t>
            </a:r>
            <a:r>
              <a:rPr lang="en-US" baseline="30000" dirty="0" err="1">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He said: If I had as much gold as Uhud yonder, it would not please me to have a single dinar out of it by me after the passage of three days, unless I were to retain something for the repayment of a debt. I would distribute it among the servants of Allah like this and this and this to the right and left and rear.  He then walked on and said: Those who have much will be the ones who will have the least on the Day of Judgment, except those who spend their wealth like this and this and this, to the right and left and rear, and they are few.</a:t>
            </a:r>
          </a:p>
          <a:p>
            <a:pPr algn="r"/>
            <a:r>
              <a:rPr lang="en-US" b="1" i="1" dirty="0">
                <a:latin typeface="Verdana" panose="020B0604030504040204" pitchFamily="34" charset="0"/>
                <a:ea typeface="Verdana" panose="020B0604030504040204" pitchFamily="34" charset="0"/>
              </a:rPr>
              <a:t>Bukhari and Muslim</a:t>
            </a:r>
          </a:p>
        </p:txBody>
      </p:sp>
    </p:spTree>
    <p:extLst>
      <p:ext uri="{BB962C8B-B14F-4D97-AF65-F5344CB8AC3E}">
        <p14:creationId xmlns:p14="http://schemas.microsoft.com/office/powerpoint/2010/main" val="228672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pic>
        <p:nvPicPr>
          <p:cNvPr id="7" name="Picture 6">
            <a:extLst>
              <a:ext uri="{FF2B5EF4-FFF2-40B4-BE49-F238E27FC236}">
                <a16:creationId xmlns:a16="http://schemas.microsoft.com/office/drawing/2014/main" id="{97527C67-F107-DB52-13D3-D8EA4D0D13D0}"/>
              </a:ext>
            </a:extLst>
          </p:cNvPr>
          <p:cNvPicPr>
            <a:picLocks noChangeAspect="1"/>
          </p:cNvPicPr>
          <p:nvPr/>
        </p:nvPicPr>
        <p:blipFill>
          <a:blip r:embed="rId2"/>
          <a:stretch>
            <a:fillRect/>
          </a:stretch>
        </p:blipFill>
        <p:spPr>
          <a:xfrm>
            <a:off x="5814432" y="1166177"/>
            <a:ext cx="6050860" cy="2078157"/>
          </a:xfrm>
          <a:prstGeom prst="rect">
            <a:avLst/>
          </a:prstGeom>
        </p:spPr>
      </p:pic>
      <p:sp>
        <p:nvSpPr>
          <p:cNvPr id="13" name="TextBox 12">
            <a:extLst>
              <a:ext uri="{FF2B5EF4-FFF2-40B4-BE49-F238E27FC236}">
                <a16:creationId xmlns:a16="http://schemas.microsoft.com/office/drawing/2014/main" id="{C39B32B0-D067-9D5A-8538-8A601E40B1B8}"/>
              </a:ext>
            </a:extLst>
          </p:cNvPr>
          <p:cNvSpPr txBox="1"/>
          <p:nvPr/>
        </p:nvSpPr>
        <p:spPr>
          <a:xfrm>
            <a:off x="187960" y="1182231"/>
            <a:ext cx="5715000" cy="2246769"/>
          </a:xfrm>
          <a:prstGeom prst="rect">
            <a:avLst/>
          </a:prstGeom>
          <a:noFill/>
        </p:spPr>
        <p:txBody>
          <a:bodyPr wrap="square">
            <a:spAutoFit/>
          </a:bodyPr>
          <a:lstStyle/>
          <a:p>
            <a:r>
              <a:rPr lang="en-US" sz="2000" b="0" i="0" dirty="0">
                <a:effectLst/>
                <a:highlight>
                  <a:srgbClr val="FFFFFF"/>
                </a:highlight>
                <a:latin typeface="Verdana" panose="020B0604030504040204" pitchFamily="34" charset="0"/>
                <a:ea typeface="Verdana" panose="020B0604030504040204" pitchFamily="34" charset="0"/>
              </a:rPr>
              <a:t>You are the best people raised for the good of mankind; you enjoin what is good and forbid evil and believe in Allah. And if the People of the Book had believed, it would have surely been better for them. Some of them are believers, but most of them are disobedient.</a:t>
            </a:r>
            <a:endParaRPr lang="en-US" sz="2000"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C3E78F99-BCE8-242D-1193-AB7D82E7D747}"/>
              </a:ext>
            </a:extLst>
          </p:cNvPr>
          <p:cNvSpPr txBox="1"/>
          <p:nvPr/>
        </p:nvSpPr>
        <p:spPr>
          <a:xfrm>
            <a:off x="2517140" y="3244334"/>
            <a:ext cx="33858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rPr>
              <a:t>Chapter 3, Verse 111</a:t>
            </a:r>
          </a:p>
        </p:txBody>
      </p:sp>
      <p:sp>
        <p:nvSpPr>
          <p:cNvPr id="18" name="TextBox 17">
            <a:extLst>
              <a:ext uri="{FF2B5EF4-FFF2-40B4-BE49-F238E27FC236}">
                <a16:creationId xmlns:a16="http://schemas.microsoft.com/office/drawing/2014/main" id="{02512766-626F-D4EF-8DE5-D238A378DB2C}"/>
              </a:ext>
            </a:extLst>
          </p:cNvPr>
          <p:cNvSpPr txBox="1"/>
          <p:nvPr/>
        </p:nvSpPr>
        <p:spPr>
          <a:xfrm>
            <a:off x="342900" y="4436795"/>
            <a:ext cx="6111240" cy="646331"/>
          </a:xfrm>
          <a:prstGeom prst="rect">
            <a:avLst/>
          </a:prstGeom>
          <a:noFill/>
        </p:spPr>
        <p:txBody>
          <a:bodyPr wrap="square">
            <a:spAutoFit/>
          </a:bodyPr>
          <a:lstStyle>
            <a:defPPr>
              <a:defRPr lang="en-US"/>
            </a:defPPr>
            <a:lvl1pPr>
              <a:defRPr sz="2000" b="0" i="0">
                <a:effectLst/>
                <a:highlight>
                  <a:srgbClr val="FFFFFF"/>
                </a:highlight>
                <a:latin typeface="Verdana" panose="020B0604030504040204" pitchFamily="34" charset="0"/>
                <a:ea typeface="Verdana" panose="020B0604030504040204" pitchFamily="34" charset="0"/>
              </a:defRPr>
            </a:lvl1pPr>
          </a:lstStyle>
          <a:p>
            <a:r>
              <a:rPr lang="en-US" dirty="0"/>
              <a:t>And in their wealth was a share for one who asked for help and for one who could not.</a:t>
            </a:r>
          </a:p>
        </p:txBody>
      </p:sp>
      <p:sp>
        <p:nvSpPr>
          <p:cNvPr id="19" name="TextBox 18">
            <a:extLst>
              <a:ext uri="{FF2B5EF4-FFF2-40B4-BE49-F238E27FC236}">
                <a16:creationId xmlns:a16="http://schemas.microsoft.com/office/drawing/2014/main" id="{F93C89D2-C683-21BA-9722-29AA01BD5C20}"/>
              </a:ext>
            </a:extLst>
          </p:cNvPr>
          <p:cNvSpPr txBox="1"/>
          <p:nvPr/>
        </p:nvSpPr>
        <p:spPr>
          <a:xfrm>
            <a:off x="2588260" y="5225534"/>
            <a:ext cx="33858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rPr>
              <a:t>Chapter </a:t>
            </a:r>
            <a:r>
              <a:rPr lang="en-US" b="1" i="1" dirty="0">
                <a:latin typeface="Verdana" panose="020B0604030504040204" pitchFamily="34" charset="0"/>
                <a:ea typeface="Verdana" panose="020B0604030504040204" pitchFamily="34" charset="0"/>
              </a:rPr>
              <a:t>51</a:t>
            </a:r>
            <a:r>
              <a:rPr lang="en-US" sz="1800" b="1" i="1" dirty="0">
                <a:latin typeface="Verdana" panose="020B0604030504040204" pitchFamily="34" charset="0"/>
                <a:ea typeface="Verdana" panose="020B0604030504040204" pitchFamily="34" charset="0"/>
              </a:rPr>
              <a:t>, Verse </a:t>
            </a:r>
            <a:r>
              <a:rPr lang="en-US" b="1" i="1" dirty="0">
                <a:latin typeface="Verdana" panose="020B0604030504040204" pitchFamily="34" charset="0"/>
                <a:ea typeface="Verdana" panose="020B0604030504040204" pitchFamily="34" charset="0"/>
              </a:rPr>
              <a:t>20</a:t>
            </a:r>
            <a:endParaRPr lang="en-US" sz="1800" b="1" i="1" dirty="0">
              <a:latin typeface="Verdana" panose="020B0604030504040204" pitchFamily="34" charset="0"/>
              <a:ea typeface="Verdana" panose="020B0604030504040204" pitchFamily="34" charset="0"/>
            </a:endParaRPr>
          </a:p>
        </p:txBody>
      </p:sp>
      <p:pic>
        <p:nvPicPr>
          <p:cNvPr id="21" name="Picture 20">
            <a:extLst>
              <a:ext uri="{FF2B5EF4-FFF2-40B4-BE49-F238E27FC236}">
                <a16:creationId xmlns:a16="http://schemas.microsoft.com/office/drawing/2014/main" id="{B6116142-C193-7A61-CB69-92F17E5265B5}"/>
              </a:ext>
            </a:extLst>
          </p:cNvPr>
          <p:cNvPicPr>
            <a:picLocks noChangeAspect="1"/>
          </p:cNvPicPr>
          <p:nvPr/>
        </p:nvPicPr>
        <p:blipFill>
          <a:blip r:embed="rId3"/>
          <a:stretch>
            <a:fillRect/>
          </a:stretch>
        </p:blipFill>
        <p:spPr>
          <a:xfrm>
            <a:off x="6940867" y="4436795"/>
            <a:ext cx="4924425" cy="809625"/>
          </a:xfrm>
          <a:prstGeom prst="rect">
            <a:avLst/>
          </a:prstGeom>
        </p:spPr>
      </p:pic>
    </p:spTree>
    <p:extLst>
      <p:ext uri="{BB962C8B-B14F-4D97-AF65-F5344CB8AC3E}">
        <p14:creationId xmlns:p14="http://schemas.microsoft.com/office/powerpoint/2010/main" val="355879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178118" y="1554478"/>
            <a:ext cx="9870122" cy="3785652"/>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Ansar of a Majlis participated in a charity walk to collect funds for a humanitarian project. They encouraged their friends and colleagues to join with them in this cause. One of his friends refused to join complaining that all faith-based activities are discriminatory. They only serve people of their own faith. Islam is no exception and encourages brotherhood amongst Muslims but does not support humanity at large. </a:t>
            </a: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Do you agree with his statement?</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Please provide a counter argument from the Holy Quran</a:t>
            </a:r>
          </a:p>
        </p:txBody>
      </p:sp>
      <p:pic>
        <p:nvPicPr>
          <p:cNvPr id="6" name="Graphic 5" descr="Philanthropy with solid fill">
            <a:extLst>
              <a:ext uri="{FF2B5EF4-FFF2-40B4-BE49-F238E27FC236}">
                <a16:creationId xmlns:a16="http://schemas.microsoft.com/office/drawing/2014/main" id="{EC48F800-1E0B-52C2-38E2-B3756E3E18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2720" y="2613680"/>
            <a:ext cx="1498600" cy="1498600"/>
          </a:xfrm>
          <a:prstGeom prst="rect">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6" name="TextBox 5">
            <a:extLst>
              <a:ext uri="{FF2B5EF4-FFF2-40B4-BE49-F238E27FC236}">
                <a16:creationId xmlns:a16="http://schemas.microsoft.com/office/drawing/2014/main" id="{3E208E69-7498-86F6-F9C4-2F0DDB4EA00C}"/>
              </a:ext>
            </a:extLst>
          </p:cNvPr>
          <p:cNvSpPr txBox="1"/>
          <p:nvPr/>
        </p:nvSpPr>
        <p:spPr>
          <a:xfrm>
            <a:off x="378779" y="4348088"/>
            <a:ext cx="11610021" cy="1754326"/>
          </a:xfrm>
          <a:prstGeom prst="rect">
            <a:avLst/>
          </a:prstGeom>
          <a:noFill/>
        </p:spPr>
        <p:txBody>
          <a:bodyPr wrap="square">
            <a:spAutoFit/>
          </a:bodyPr>
          <a:lstStyle/>
          <a:p>
            <a:pPr algn="l"/>
            <a:r>
              <a:rPr lang="en-US" i="0" dirty="0">
                <a:solidFill>
                  <a:srgbClr val="212529"/>
                </a:solidFill>
                <a:effectLst/>
                <a:latin typeface="Verdana" panose="020B0604030504040204" pitchFamily="34" charset="0"/>
                <a:ea typeface="Verdana" panose="020B0604030504040204" pitchFamily="34" charset="0"/>
              </a:rPr>
              <a:t>….Quran enjoins a Muslim to make his kindness so comprehensive as to include in its scope the whole of mankind, from parents who are the nearest, to strangers who are the farthest removed.</a:t>
            </a:r>
          </a:p>
          <a:p>
            <a:pPr algn="l"/>
            <a:endParaRPr lang="en-US" i="0" dirty="0">
              <a:solidFill>
                <a:srgbClr val="212529"/>
              </a:solidFill>
              <a:effectLst/>
              <a:latin typeface="Verdana" panose="020B0604030504040204" pitchFamily="34" charset="0"/>
              <a:ea typeface="Verdana" panose="020B0604030504040204" pitchFamily="34" charset="0"/>
            </a:endParaRPr>
          </a:p>
          <a:p>
            <a:pPr algn="l"/>
            <a:r>
              <a:rPr lang="en-US" i="0" dirty="0">
                <a:solidFill>
                  <a:srgbClr val="212529"/>
                </a:solidFill>
                <a:effectLst/>
                <a:latin typeface="Verdana" panose="020B0604030504040204" pitchFamily="34" charset="0"/>
                <a:ea typeface="Verdana" panose="020B0604030504040204" pitchFamily="34" charset="0"/>
              </a:rPr>
              <a:t>A person who does not carry out the Divine commandments contained in this verse is condemned as "proud and boastful" because, instead of doing good to others and being kind to them, he looks down upon them and behaves arrogantly. </a:t>
            </a:r>
          </a:p>
        </p:txBody>
      </p:sp>
      <p:sp>
        <p:nvSpPr>
          <p:cNvPr id="8" name="TextBox 7">
            <a:extLst>
              <a:ext uri="{FF2B5EF4-FFF2-40B4-BE49-F238E27FC236}">
                <a16:creationId xmlns:a16="http://schemas.microsoft.com/office/drawing/2014/main" id="{48A457EE-6C69-38C6-45FB-62F6F2CC5D16}"/>
              </a:ext>
            </a:extLst>
          </p:cNvPr>
          <p:cNvSpPr txBox="1"/>
          <p:nvPr/>
        </p:nvSpPr>
        <p:spPr>
          <a:xfrm>
            <a:off x="9428480" y="5917748"/>
            <a:ext cx="2763520" cy="369332"/>
          </a:xfrm>
          <a:prstGeom prst="rect">
            <a:avLst/>
          </a:prstGeom>
          <a:noFill/>
        </p:spPr>
        <p:txBody>
          <a:bodyPr wrap="square">
            <a:spAutoFit/>
          </a:bodyPr>
          <a:lstStyle/>
          <a:p>
            <a:pPr algn="r"/>
            <a:r>
              <a:rPr lang="en-US" b="1" i="1" dirty="0"/>
              <a:t>Five volume commentary</a:t>
            </a:r>
          </a:p>
        </p:txBody>
      </p:sp>
      <p:sp>
        <p:nvSpPr>
          <p:cNvPr id="5" name="TextBox 4">
            <a:extLst>
              <a:ext uri="{FF2B5EF4-FFF2-40B4-BE49-F238E27FC236}">
                <a16:creationId xmlns:a16="http://schemas.microsoft.com/office/drawing/2014/main" id="{1A9BD710-62FE-03A2-7E7F-4050CB94C97E}"/>
              </a:ext>
            </a:extLst>
          </p:cNvPr>
          <p:cNvSpPr txBox="1"/>
          <p:nvPr/>
        </p:nvSpPr>
        <p:spPr>
          <a:xfrm>
            <a:off x="378780" y="1355750"/>
            <a:ext cx="5934074" cy="2308324"/>
          </a:xfrm>
          <a:prstGeom prst="rect">
            <a:avLst/>
          </a:prstGeom>
          <a:noFill/>
        </p:spPr>
        <p:txBody>
          <a:bodyPr wrap="square">
            <a:spAutoFit/>
          </a:bodyPr>
          <a:lstStyle/>
          <a:p>
            <a:pPr algn="l"/>
            <a:r>
              <a:rPr lang="en-US" b="0" i="0" dirty="0">
                <a:effectLst/>
                <a:latin typeface="Verdana" panose="020B0604030504040204" pitchFamily="34" charset="0"/>
                <a:ea typeface="Verdana" panose="020B0604030504040204" pitchFamily="34" charset="0"/>
              </a:rPr>
              <a:t>And worship Allah and associate naught with Him, and </a:t>
            </a:r>
            <a:r>
              <a:rPr lang="en-US" b="0" i="1" dirty="0">
                <a:effectLst/>
                <a:latin typeface="Verdana" panose="020B0604030504040204" pitchFamily="34" charset="0"/>
                <a:ea typeface="Verdana" panose="020B0604030504040204" pitchFamily="34" charset="0"/>
              </a:rPr>
              <a:t>show</a:t>
            </a:r>
            <a:r>
              <a:rPr lang="en-US" b="0" i="0" dirty="0">
                <a:effectLst/>
                <a:latin typeface="Verdana" panose="020B0604030504040204" pitchFamily="34" charset="0"/>
                <a:ea typeface="Verdana" panose="020B0604030504040204" pitchFamily="34" charset="0"/>
              </a:rPr>
              <a:t> kindness to parents, and to kindred, and orphans, and the needy, and to the neighbor that is a kinsman and the neighbor that is a stranger, and the companion by </a:t>
            </a:r>
            <a:r>
              <a:rPr lang="en-US" b="0" i="1" dirty="0">
                <a:effectLst/>
                <a:latin typeface="Verdana" panose="020B0604030504040204" pitchFamily="34" charset="0"/>
                <a:ea typeface="Verdana" panose="020B0604030504040204" pitchFamily="34" charset="0"/>
              </a:rPr>
              <a:t>your</a:t>
            </a:r>
            <a:r>
              <a:rPr lang="en-US" b="0" i="0" dirty="0">
                <a:effectLst/>
                <a:latin typeface="Verdana" panose="020B0604030504040204" pitchFamily="34" charset="0"/>
                <a:ea typeface="Verdana" panose="020B0604030504040204" pitchFamily="34" charset="0"/>
              </a:rPr>
              <a:t> side, and the wayfarer, and those whom your right hands possess. Surely, Allah loves not the proud </a:t>
            </a:r>
            <a:r>
              <a:rPr lang="en-US" b="0" i="1" dirty="0">
                <a:effectLst/>
                <a:latin typeface="Verdana" panose="020B0604030504040204" pitchFamily="34" charset="0"/>
                <a:ea typeface="Verdana" panose="020B0604030504040204" pitchFamily="34" charset="0"/>
              </a:rPr>
              <a:t>and</a:t>
            </a:r>
            <a:r>
              <a:rPr lang="en-US" b="0" i="0" dirty="0">
                <a:effectLst/>
                <a:latin typeface="Verdana" panose="020B0604030504040204" pitchFamily="34" charset="0"/>
                <a:ea typeface="Verdana" panose="020B0604030504040204" pitchFamily="34" charset="0"/>
              </a:rPr>
              <a:t> the boastful</a:t>
            </a:r>
            <a:endParaRPr lang="ar-SA" b="0" i="0" dirty="0">
              <a:effectLst/>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48CFAAE2-C8A8-CFE7-B161-6135A5B4B52E}"/>
              </a:ext>
            </a:extLst>
          </p:cNvPr>
          <p:cNvSpPr txBox="1"/>
          <p:nvPr/>
        </p:nvSpPr>
        <p:spPr>
          <a:xfrm>
            <a:off x="3220720" y="3571741"/>
            <a:ext cx="2763520" cy="369332"/>
          </a:xfrm>
          <a:prstGeom prst="rect">
            <a:avLst/>
          </a:prstGeom>
          <a:noFill/>
        </p:spPr>
        <p:txBody>
          <a:bodyPr wrap="square">
            <a:spAutoFit/>
          </a:bodyPr>
          <a:lstStyle/>
          <a:p>
            <a:pPr algn="r"/>
            <a:r>
              <a:rPr lang="en-US" b="1" i="1" dirty="0"/>
              <a:t>Chapter 4, Verse 37</a:t>
            </a:r>
          </a:p>
        </p:txBody>
      </p:sp>
      <p:pic>
        <p:nvPicPr>
          <p:cNvPr id="10" name="Picture 9">
            <a:extLst>
              <a:ext uri="{FF2B5EF4-FFF2-40B4-BE49-F238E27FC236}">
                <a16:creationId xmlns:a16="http://schemas.microsoft.com/office/drawing/2014/main" id="{677204BA-05CB-3FC0-8A3D-E68C1E9B0621}"/>
              </a:ext>
            </a:extLst>
          </p:cNvPr>
          <p:cNvPicPr>
            <a:picLocks noChangeAspect="1"/>
          </p:cNvPicPr>
          <p:nvPr/>
        </p:nvPicPr>
        <p:blipFill>
          <a:blip r:embed="rId2"/>
          <a:stretch>
            <a:fillRect/>
          </a:stretch>
        </p:blipFill>
        <p:spPr>
          <a:xfrm>
            <a:off x="6429901" y="1343800"/>
            <a:ext cx="5266519" cy="2405240"/>
          </a:xfrm>
          <a:prstGeom prst="rect">
            <a:avLst/>
          </a:prstGeom>
        </p:spPr>
      </p:pic>
    </p:spTree>
    <p:extLst>
      <p:ext uri="{BB962C8B-B14F-4D97-AF65-F5344CB8AC3E}">
        <p14:creationId xmlns:p14="http://schemas.microsoft.com/office/powerpoint/2010/main" val="703954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62742</TotalTime>
  <Words>2976</Words>
  <Application>Microsoft Office PowerPoint</Application>
  <PresentationFormat>Widescreen</PresentationFormat>
  <Paragraphs>180</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Founders Grotesk</vt:lpstr>
      <vt:lpstr>Founders Grotesk Condensed</vt:lpstr>
      <vt:lpstr>Noto Nastaliq Urdu Medium</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Humanity First</vt:lpstr>
      <vt:lpstr>PowerPoint Presentation</vt:lpstr>
      <vt:lpstr>PowerPoint Presentation</vt:lpstr>
      <vt:lpstr>PowerPoint Presentation</vt:lpstr>
      <vt:lpstr>PowerPoint Presentation</vt:lpstr>
      <vt:lpstr>PowerPoint Presentation</vt:lpstr>
      <vt:lpstr>PowerPoint Presentation</vt:lpstr>
      <vt:lpstr>Nature and Health</vt:lpstr>
      <vt:lpstr>Green and Blue Spaces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98</cp:revision>
  <dcterms:created xsi:type="dcterms:W3CDTF">2023-11-12T05:00:41Z</dcterms:created>
  <dcterms:modified xsi:type="dcterms:W3CDTF">2024-04-22T10:20:38Z</dcterms:modified>
</cp:coreProperties>
</file>