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3"/>
  </p:notesMasterIdLst>
  <p:sldIdLst>
    <p:sldId id="266" r:id="rId3"/>
    <p:sldId id="256" r:id="rId4"/>
    <p:sldId id="312" r:id="rId5"/>
    <p:sldId id="258" r:id="rId6"/>
    <p:sldId id="260" r:id="rId7"/>
    <p:sldId id="281" r:id="rId8"/>
    <p:sldId id="282" r:id="rId9"/>
    <p:sldId id="313" r:id="rId10"/>
    <p:sldId id="261" r:id="rId11"/>
    <p:sldId id="288" r:id="rId12"/>
    <p:sldId id="259" r:id="rId13"/>
    <p:sldId id="303" r:id="rId14"/>
    <p:sldId id="302" r:id="rId15"/>
    <p:sldId id="263" r:id="rId16"/>
    <p:sldId id="314" r:id="rId17"/>
    <p:sldId id="284" r:id="rId18"/>
    <p:sldId id="264" r:id="rId19"/>
    <p:sldId id="285" r:id="rId20"/>
    <p:sldId id="315" r:id="rId21"/>
    <p:sldId id="316" r:id="rId22"/>
    <p:sldId id="286" r:id="rId23"/>
    <p:sldId id="317" r:id="rId24"/>
    <p:sldId id="287" r:id="rId25"/>
    <p:sldId id="318" r:id="rId26"/>
    <p:sldId id="319" r:id="rId27"/>
    <p:sldId id="320" r:id="rId28"/>
    <p:sldId id="321" r:id="rId29"/>
    <p:sldId id="322" r:id="rId30"/>
    <p:sldId id="323"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6510-9BB6-4E74-A085-5709E197F6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29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4/27/2025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4/27/2025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4/27/2025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664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111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25227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899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37104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94413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06791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59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4/27/2025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4936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3457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4/27/2025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16968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4/27/2025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4/27/2025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4/27/2025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4/27/2025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4/27/2025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4/27/2025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4/27/2025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4/27/2025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4/27/2025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20311617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hyperlink" Target="https://youtu.be/qkkKIfOmASU"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alislam.org/quran/app/3:9" TargetMode="External"/><Relationship Id="rId5" Type="http://schemas.openxmlformats.org/officeDocument/2006/relationships/image" Target="../media/image1.jp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qaid.health@ansarusa.or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2007403"/>
            <a:ext cx="8534400" cy="3016210"/>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 May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Winning the battle but loosing the war </a:t>
            </a:r>
          </a:p>
          <a:p>
            <a:pPr algn="ctr"/>
            <a:endParaRPr lang="en-US" sz="16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Overcoming minor grievances</a:t>
            </a: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203732" y="1287508"/>
            <a:ext cx="11784535" cy="4693593"/>
          </a:xfrm>
          <a:prstGeom prst="rect">
            <a:avLst/>
          </a:prstGeom>
          <a:noFill/>
        </p:spPr>
        <p:txBody>
          <a:bodyPr wrap="square">
            <a:spAutoFit/>
          </a:bodyPr>
          <a:lstStyle/>
          <a:p>
            <a:pPr algn="l"/>
            <a:r>
              <a:rPr lang="en-US" sz="2300" b="0" i="0" u="none" strike="noStrike" dirty="0">
                <a:solidFill>
                  <a:srgbClr val="212529"/>
                </a:solidFill>
                <a:effectLst/>
                <a:latin typeface="Verdana" panose="020B0604030504040204" pitchFamily="34" charset="0"/>
                <a:ea typeface="Verdana" panose="020B0604030504040204" pitchFamily="34" charset="0"/>
              </a:rPr>
              <a:t>In this verse, as everywhere else in the Quran, the sequence of words follows the natural order of importance. The worship of the One God is mentioned first. Then mention is made of mankind, who have been divided into two classes: (1) those who deserve good treatment as a right; (2) those to whom kindness is shown as an act of charity. The first class is mentioned first, because in their case there is a sort of obligation, a debt to be paid. Those who are to be treated kindly out of charity are mentioned afterwards, the degree of need in each case determining the sequence. Last of all, acts of obedience to God are mentioned; and out of them the most important ones pertaining to the purification of the soul and the payment of religious taxes are selected; and these are placed after fellow feeling, because fellow feeling is the first step towards the moral elevation of man, who often feels impelled to it from within without reference to any law.</a:t>
            </a:r>
            <a:endParaRPr lang="en-US" sz="2300"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 Volume Commentary</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10</a:t>
            </a:fld>
            <a:endParaRPr lang="en-US"/>
          </a:p>
        </p:txBody>
      </p:sp>
    </p:spTree>
    <p:extLst>
      <p:ext uri="{BB962C8B-B14F-4D97-AF65-F5344CB8AC3E}">
        <p14:creationId xmlns:p14="http://schemas.microsoft.com/office/powerpoint/2010/main" val="93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196770" y="1767841"/>
            <a:ext cx="11832670"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212529"/>
                </a:solidFill>
                <a:latin typeface="Verdana" panose="020B0604030504040204" pitchFamily="34" charset="0"/>
                <a:ea typeface="Verdana" panose="020B0604030504040204" pitchFamily="34" charset="0"/>
              </a:rPr>
              <a:t>In his address, 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emphasized the need for patience and forgiveness within the Jama’at. He cited the teachings of the Promised Messiah</a:t>
            </a:r>
            <a:r>
              <a:rPr lang="en-US" baseline="30000" dirty="0">
                <a:solidFill>
                  <a:srgbClr val="212529"/>
                </a:solidFill>
                <a:latin typeface="Verdana" panose="020B0604030504040204" pitchFamily="34" charset="0"/>
                <a:ea typeface="Verdana" panose="020B0604030504040204" pitchFamily="34" charset="0"/>
              </a:rPr>
              <a:t>AS</a:t>
            </a:r>
            <a:r>
              <a:rPr lang="en-US" dirty="0">
                <a:solidFill>
                  <a:srgbClr val="212529"/>
                </a:solidFill>
                <a:latin typeface="Verdana" panose="020B0604030504040204" pitchFamily="34" charset="0"/>
                <a:ea typeface="Verdana" panose="020B0604030504040204" pitchFamily="34" charset="0"/>
              </a:rPr>
              <a:t> on the importance of developing tolerance and letting go of grievances. </a:t>
            </a:r>
          </a:p>
          <a:p>
            <a:pPr algn="l"/>
            <a:endParaRPr lang="en-US" dirty="0">
              <a:solidFill>
                <a:srgbClr val="212529"/>
              </a:solidFill>
              <a:latin typeface="Verdana" panose="020B0604030504040204" pitchFamily="34" charset="0"/>
              <a:ea typeface="Verdana" panose="020B0604030504040204" pitchFamily="34" charset="0"/>
            </a:endParaRPr>
          </a:p>
          <a:p>
            <a:pPr algn="l"/>
            <a:r>
              <a:rPr lang="en-US" dirty="0">
                <a:solidFill>
                  <a:srgbClr val="212529"/>
                </a:solidFill>
                <a:latin typeface="Verdana" panose="020B0604030504040204" pitchFamily="34" charset="0"/>
                <a:ea typeface="Verdana" panose="020B0604030504040204" pitchFamily="34" charset="0"/>
              </a:rPr>
              <a:t>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noted that holding grudges or escalating minor disagreements could lead to wider social discord and damage the unity of the Jama’at. Forgiveness, he explained, is a virtue that strengthens bonds and helps create a peaceful, harmonious environment, both within the family and in society at large.</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11</a:t>
            </a:fld>
            <a:endParaRPr lang="en-US"/>
          </a:p>
        </p:txBody>
      </p:sp>
    </p:spTree>
    <p:extLst>
      <p:ext uri="{BB962C8B-B14F-4D97-AF65-F5344CB8AC3E}">
        <p14:creationId xmlns:p14="http://schemas.microsoft.com/office/powerpoint/2010/main" val="244177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2AAEF3-CFEA-4C03-EA01-36828C0CA5E9}"/>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0E8B8B7-6B22-C2A7-D0BE-FCE001AAE7BA}"/>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4" name="TextBox 3">
            <a:extLst>
              <a:ext uri="{FF2B5EF4-FFF2-40B4-BE49-F238E27FC236}">
                <a16:creationId xmlns:a16="http://schemas.microsoft.com/office/drawing/2014/main" id="{D81F34E7-8C99-05BB-7DF9-A03051DEAA2E}"/>
              </a:ext>
            </a:extLst>
          </p:cNvPr>
          <p:cNvSpPr txBox="1"/>
          <p:nvPr/>
        </p:nvSpPr>
        <p:spPr>
          <a:xfrm>
            <a:off x="404037" y="2014418"/>
            <a:ext cx="11564443" cy="3785652"/>
          </a:xfrm>
          <a:prstGeom prst="rect">
            <a:avLst/>
          </a:prstGeom>
          <a:noFill/>
        </p:spPr>
        <p:txBody>
          <a:bodyPr wrap="square">
            <a:spAutoFit/>
          </a:bodyPr>
          <a:lstStyle/>
          <a:p>
            <a:pPr algn="r" rtl="1">
              <a:spcBef>
                <a:spcPts val="750"/>
              </a:spcBef>
              <a:buNone/>
            </a:pPr>
            <a:r>
              <a:rPr lang="ur-PK" sz="2000" b="0" i="0" dirty="0">
                <a:solidFill>
                  <a:srgbClr val="212529"/>
                </a:solidFill>
                <a:effectLst/>
                <a:latin typeface="Jameel Noori Nastaleeq" panose="02000503000000000004" pitchFamily="2" charset="-78"/>
                <a:cs typeface="Jameel Noori Nastaleeq" panose="02000503000000000004" pitchFamily="2" charset="-78"/>
              </a:rPr>
              <a:t>جلسہ سالانہ کا آغاز 1891ء میں اس چھوٹی سی بستی میں حضرت مسیح موعود علیہ الصلوٰۃ والسلام نے فرمایا تھا۔ اور اس کا مقصد اللہ اور اس کی مخلوق سے، اللہ تعالیٰ کے حکموں پر عمل کرنے والے لوگوں کا، مومنوں کا ایک تعلق جوڑنا تھا۔</a:t>
            </a:r>
            <a:r>
              <a:rPr lang="en-US" sz="2000" b="0" i="0" dirty="0">
                <a:solidFill>
                  <a:srgbClr val="212529"/>
                </a:solidFill>
                <a:effectLst/>
                <a:latin typeface="Jameel Noori Nastaleeq" panose="02000503000000000004" pitchFamily="2" charset="-78"/>
                <a:cs typeface="Jameel Noori Nastaleeq" panose="02000503000000000004" pitchFamily="2" charset="-78"/>
              </a:rPr>
              <a:t> </a:t>
            </a:r>
            <a:r>
              <a:rPr lang="ur-PK" sz="2000" b="0" i="0" dirty="0">
                <a:solidFill>
                  <a:srgbClr val="212529"/>
                </a:solidFill>
                <a:effectLst/>
                <a:latin typeface="Jameel Noori Nastaleeq" panose="02000503000000000004" pitchFamily="2" charset="-78"/>
                <a:cs typeface="Jameel Noori Nastaleeq" panose="02000503000000000004" pitchFamily="2" charset="-78"/>
              </a:rPr>
              <a:t>اس جلسے کے مقاصد میں سے سب سے بڑا مقصد یہ باور کرانا تھا کہ اس دنیا کو ہی سب کچھ نہ سمجھو، یہ دنیا چند روزہ ہے، آخر کو انسان نے خدا کے حضور حاضر ہونا ہے اس لئے اپنی آخرت کی بھی فکر کرو، اپنے دل میں اللہ تعالیٰ کا خوف پیدا کرو۔ شیطان بہت سے دنیاوی لالچ دے گا لیکن اللہ تعالیٰ کا خوف دل میں رکھتے ہوئے، اللہ تعالیٰ سے اس کا فضل مانگتے ہوئے شیطان کے حملوں سے بچنے کی کوشش کرو۔ اپنے اندر زہد اور تقویٰ پیدا کرو۔ خدا ترسی کی عادت ڈالو۔ آپس میں محبت، پیار اور بھائی چارے کے تعلقات پیدا کرو۔ کیونکہ یہ آپس کے معاشرے کے تعلقات خداتعالیٰ کا خوف اور زہد و تقویٰ پیدا کرنے کے لئے بھی ضروری ہیں۔ اور اللہ تعالیٰ کا پیار حاصل کرنے کے لئے بھی ضروری ہیں۔ شیطان کے حملوں سے بچنا، اپنے بھائیوں کے حقوق ادا کرنا یہ سب چیزیں اُس وقت ہوں گی جب افراد جماعت عاجزی کے بھی اعلیٰ معیار قائم کر رہے ہوں گے اور سچائی کے بھی اعلیٰ معیار قائم ہوں گے اور دین کو دنیا پر مقدم رکھنے اور اس کے لئے اپنے آپ کو پیش کرنے کے بھی اعلیٰ معیار قائم ہوں گے۔ تو یہ ہے خلاصہ ان مقاصد کا جو حضرت مسیح موعود علیہ الصلوٰۃ والسلام جلسہ سالانہ منعقد کرکے حاصل کرنا چاہتے تھے۔ اور یہ مقاصد ہم اس وقت تک حاصل نہیں کر سکتے جب تک جیسا کہ مَیں نے پہلے بھی کہا تھا کہ اللہ تعالیٰ کا خوف دل میں پیدا نہیں ہوتا، اللہ تعالیٰ کے فضلوں کو سمیٹنے کی روح اور تڑپ پیدا نہیں ہوتی۔</a:t>
            </a:r>
          </a:p>
        </p:txBody>
      </p:sp>
      <p:sp>
        <p:nvSpPr>
          <p:cNvPr id="5" name="TextBox 4">
            <a:extLst>
              <a:ext uri="{FF2B5EF4-FFF2-40B4-BE49-F238E27FC236}">
                <a16:creationId xmlns:a16="http://schemas.microsoft.com/office/drawing/2014/main" id="{BC96DC86-65D6-FD7F-A54E-D7EB5EC57131}"/>
              </a:ext>
            </a:extLst>
          </p:cNvPr>
          <p:cNvSpPr txBox="1"/>
          <p:nvPr/>
        </p:nvSpPr>
        <p:spPr>
          <a:xfrm>
            <a:off x="492760" y="57875"/>
            <a:ext cx="11475720" cy="400110"/>
          </a:xfrm>
          <a:prstGeom prst="rect">
            <a:avLst/>
          </a:prstGeom>
          <a:noFill/>
        </p:spPr>
        <p:txBody>
          <a:bodyPr wrap="square">
            <a:spAutoFit/>
          </a:bodyPr>
          <a:lstStyle/>
          <a:p>
            <a:pPr algn="r"/>
            <a:r>
              <a:rPr lang="ur-PK" sz="2000" b="1" i="0" dirty="0">
                <a:solidFill>
                  <a:schemeClr val="bg1"/>
                </a:solidFill>
                <a:effectLst/>
                <a:latin typeface="Jameel Noori Nastaleeq" panose="02000503000000000004" pitchFamily="2" charset="-78"/>
                <a:cs typeface="Jameel Noori Nastaleeq" panose="02000503000000000004" pitchFamily="2" charset="-78"/>
              </a:rPr>
              <a:t>خطبہ جمعہ 23؍ دسمبر 2005ء فرمودہ حضرت مرزا مسرور احمد، خلیفۃ المسیح الخامس ایدہ اللہ تعالیٰ بنصرہ العزیز</a:t>
            </a:r>
            <a:endParaRPr lang="en-US" sz="2000" b="1" dirty="0">
              <a:solidFill>
                <a:schemeClr val="bg1"/>
              </a:solidFill>
              <a:latin typeface="Urdu Typesetting" panose="03020402040406030203" pitchFamily="66" charset="-78"/>
              <a:cs typeface="Urdu Typesetting" panose="03020402040406030203" pitchFamily="66" charset="-78"/>
            </a:endParaRPr>
          </a:p>
        </p:txBody>
      </p:sp>
      <p:sp>
        <p:nvSpPr>
          <p:cNvPr id="7" name="TextBox 6">
            <a:extLst>
              <a:ext uri="{FF2B5EF4-FFF2-40B4-BE49-F238E27FC236}">
                <a16:creationId xmlns:a16="http://schemas.microsoft.com/office/drawing/2014/main" id="{E8663774-1592-40BA-88C3-81F2FCC8F3E5}"/>
              </a:ext>
            </a:extLst>
          </p:cNvPr>
          <p:cNvSpPr txBox="1"/>
          <p:nvPr/>
        </p:nvSpPr>
        <p:spPr>
          <a:xfrm>
            <a:off x="7060557" y="1057930"/>
            <a:ext cx="4907923" cy="523220"/>
          </a:xfrm>
          <a:prstGeom prst="rect">
            <a:avLst/>
          </a:prstGeom>
          <a:noFill/>
        </p:spPr>
        <p:txBody>
          <a:bodyPr wrap="square">
            <a:spAutoFit/>
          </a:bodyPr>
          <a:lstStyle/>
          <a:p>
            <a:pPr algn="r"/>
            <a:r>
              <a:rPr lang="ur-PK" sz="2800" b="1" i="0" dirty="0">
                <a:effectLst/>
                <a:latin typeface="Jameel Noori Nastaleeq" panose="02000503000000000004" pitchFamily="2" charset="-78"/>
                <a:cs typeface="Jameel Noori Nastaleeq" panose="02000503000000000004" pitchFamily="2" charset="-78"/>
              </a:rPr>
              <a:t>آپس میں محبت، پیار اور بھائی چارے کے تعلقات پیدا کریں</a:t>
            </a:r>
          </a:p>
        </p:txBody>
      </p:sp>
    </p:spTree>
    <p:extLst>
      <p:ext uri="{BB962C8B-B14F-4D97-AF65-F5344CB8AC3E}">
        <p14:creationId xmlns:p14="http://schemas.microsoft.com/office/powerpoint/2010/main" val="13414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13</a:t>
            </a:fld>
            <a:endParaRPr lang="en-US"/>
          </a:p>
        </p:txBody>
      </p:sp>
    </p:spTree>
    <p:extLst>
      <p:ext uri="{BB962C8B-B14F-4D97-AF65-F5344CB8AC3E}">
        <p14:creationId xmlns:p14="http://schemas.microsoft.com/office/powerpoint/2010/main" val="326988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325120" y="1324255"/>
            <a:ext cx="11866880" cy="5139869"/>
          </a:xfrm>
          <a:prstGeom prst="rect">
            <a:avLst/>
          </a:prstGeom>
          <a:noFill/>
        </p:spPr>
        <p:txBody>
          <a:bodyPr wrap="square">
            <a:spAutoFit/>
          </a:bodyPr>
          <a:lstStyle/>
          <a:p>
            <a:r>
              <a:rPr lang="en-US" sz="1600" b="0" i="0" dirty="0">
                <a:solidFill>
                  <a:srgbClr val="212529"/>
                </a:solidFill>
                <a:effectLst/>
                <a:latin typeface="Verdana" panose="020B0604030504040204" pitchFamily="34" charset="0"/>
                <a:ea typeface="Verdana" panose="020B0604030504040204" pitchFamily="34" charset="0"/>
              </a:rPr>
              <a:t>Huzoor</a:t>
            </a:r>
            <a:r>
              <a:rPr lang="en-US" sz="1600" b="0" i="0" baseline="30000" dirty="0">
                <a:solidFill>
                  <a:srgbClr val="212529"/>
                </a:solidFill>
                <a:effectLst/>
                <a:latin typeface="Verdana" panose="020B0604030504040204" pitchFamily="34" charset="0"/>
                <a:ea typeface="Verdana" panose="020B0604030504040204" pitchFamily="34" charset="0"/>
              </a:rPr>
              <a:t>ABA</a:t>
            </a:r>
            <a:r>
              <a:rPr lang="en-US" sz="1600" b="0" i="0" dirty="0">
                <a:solidFill>
                  <a:srgbClr val="212529"/>
                </a:solidFill>
                <a:effectLst/>
                <a:latin typeface="Verdana" panose="020B0604030504040204" pitchFamily="34" charset="0"/>
                <a:ea typeface="Verdana" panose="020B0604030504040204" pitchFamily="34" charset="0"/>
              </a:rPr>
              <a:t> elaborated on the importance of salat with focus on conditions of bai’at, the fact that it is a pillar of Islam and as it is highlighted in the Holy Quran. The third condition of bai’at lays emphasis on this fundamental commandment in these words: “That he/she shall regularly offer the five daily prayers in accordance with the commandments of God and the Holy Prophet (peace and blessings of Allah be upon him);” </a:t>
            </a:r>
          </a:p>
          <a:p>
            <a:pPr algn="r"/>
            <a:r>
              <a:rPr lang="en-US" sz="1400" b="1" i="1" dirty="0" err="1">
                <a:solidFill>
                  <a:srgbClr val="212529"/>
                </a:solidFill>
                <a:effectLst/>
                <a:latin typeface="Verdana" panose="020B0604030504040204" pitchFamily="34" charset="0"/>
                <a:ea typeface="Verdana" panose="020B0604030504040204" pitchFamily="34" charset="0"/>
              </a:rPr>
              <a:t>Izala</a:t>
            </a:r>
            <a:r>
              <a:rPr lang="en-US" sz="1400" b="1" i="1" dirty="0">
                <a:solidFill>
                  <a:srgbClr val="212529"/>
                </a:solidFill>
                <a:effectLst/>
                <a:latin typeface="Verdana" panose="020B0604030504040204" pitchFamily="34" charset="0"/>
                <a:ea typeface="Verdana" panose="020B0604030504040204" pitchFamily="34" charset="0"/>
              </a:rPr>
              <a:t> e Auham Roohani Khazain Volume 3, Page 564</a:t>
            </a:r>
          </a:p>
          <a:p>
            <a:endParaRPr lang="en-US" sz="1000" dirty="0">
              <a:solidFill>
                <a:srgbClr val="212529"/>
              </a:solidFill>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Allah Almighty says: “Establish your prayer” many times throughout the Holy Quran. The Promised Messiah</a:t>
            </a:r>
            <a:r>
              <a:rPr lang="en-US" sz="1600" b="0" i="0" baseline="30000" dirty="0">
                <a:solidFill>
                  <a:srgbClr val="212529"/>
                </a:solidFill>
                <a:effectLst/>
                <a:latin typeface="Verdana" panose="020B0604030504040204" pitchFamily="34" charset="0"/>
                <a:ea typeface="Verdana" panose="020B0604030504040204" pitchFamily="34" charset="0"/>
              </a:rPr>
              <a:t>AS</a:t>
            </a:r>
            <a:r>
              <a:rPr lang="en-US" sz="1600" b="0" i="0" dirty="0">
                <a:solidFill>
                  <a:srgbClr val="212529"/>
                </a:solidFill>
                <a:effectLst/>
                <a:latin typeface="Verdana" panose="020B0604030504040204" pitchFamily="34" charset="0"/>
                <a:ea typeface="Verdana" panose="020B0604030504040204" pitchFamily="34" charset="0"/>
              </a:rPr>
              <a:t> says: “Man cannot attain nearness to Allah unless he performs prayers as it behooves to do so.”</a:t>
            </a:r>
          </a:p>
          <a:p>
            <a:pPr algn="r"/>
            <a:r>
              <a:rPr lang="en-US" sz="1400" b="1" i="1" dirty="0" err="1">
                <a:solidFill>
                  <a:srgbClr val="212529"/>
                </a:solidFill>
                <a:latin typeface="Verdana" panose="020B0604030504040204" pitchFamily="34" charset="0"/>
                <a:ea typeface="Verdana" panose="020B0604030504040204" pitchFamily="34" charset="0"/>
              </a:rPr>
              <a:t>Malfoozat</a:t>
            </a:r>
            <a:r>
              <a:rPr lang="en-US" sz="1400" b="1" i="1" dirty="0">
                <a:solidFill>
                  <a:srgbClr val="212529"/>
                </a:solidFill>
                <a:latin typeface="Verdana" panose="020B0604030504040204" pitchFamily="34" charset="0"/>
                <a:ea typeface="Verdana" panose="020B0604030504040204" pitchFamily="34" charset="0"/>
              </a:rPr>
              <a:t> Volume 2, Page 346, 2003 edition published Rabwah</a:t>
            </a:r>
            <a:endParaRPr lang="en-US" sz="1400" b="1" i="1" dirty="0">
              <a:solidFill>
                <a:srgbClr val="212529"/>
              </a:solidFill>
              <a:effectLst/>
              <a:latin typeface="Verdana" panose="020B0604030504040204" pitchFamily="34" charset="0"/>
              <a:ea typeface="Verdana" panose="020B0604030504040204" pitchFamily="34" charset="0"/>
            </a:endParaRPr>
          </a:p>
          <a:p>
            <a:endParaRPr lang="en-US" sz="1000" b="0" i="0" dirty="0">
              <a:solidFill>
                <a:srgbClr val="212529"/>
              </a:solidFill>
              <a:effectLst/>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In the context of the era we live in, the importance of offering salat increases more so because it is linked with the promise of Khilafat, which is a blessing for those who offer salat.</a:t>
            </a:r>
          </a:p>
          <a:p>
            <a:endParaRPr lang="en-US" sz="1600" b="0" i="0" dirty="0">
              <a:solidFill>
                <a:srgbClr val="212529"/>
              </a:solidFill>
              <a:effectLst/>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Salat should be offered in congregation, should be offered regularly, and should be offered on time. Allah Almighty says: “Establish prayer and give Zakat and prostrate with those who bow before God.” </a:t>
            </a:r>
          </a:p>
          <a:p>
            <a:pPr algn="r"/>
            <a:r>
              <a:rPr lang="en-US" sz="1400" b="1" i="1" dirty="0">
                <a:solidFill>
                  <a:srgbClr val="212529"/>
                </a:solidFill>
                <a:effectLst/>
                <a:latin typeface="Verdana" panose="020B0604030504040204" pitchFamily="34" charset="0"/>
                <a:ea typeface="Verdana" panose="020B0604030504040204" pitchFamily="34" charset="0"/>
              </a:rPr>
              <a:t>(Chapter 2; Al Baqarah, Verse 44) </a:t>
            </a:r>
          </a:p>
          <a:p>
            <a:r>
              <a:rPr lang="en-US" sz="1600" b="0" i="0" dirty="0">
                <a:solidFill>
                  <a:srgbClr val="212529"/>
                </a:solidFill>
                <a:effectLst/>
                <a:latin typeface="Verdana" panose="020B0604030504040204" pitchFamily="34" charset="0"/>
                <a:ea typeface="Verdana" panose="020B0604030504040204" pitchFamily="34" charset="0"/>
              </a:rPr>
              <a:t>This verse emphasizes that offering prayer and making financial sacrifices take the best form when offered in congregation and as a community. </a:t>
            </a:r>
          </a:p>
          <a:p>
            <a:endParaRPr lang="en-US" sz="1600" dirty="0">
              <a:solidFill>
                <a:srgbClr val="212529"/>
              </a:solidFill>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The Holy Prophet</a:t>
            </a:r>
            <a:r>
              <a:rPr lang="en-US" sz="1600" b="0" i="0" baseline="30000" dirty="0">
                <a:solidFill>
                  <a:srgbClr val="212529"/>
                </a:solidFill>
                <a:effectLst/>
                <a:latin typeface="Verdana" panose="020B0604030504040204" pitchFamily="34" charset="0"/>
                <a:ea typeface="Verdana" panose="020B0604030504040204" pitchFamily="34" charset="0"/>
              </a:rPr>
              <a:t>sa</a:t>
            </a:r>
            <a:r>
              <a:rPr lang="en-US" sz="1600" b="0" i="0" dirty="0">
                <a:solidFill>
                  <a:srgbClr val="212529"/>
                </a:solidFill>
                <a:effectLst/>
                <a:latin typeface="Verdana" panose="020B0604030504040204" pitchFamily="34" charset="0"/>
                <a:ea typeface="Verdana" panose="020B0604030504040204" pitchFamily="34" charset="0"/>
              </a:rPr>
              <a:t> has said that offering prayers in congregation increases the reward 27-fold.</a:t>
            </a:r>
          </a:p>
          <a:p>
            <a:pPr algn="r"/>
            <a:r>
              <a:rPr lang="en-US" sz="1400" b="1" i="1" dirty="0">
                <a:latin typeface="Verdana" panose="020B0604030504040204" pitchFamily="34" charset="0"/>
                <a:ea typeface="Verdana" panose="020B0604030504040204" pitchFamily="34" charset="0"/>
              </a:rPr>
              <a:t>Sahih Bukhari, Kitabus Salat 645</a:t>
            </a: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2067560" y="824764"/>
            <a:ext cx="10124440" cy="523220"/>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p>
          <a:p>
            <a:pPr algn="r"/>
            <a:r>
              <a:rPr lang="en-US" sz="1400" b="1" i="1" dirty="0">
                <a:latin typeface="Verdana" panose="020B0604030504040204" pitchFamily="34" charset="0"/>
                <a:ea typeface="Verdana" panose="020B0604030504040204" pitchFamily="34" charset="0"/>
              </a:rPr>
              <a:t>June 22</a:t>
            </a:r>
            <a:r>
              <a:rPr lang="en-US" sz="1400" b="1" i="1" baseline="30000" dirty="0">
                <a:latin typeface="Verdana" panose="020B0604030504040204" pitchFamily="34" charset="0"/>
                <a:ea typeface="Verdana" panose="020B0604030504040204" pitchFamily="34" charset="0"/>
              </a:rPr>
              <a:t>nd</a:t>
            </a:r>
            <a:r>
              <a:rPr lang="en-US" sz="1400" b="1" i="1" dirty="0">
                <a:latin typeface="Verdana" panose="020B0604030504040204" pitchFamily="34" charset="0"/>
                <a:ea typeface="Verdana" panose="020B0604030504040204" pitchFamily="34" charset="0"/>
              </a:rPr>
              <a:t>, 2012</a:t>
            </a:r>
          </a:p>
        </p:txBody>
      </p:sp>
      <p:sp>
        <p:nvSpPr>
          <p:cNvPr id="9" name="Slide Number Placeholder 8">
            <a:extLst>
              <a:ext uri="{FF2B5EF4-FFF2-40B4-BE49-F238E27FC236}">
                <a16:creationId xmlns:a16="http://schemas.microsoft.com/office/drawing/2014/main" id="{97A3374A-B3DB-0156-F6B8-9A846B5368B0}"/>
              </a:ext>
            </a:extLst>
          </p:cNvPr>
          <p:cNvSpPr>
            <a:spLocks noGrp="1"/>
          </p:cNvSpPr>
          <p:nvPr>
            <p:ph type="sldNum" sz="quarter" idx="12"/>
          </p:nvPr>
        </p:nvSpPr>
        <p:spPr/>
        <p:txBody>
          <a:bodyPr/>
          <a:lstStyle/>
          <a:p>
            <a:fld id="{A765CC5E-8052-F244-B94C-173FF7AA6EEC}" type="slidenum">
              <a:rPr lang="en-US" smtClean="0"/>
              <a:t>14</a:t>
            </a:fld>
            <a:endParaRPr lang="en-US"/>
          </a:p>
        </p:txBody>
      </p:sp>
      <p:sp>
        <p:nvSpPr>
          <p:cNvPr id="5" name="TextBox 4">
            <a:extLst>
              <a:ext uri="{FF2B5EF4-FFF2-40B4-BE49-F238E27FC236}">
                <a16:creationId xmlns:a16="http://schemas.microsoft.com/office/drawing/2014/main" id="{AF946478-B851-6A96-D6CD-2E036BF60C00}"/>
              </a:ext>
            </a:extLst>
          </p:cNvPr>
          <p:cNvSpPr txBox="1"/>
          <p:nvPr/>
        </p:nvSpPr>
        <p:spPr>
          <a:xfrm>
            <a:off x="9362955" y="498402"/>
            <a:ext cx="2829045" cy="369332"/>
          </a:xfrm>
          <a:prstGeom prst="rect">
            <a:avLst/>
          </a:prstGeom>
          <a:noFill/>
        </p:spPr>
        <p:txBody>
          <a:bodyPr wrap="square">
            <a:spAutoFit/>
          </a:bodyPr>
          <a:lstStyle/>
          <a:p>
            <a:pPr algn="r"/>
            <a:r>
              <a:rPr lang="en-US" b="1" dirty="0">
                <a:solidFill>
                  <a:srgbClr val="212529"/>
                </a:solidFill>
                <a:latin typeface="Verdana" panose="020B0604030504040204" pitchFamily="34" charset="0"/>
                <a:ea typeface="Verdana" panose="020B0604030504040204" pitchFamily="34" charset="0"/>
              </a:rPr>
              <a:t>I</a:t>
            </a:r>
            <a:r>
              <a:rPr lang="en-US" b="1" i="0" dirty="0">
                <a:solidFill>
                  <a:srgbClr val="212529"/>
                </a:solidFill>
                <a:effectLst/>
                <a:latin typeface="Verdana" panose="020B0604030504040204" pitchFamily="34" charset="0"/>
                <a:ea typeface="Verdana" panose="020B0604030504040204" pitchFamily="34" charset="0"/>
              </a:rPr>
              <a:t>mportance of salat </a:t>
            </a:r>
            <a:endParaRPr lang="en-US" b="1" dirty="0"/>
          </a:p>
        </p:txBody>
      </p:sp>
    </p:spTree>
    <p:extLst>
      <p:ext uri="{BB962C8B-B14F-4D97-AF65-F5344CB8AC3E}">
        <p14:creationId xmlns:p14="http://schemas.microsoft.com/office/powerpoint/2010/main" val="157898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C6E152-A298-0DB3-797E-A87382BFD837}"/>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41AA8B-9BCB-142C-5E5B-3ECE1D19050C}"/>
              </a:ext>
            </a:extLst>
          </p:cNvPr>
          <p:cNvSpPr>
            <a:spLocks noGrp="1"/>
          </p:cNvSpPr>
          <p:nvPr>
            <p:ph type="sldNum" sz="quarter" idx="12"/>
          </p:nvPr>
        </p:nvSpPr>
        <p:spPr/>
        <p:txBody>
          <a:bodyPr/>
          <a:lstStyle/>
          <a:p>
            <a:fld id="{A765CC5E-8052-F244-B94C-173FF7AA6EEC}" type="slidenum">
              <a:rPr lang="en-US" smtClean="0"/>
              <a:t>15</a:t>
            </a:fld>
            <a:endParaRPr lang="en-US"/>
          </a:p>
        </p:txBody>
      </p:sp>
      <p:sp>
        <p:nvSpPr>
          <p:cNvPr id="11" name="TextBox 10">
            <a:extLst>
              <a:ext uri="{FF2B5EF4-FFF2-40B4-BE49-F238E27FC236}">
                <a16:creationId xmlns:a16="http://schemas.microsoft.com/office/drawing/2014/main" id="{03B02CF6-4CD8-6682-B933-506884F68847}"/>
              </a:ext>
            </a:extLst>
          </p:cNvPr>
          <p:cNvSpPr txBox="1"/>
          <p:nvPr/>
        </p:nvSpPr>
        <p:spPr>
          <a:xfrm>
            <a:off x="4835525" y="461665"/>
            <a:ext cx="2197100" cy="523220"/>
          </a:xfrm>
          <a:prstGeom prst="rect">
            <a:avLst/>
          </a:prstGeom>
          <a:noFill/>
        </p:spPr>
        <p:txBody>
          <a:bodyPr wrap="square">
            <a:spAutoFit/>
          </a:bodyPr>
          <a:lstStyle/>
          <a:p>
            <a:pPr algn="r" rtl="1">
              <a:spcBef>
                <a:spcPts val="1500"/>
              </a:spcBef>
            </a:pPr>
            <a:r>
              <a:rPr lang="ur-PK" sz="2800" b="1" i="0" dirty="0">
                <a:solidFill>
                  <a:srgbClr val="212529"/>
                </a:solidFill>
                <a:effectLst/>
                <a:latin typeface="Urdu Typesetting" panose="03020402040406030203" pitchFamily="66" charset="-78"/>
                <a:cs typeface="Urdu Typesetting" panose="03020402040406030203" pitchFamily="66" charset="-78"/>
              </a:rPr>
              <a:t>نماز کی اہمیت</a:t>
            </a:r>
          </a:p>
        </p:txBody>
      </p:sp>
      <p:sp>
        <p:nvSpPr>
          <p:cNvPr id="14" name="TextBox 13">
            <a:extLst>
              <a:ext uri="{FF2B5EF4-FFF2-40B4-BE49-F238E27FC236}">
                <a16:creationId xmlns:a16="http://schemas.microsoft.com/office/drawing/2014/main" id="{003B22EF-B54D-B103-94F3-1C11DDB6A6B9}"/>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pic>
        <p:nvPicPr>
          <p:cNvPr id="6" name="Picture 5">
            <a:extLst>
              <a:ext uri="{FF2B5EF4-FFF2-40B4-BE49-F238E27FC236}">
                <a16:creationId xmlns:a16="http://schemas.microsoft.com/office/drawing/2014/main" id="{37DA74FE-6140-3B9B-708B-19FFBA15CF7A}"/>
              </a:ext>
            </a:extLst>
          </p:cNvPr>
          <p:cNvPicPr>
            <a:picLocks noChangeAspect="1"/>
          </p:cNvPicPr>
          <p:nvPr/>
        </p:nvPicPr>
        <p:blipFill>
          <a:blip r:embed="rId3"/>
          <a:stretch>
            <a:fillRect/>
          </a:stretch>
        </p:blipFill>
        <p:spPr>
          <a:xfrm>
            <a:off x="0" y="1684979"/>
            <a:ext cx="12192000" cy="4506614"/>
          </a:xfrm>
          <a:prstGeom prst="rect">
            <a:avLst/>
          </a:prstGeom>
        </p:spPr>
      </p:pic>
      <p:sp>
        <p:nvSpPr>
          <p:cNvPr id="3" name="TextBox 2">
            <a:extLst>
              <a:ext uri="{FF2B5EF4-FFF2-40B4-BE49-F238E27FC236}">
                <a16:creationId xmlns:a16="http://schemas.microsoft.com/office/drawing/2014/main" id="{C1FC69B6-7F99-71F9-7D8B-DA4F92FCD01C}"/>
              </a:ext>
            </a:extLst>
          </p:cNvPr>
          <p:cNvSpPr txBox="1"/>
          <p:nvPr/>
        </p:nvSpPr>
        <p:spPr>
          <a:xfrm>
            <a:off x="5909961" y="688044"/>
            <a:ext cx="6146156" cy="838691"/>
          </a:xfrm>
          <a:prstGeom prst="rect">
            <a:avLst/>
          </a:prstGeom>
          <a:noFill/>
        </p:spPr>
        <p:txBody>
          <a:bodyPr wrap="square">
            <a:spAutoFit/>
          </a:bodyPr>
          <a:lstStyle/>
          <a:p>
            <a:pPr algn="r" rtl="1">
              <a:spcBef>
                <a:spcPts val="1500"/>
              </a:spcBef>
              <a:buNone/>
            </a:pPr>
            <a:r>
              <a:rPr lang="ur-PK" b="1" i="0" dirty="0">
                <a:solidFill>
                  <a:srgbClr val="212529"/>
                </a:solidFill>
                <a:effectLst/>
                <a:latin typeface="Jameel Noori Nastaleeq" panose="02000503000000000004" pitchFamily="2" charset="-78"/>
                <a:cs typeface="Jameel Noori Nastaleeq" panose="02000503000000000004" pitchFamily="2" charset="-78"/>
              </a:rPr>
              <a:t>خطبہ جمعہ 22؍ جون 2012ء</a:t>
            </a:r>
          </a:p>
          <a:p>
            <a:pPr algn="r" rtl="1">
              <a:spcBef>
                <a:spcPts val="1500"/>
              </a:spcBef>
            </a:pPr>
            <a:r>
              <a:rPr lang="ur-PK" b="1" i="0" dirty="0">
                <a:solidFill>
                  <a:srgbClr val="212529"/>
                </a:solidFill>
                <a:effectLst/>
                <a:latin typeface="Jameel Noori Nastaleeq" panose="02000503000000000004" pitchFamily="2" charset="-78"/>
                <a:cs typeface="Jameel Noori Nastaleeq" panose="02000503000000000004" pitchFamily="2" charset="-78"/>
              </a:rPr>
              <a:t>فرمودہ حضرت مرزا مسرور احمد، خلیفۃ المسیح الخامس ایدہ اللہ تعالیٰ بنصرہ العزیز</a:t>
            </a:r>
          </a:p>
        </p:txBody>
      </p:sp>
    </p:spTree>
    <p:extLst>
      <p:ext uri="{BB962C8B-B14F-4D97-AF65-F5344CB8AC3E}">
        <p14:creationId xmlns:p14="http://schemas.microsoft.com/office/powerpoint/2010/main" val="205453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16</a:t>
            </a:fld>
            <a:endParaRPr lang="en-US"/>
          </a:p>
        </p:txBody>
      </p:sp>
    </p:spTree>
    <p:extLst>
      <p:ext uri="{BB962C8B-B14F-4D97-AF65-F5344CB8AC3E}">
        <p14:creationId xmlns:p14="http://schemas.microsoft.com/office/powerpoint/2010/main" val="50643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69A3F23B-4D09-92A7-ECB8-FF5EB1F3683D}"/>
              </a:ext>
            </a:extLst>
          </p:cNvPr>
          <p:cNvSpPr>
            <a:spLocks noGrp="1"/>
          </p:cNvSpPr>
          <p:nvPr>
            <p:ph type="sldNum" sz="quarter" idx="12"/>
          </p:nvPr>
        </p:nvSpPr>
        <p:spPr/>
        <p:txBody>
          <a:bodyPr/>
          <a:lstStyle/>
          <a:p>
            <a:fld id="{A765CC5E-8052-F244-B94C-173FF7AA6EEC}" type="slidenum">
              <a:rPr lang="en-US" smtClean="0"/>
              <a:t>17</a:t>
            </a:fld>
            <a:endParaRPr lang="en-US"/>
          </a:p>
        </p:txBody>
      </p:sp>
      <p:grpSp>
        <p:nvGrpSpPr>
          <p:cNvPr id="8" name="Group 7">
            <a:extLst>
              <a:ext uri="{FF2B5EF4-FFF2-40B4-BE49-F238E27FC236}">
                <a16:creationId xmlns:a16="http://schemas.microsoft.com/office/drawing/2014/main" id="{66A3CD2F-B36E-04E7-1793-B785AACE1D4B}"/>
              </a:ext>
            </a:extLst>
          </p:cNvPr>
          <p:cNvGrpSpPr/>
          <p:nvPr/>
        </p:nvGrpSpPr>
        <p:grpSpPr>
          <a:xfrm>
            <a:off x="506585" y="1871494"/>
            <a:ext cx="5385467" cy="2635113"/>
            <a:chOff x="0" y="1875963"/>
            <a:chExt cx="6715126" cy="3147333"/>
          </a:xfrm>
        </p:grpSpPr>
        <p:pic>
          <p:nvPicPr>
            <p:cNvPr id="4" name="Picture 3">
              <a:extLst>
                <a:ext uri="{FF2B5EF4-FFF2-40B4-BE49-F238E27FC236}">
                  <a16:creationId xmlns:a16="http://schemas.microsoft.com/office/drawing/2014/main" id="{38E5A956-7F31-93F6-8893-839041DB1FB2}"/>
                </a:ext>
              </a:extLst>
            </p:cNvPr>
            <p:cNvPicPr>
              <a:picLocks noChangeAspect="1"/>
            </p:cNvPicPr>
            <p:nvPr/>
          </p:nvPicPr>
          <p:blipFill>
            <a:blip r:embed="rId3"/>
            <a:stretch>
              <a:fillRect/>
            </a:stretch>
          </p:blipFill>
          <p:spPr>
            <a:xfrm>
              <a:off x="153737" y="1875963"/>
              <a:ext cx="6561389" cy="3147333"/>
            </a:xfrm>
            <a:prstGeom prst="rect">
              <a:avLst/>
            </a:prstGeom>
          </p:spPr>
        </p:pic>
        <p:sp>
          <p:nvSpPr>
            <p:cNvPr id="5" name="TextBox 4">
              <a:extLst>
                <a:ext uri="{FF2B5EF4-FFF2-40B4-BE49-F238E27FC236}">
                  <a16:creationId xmlns:a16="http://schemas.microsoft.com/office/drawing/2014/main" id="{2E7DA716-4DF6-CA37-C68E-995BBE559437}"/>
                </a:ext>
              </a:extLst>
            </p:cNvPr>
            <p:cNvSpPr txBox="1"/>
            <p:nvPr/>
          </p:nvSpPr>
          <p:spPr>
            <a:xfrm>
              <a:off x="0" y="1875963"/>
              <a:ext cx="2546430" cy="36933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59F05C1D-79F6-7EA3-2EFB-D5BAD4C24956}"/>
                </a:ext>
              </a:extLst>
            </p:cNvPr>
            <p:cNvSpPr txBox="1"/>
            <p:nvPr/>
          </p:nvSpPr>
          <p:spPr>
            <a:xfrm>
              <a:off x="615388" y="4599856"/>
              <a:ext cx="6099738" cy="369332"/>
            </a:xfrm>
            <a:prstGeom prst="rect">
              <a:avLst/>
            </a:prstGeom>
            <a:solidFill>
              <a:schemeClr val="bg1"/>
            </a:solidFill>
          </p:spPr>
          <p:txBody>
            <a:bodyPr wrap="square" rtlCol="0">
              <a:spAutoFit/>
            </a:bodyPr>
            <a:lstStyle/>
            <a:p>
              <a:endParaRPr lang="en-US" dirty="0"/>
            </a:p>
          </p:txBody>
        </p:sp>
      </p:grpSp>
      <p:grpSp>
        <p:nvGrpSpPr>
          <p:cNvPr id="13" name="Group 12">
            <a:extLst>
              <a:ext uri="{FF2B5EF4-FFF2-40B4-BE49-F238E27FC236}">
                <a16:creationId xmlns:a16="http://schemas.microsoft.com/office/drawing/2014/main" id="{029208E5-1582-1F38-8FCB-80382B3EF5BD}"/>
              </a:ext>
            </a:extLst>
          </p:cNvPr>
          <p:cNvGrpSpPr/>
          <p:nvPr/>
        </p:nvGrpSpPr>
        <p:grpSpPr>
          <a:xfrm>
            <a:off x="5953700" y="1758019"/>
            <a:ext cx="5966474" cy="2785035"/>
            <a:chOff x="5713663" y="1778911"/>
            <a:chExt cx="5966474" cy="2785035"/>
          </a:xfrm>
        </p:grpSpPr>
        <p:pic>
          <p:nvPicPr>
            <p:cNvPr id="10" name="Picture 9">
              <a:extLst>
                <a:ext uri="{FF2B5EF4-FFF2-40B4-BE49-F238E27FC236}">
                  <a16:creationId xmlns:a16="http://schemas.microsoft.com/office/drawing/2014/main" id="{E4C19DE7-BC2B-A7D9-A333-2E7CE428CCBD}"/>
                </a:ext>
              </a:extLst>
            </p:cNvPr>
            <p:cNvPicPr>
              <a:picLocks noChangeAspect="1"/>
            </p:cNvPicPr>
            <p:nvPr/>
          </p:nvPicPr>
          <p:blipFill>
            <a:blip r:embed="rId4"/>
            <a:stretch>
              <a:fillRect/>
            </a:stretch>
          </p:blipFill>
          <p:spPr>
            <a:xfrm>
              <a:off x="5836959" y="1778911"/>
              <a:ext cx="5843178" cy="2732328"/>
            </a:xfrm>
            <a:prstGeom prst="rect">
              <a:avLst/>
            </a:prstGeom>
          </p:spPr>
        </p:pic>
        <p:sp>
          <p:nvSpPr>
            <p:cNvPr id="11" name="Rectangle 10">
              <a:extLst>
                <a:ext uri="{FF2B5EF4-FFF2-40B4-BE49-F238E27FC236}">
                  <a16:creationId xmlns:a16="http://schemas.microsoft.com/office/drawing/2014/main" id="{0B3C75D7-D559-EE03-F8B9-0AC959BD4A52}"/>
                </a:ext>
              </a:extLst>
            </p:cNvPr>
            <p:cNvSpPr/>
            <p:nvPr/>
          </p:nvSpPr>
          <p:spPr>
            <a:xfrm>
              <a:off x="7326775" y="1831619"/>
              <a:ext cx="4353362" cy="3537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ACA5AA-4A5D-8DC1-BAD2-3FE013DA4FD3}"/>
                </a:ext>
              </a:extLst>
            </p:cNvPr>
            <p:cNvSpPr/>
            <p:nvPr/>
          </p:nvSpPr>
          <p:spPr>
            <a:xfrm>
              <a:off x="5713663" y="4146115"/>
              <a:ext cx="2515937" cy="417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477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426041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How many zeroes are there in 1 million?</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9</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6</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is the official language of Brazil?</a:t>
            </a: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Brazilian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Spanish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English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Portuguese </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There are true and false statements. It is a lie that this statement is false. True or False?</a:t>
            </a: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7" y="4760201"/>
            <a:ext cx="2445160" cy="646331"/>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True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False</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19</a:t>
            </a:fld>
            <a:endParaRPr lang="en-US"/>
          </a:p>
        </p:txBody>
      </p:sp>
    </p:spTree>
    <p:extLst>
      <p:ext uri="{BB962C8B-B14F-4D97-AF65-F5344CB8AC3E}">
        <p14:creationId xmlns:p14="http://schemas.microsoft.com/office/powerpoint/2010/main" val="87014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B2742F-E9B3-525E-6B78-A8261A73E0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D3278B-DEC4-25AD-3B6B-6BA09509D860}"/>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How many zeroes are there in 1 million?</a:t>
            </a:r>
          </a:p>
        </p:txBody>
      </p:sp>
      <p:sp>
        <p:nvSpPr>
          <p:cNvPr id="5" name="Rectangle 2">
            <a:extLst>
              <a:ext uri="{FF2B5EF4-FFF2-40B4-BE49-F238E27FC236}">
                <a16:creationId xmlns:a16="http://schemas.microsoft.com/office/drawing/2014/main" id="{50BD6BBD-EC03-37BA-E0B9-8839A084C2ED}"/>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9</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6</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a:t>
            </a:r>
          </a:p>
        </p:txBody>
      </p:sp>
      <p:sp>
        <p:nvSpPr>
          <p:cNvPr id="6" name="TextBox 5">
            <a:extLst>
              <a:ext uri="{FF2B5EF4-FFF2-40B4-BE49-F238E27FC236}">
                <a16:creationId xmlns:a16="http://schemas.microsoft.com/office/drawing/2014/main" id="{5058FC92-6C97-ED58-9DE2-95B70CF97A87}"/>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is the official language of Brazil?</a:t>
            </a:r>
          </a:p>
        </p:txBody>
      </p:sp>
      <p:sp>
        <p:nvSpPr>
          <p:cNvPr id="7" name="Rectangle 3">
            <a:extLst>
              <a:ext uri="{FF2B5EF4-FFF2-40B4-BE49-F238E27FC236}">
                <a16:creationId xmlns:a16="http://schemas.microsoft.com/office/drawing/2014/main" id="{8F373436-F58C-BF68-555F-C6BF7243C1AA}"/>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Brazilian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Spanish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English</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Portuguese</a:t>
            </a:r>
            <a:r>
              <a:rPr lang="en-US" altLang="en-US" dirty="0">
                <a:solidFill>
                  <a:prstClr val="black"/>
                </a:solidFill>
                <a:latin typeface="Verdana" panose="020B0604030504040204" pitchFamily="34" charset="0"/>
                <a:ea typeface="Verdana" panose="020B0604030504040204" pitchFamily="34" charset="0"/>
              </a:rPr>
              <a:t> </a:t>
            </a:r>
          </a:p>
        </p:txBody>
      </p:sp>
      <p:sp>
        <p:nvSpPr>
          <p:cNvPr id="8" name="TextBox 7">
            <a:extLst>
              <a:ext uri="{FF2B5EF4-FFF2-40B4-BE49-F238E27FC236}">
                <a16:creationId xmlns:a16="http://schemas.microsoft.com/office/drawing/2014/main" id="{0EF83C2A-AA74-15AD-1B55-6217325C9CF2}"/>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There are true and false statements. It is a lie that this statement is false. True or False?</a:t>
            </a:r>
          </a:p>
        </p:txBody>
      </p:sp>
      <p:sp>
        <p:nvSpPr>
          <p:cNvPr id="10" name="TextBox 9">
            <a:extLst>
              <a:ext uri="{FF2B5EF4-FFF2-40B4-BE49-F238E27FC236}">
                <a16:creationId xmlns:a16="http://schemas.microsoft.com/office/drawing/2014/main" id="{C03BAAD0-4847-A9CE-13C9-964A08B3D570}"/>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19216D13-8F1F-401E-27E2-84A73C225973}"/>
              </a:ext>
            </a:extLst>
          </p:cNvPr>
          <p:cNvSpPr>
            <a:spLocks noChangeArrowheads="1"/>
          </p:cNvSpPr>
          <p:nvPr/>
        </p:nvSpPr>
        <p:spPr bwMode="auto">
          <a:xfrm>
            <a:off x="760157" y="4760201"/>
            <a:ext cx="2445160" cy="646331"/>
          </a:xfrm>
          <a:prstGeom prst="rect">
            <a:avLst/>
          </a:prstGeom>
          <a:noFill/>
        </p:spPr>
        <p:txBody>
          <a:bodyPr wrap="square">
            <a:spAutoFit/>
          </a:bodyPr>
          <a:lstStyle/>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True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False</a:t>
            </a:r>
          </a:p>
        </p:txBody>
      </p:sp>
      <p:sp>
        <p:nvSpPr>
          <p:cNvPr id="12" name="Slide Number Placeholder 11">
            <a:extLst>
              <a:ext uri="{FF2B5EF4-FFF2-40B4-BE49-F238E27FC236}">
                <a16:creationId xmlns:a16="http://schemas.microsoft.com/office/drawing/2014/main" id="{C8D802C3-7A8C-7987-9176-A8B28D730C66}"/>
              </a:ext>
            </a:extLst>
          </p:cNvPr>
          <p:cNvSpPr>
            <a:spLocks noGrp="1"/>
          </p:cNvSpPr>
          <p:nvPr>
            <p:ph type="sldNum" sz="quarter" idx="12"/>
          </p:nvPr>
        </p:nvSpPr>
        <p:spPr/>
        <p:txBody>
          <a:bodyPr/>
          <a:lstStyle/>
          <a:p>
            <a:fld id="{A765CC5E-8052-F244-B94C-173FF7AA6EEC}" type="slidenum">
              <a:rPr lang="en-US" smtClean="0"/>
              <a:t>20</a:t>
            </a:fld>
            <a:endParaRPr lang="en-US"/>
          </a:p>
        </p:txBody>
      </p:sp>
      <p:sp>
        <p:nvSpPr>
          <p:cNvPr id="2" name="TextBox 1">
            <a:extLst>
              <a:ext uri="{FF2B5EF4-FFF2-40B4-BE49-F238E27FC236}">
                <a16:creationId xmlns:a16="http://schemas.microsoft.com/office/drawing/2014/main" id="{9C333A32-28CA-093C-7180-67298E177811}"/>
              </a:ext>
            </a:extLst>
          </p:cNvPr>
          <p:cNvSpPr txBox="1"/>
          <p:nvPr/>
        </p:nvSpPr>
        <p:spPr>
          <a:xfrm>
            <a:off x="5823973" y="1703871"/>
            <a:ext cx="6098346" cy="523220"/>
          </a:xfrm>
          <a:prstGeom prst="rect">
            <a:avLst/>
          </a:prstGeom>
          <a:noFill/>
          <a:ln w="38100">
            <a:solidFill>
              <a:srgbClr val="C00000"/>
            </a:solidFill>
          </a:ln>
        </p:spPr>
        <p:txBody>
          <a:bodyPr wrap="square">
            <a:spAutoFit/>
          </a:bodyPr>
          <a:lstStyle/>
          <a:p>
            <a:pPr algn="l" fontAlgn="base"/>
            <a:r>
              <a:rPr lang="en-US" sz="1400" b="1" i="0" dirty="0">
                <a:solidFill>
                  <a:srgbClr val="282828"/>
                </a:solidFill>
                <a:effectLst/>
                <a:latin typeface="Verdana" panose="020B0604030504040204" pitchFamily="34" charset="0"/>
                <a:ea typeface="Verdana" panose="020B0604030504040204" pitchFamily="34" charset="0"/>
              </a:rPr>
              <a:t>A million has 6 zer</a:t>
            </a:r>
            <a:r>
              <a:rPr lang="en-US" sz="1400" b="1" dirty="0">
                <a:solidFill>
                  <a:srgbClr val="282828"/>
                </a:solidFill>
                <a:latin typeface="Verdana" panose="020B0604030504040204" pitchFamily="34" charset="0"/>
                <a:ea typeface="Verdana" panose="020B0604030504040204" pitchFamily="34" charset="0"/>
              </a:rPr>
              <a:t>oes</a:t>
            </a:r>
            <a:r>
              <a:rPr lang="en-US" sz="1400" b="1" i="0" dirty="0">
                <a:solidFill>
                  <a:srgbClr val="282828"/>
                </a:solidFill>
                <a:effectLst/>
                <a:latin typeface="Verdana" panose="020B0604030504040204" pitchFamily="34" charset="0"/>
                <a:ea typeface="Verdana" panose="020B0604030504040204" pitchFamily="34" charset="0"/>
              </a:rPr>
              <a:t>, while a billion has 9 zeroes, and a trillion has 12 zeroes.</a:t>
            </a:r>
          </a:p>
        </p:txBody>
      </p:sp>
      <p:sp>
        <p:nvSpPr>
          <p:cNvPr id="3" name="TextBox 2">
            <a:extLst>
              <a:ext uri="{FF2B5EF4-FFF2-40B4-BE49-F238E27FC236}">
                <a16:creationId xmlns:a16="http://schemas.microsoft.com/office/drawing/2014/main" id="{C599525C-BE5C-F698-CA35-DD5A3B5624FB}"/>
              </a:ext>
            </a:extLst>
          </p:cNvPr>
          <p:cNvSpPr txBox="1"/>
          <p:nvPr/>
        </p:nvSpPr>
        <p:spPr>
          <a:xfrm>
            <a:off x="5823972" y="3117437"/>
            <a:ext cx="6098347" cy="1169551"/>
          </a:xfrm>
          <a:prstGeom prst="rect">
            <a:avLst/>
          </a:prstGeom>
          <a:noFill/>
          <a:ln w="38100">
            <a:solidFill>
              <a:srgbClr val="C00000"/>
            </a:solidFill>
          </a:ln>
        </p:spPr>
        <p:txBody>
          <a:bodyPr wrap="square">
            <a:spAutoFit/>
          </a:bodyPr>
          <a:lstStyle/>
          <a:p>
            <a:pPr algn="l" fontAlgn="base"/>
            <a:r>
              <a:rPr lang="en-US" sz="1400" b="1" i="0" dirty="0">
                <a:solidFill>
                  <a:srgbClr val="282828"/>
                </a:solidFill>
                <a:effectLst/>
                <a:latin typeface="Verdana" panose="020B0604030504040204" pitchFamily="34" charset="0"/>
                <a:ea typeface="Verdana" panose="020B0604030504040204" pitchFamily="34" charset="0"/>
              </a:rPr>
              <a:t>Portuguese is the official and national language of Brazil, being widely spoken by nearly all of its population. Brazil is the most populous Portuguese-speaking country in the world, with its lands comprising the majority of Portugal's former colonial holdings in the Americas.</a:t>
            </a:r>
          </a:p>
        </p:txBody>
      </p:sp>
    </p:spTree>
    <p:extLst>
      <p:ext uri="{BB962C8B-B14F-4D97-AF65-F5344CB8AC3E}">
        <p14:creationId xmlns:p14="http://schemas.microsoft.com/office/powerpoint/2010/main" val="257935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3075057"/>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283869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116073"/>
            <a:ext cx="11849743" cy="4231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Tajweed,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means to merge one letter into another. If </a:t>
            </a:r>
            <a:r>
              <a:rPr kumimoji="0" lang="en-US" sz="16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Nūn</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ar-AE" sz="28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or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Tanwīn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is followed by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or Rā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Mashaddad</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ar-SA" sz="1600" b="1" i="0" u="none" strike="noStrike" kern="1200" cap="none" spc="0" normalizeH="0" baseline="0" noProof="0" dirty="0">
                <a:ln>
                  <a:noFill/>
                </a:ln>
                <a:solidFill>
                  <a:srgbClr val="0038A8"/>
                </a:solidFill>
                <a:effectLst/>
                <a:uLnTx/>
                <a:uFillTx/>
                <a:latin typeface="Noto Nastaliq Urdu SemiBold" panose="020B0502040504020204" pitchFamily="34" charset="-78"/>
                <a:ea typeface="+mn-ea"/>
                <a:cs typeface="Noto Nastaliq Urdu SemiBold" panose="020B0502040504020204" pitchFamily="34" charset="-78"/>
              </a:rPr>
              <a:t>رّ,ل</a:t>
            </a:r>
            <a:r>
              <a:rPr kumimoji="0" lang="ar-SA" sz="1600" b="1"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then a complete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without nasal sound is made. The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Nūn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and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Tanwīn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sounds should be completely eliminated.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6"/>
              </a:rPr>
              <a:t>See Ch:3 V9</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 Common mistake while calling </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Az</a:t>
            </a:r>
            <a:r>
              <a:rPr kumimoji="0" lang="en-US" sz="16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a:t>
            </a:r>
            <a:r>
              <a:rPr kumimoji="0" lang="en-US" sz="1600" b="0" i="0" u="none" strike="noStrike" kern="1200" cap="none" spc="0" normalizeH="0" baseline="0" noProof="0" dirty="0">
                <a:ln>
                  <a:noFill/>
                </a:ln>
                <a:solidFill>
                  <a:srgbClr val="0038A8"/>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ar-SA" sz="2000" b="1" i="0" u="none" strike="noStrike" kern="1200" cap="none" spc="0" normalizeH="0" baseline="0" noProof="0" dirty="0">
                <a:ln>
                  <a:noFill/>
                </a:ln>
                <a:solidFill>
                  <a:srgbClr val="0038A8"/>
                </a:solidFill>
                <a:effectLst/>
                <a:uLnTx/>
                <a:uFillTx/>
                <a:latin typeface="Al_Mushaf" panose="02000000000000000000" pitchFamily="2" charset="-78"/>
                <a:ea typeface="+mn-ea"/>
                <a:cs typeface="Al_Mushaf" panose="02000000000000000000" pitchFamily="2" charset="-78"/>
              </a:rPr>
              <a:t>أَشْهَدُ أَن لَّا إِلَٰهَ إِلَّا ٱللَّٰهُ</a:t>
            </a:r>
            <a:r>
              <a:rPr kumimoji="0" lang="en-US" sz="2000" b="1" i="0" u="none" strike="noStrike" kern="1200" cap="none" spc="0" normalizeH="0" baseline="0" noProof="0" dirty="0">
                <a:ln>
                  <a:noFill/>
                </a:ln>
                <a:solidFill>
                  <a:srgbClr val="0038A8"/>
                </a:solidFill>
                <a:effectLst/>
                <a:uLnTx/>
                <a:uFillTx/>
                <a:latin typeface="Al_Mushaf" panose="02000000000000000000" pitchFamily="2" charset="-78"/>
                <a:ea typeface="+mn-ea"/>
                <a:cs typeface="Al_Mushaf" panose="02000000000000000000" pitchFamily="2" charset="-78"/>
              </a:rPr>
              <a:t>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t>
            </a:r>
            <a:r>
              <a:rPr kumimoji="0" lang="fi-FI"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Ash-hadu </a:t>
            </a:r>
            <a:r>
              <a:rPr kumimoji="0" lang="fi-FI" sz="1400" b="1" i="0" u="none" strike="sng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rPr>
              <a:t>an la </a:t>
            </a:r>
            <a:r>
              <a:rPr kumimoji="0" lang="fi-FI"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ilaha illa-llah</a:t>
            </a:r>
            <a:r>
              <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4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Correct:  </a:t>
            </a:r>
            <a:r>
              <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Ash-</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hadu</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1" i="0" u="none" strike="noStrike" kern="1200" cap="none" spc="0" normalizeH="0" baseline="0" noProof="0" dirty="0" err="1">
                <a:ln>
                  <a:noFill/>
                </a:ln>
                <a:solidFill>
                  <a:srgbClr val="4EA72E">
                    <a:lumMod val="50000"/>
                  </a:srgbClr>
                </a:solidFill>
                <a:effectLst/>
                <a:uLnTx/>
                <a:uFillTx/>
                <a:latin typeface="Verdana" panose="020B0604030504040204" pitchFamily="34" charset="0"/>
                <a:ea typeface="Verdana" panose="020B0604030504040204" pitchFamily="34" charset="0"/>
                <a:cs typeface="Arial" panose="020B0604020202020204" pitchFamily="34" charset="0"/>
              </a:rPr>
              <a:t>alla</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ilaha</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illa-llah</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Click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886501" y="1242607"/>
            <a:ext cx="10515600" cy="9645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Nūn</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Sākin</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ar-AE" sz="40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Idghām</a:t>
            </a:r>
            <a:r>
              <a:rPr kumimoji="0" lang="en-US" sz="2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(assimilation)</a:t>
            </a:r>
            <a:r>
              <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without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Gunnah</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1A91E4-68B1-7588-6F29-5F02A30B168C}"/>
              </a:ext>
            </a:extLst>
          </p:cNvPr>
          <p:cNvPicPr>
            <a:picLocks noChangeAspect="1"/>
          </p:cNvPicPr>
          <p:nvPr/>
        </p:nvPicPr>
        <p:blipFill>
          <a:blip r:embed="rId8"/>
          <a:stretch>
            <a:fillRect/>
          </a:stretch>
        </p:blipFill>
        <p:spPr>
          <a:xfrm>
            <a:off x="2638726" y="3233050"/>
            <a:ext cx="4975054" cy="1746120"/>
          </a:xfrm>
          <a:prstGeom prst="rect">
            <a:avLst/>
          </a:prstGeom>
        </p:spPr>
      </p:pic>
      <p:pic>
        <p:nvPicPr>
          <p:cNvPr id="4" name="NuWithoutGunnah">
            <a:hlinkClick r:id="" action="ppaction://media"/>
            <a:extLst>
              <a:ext uri="{FF2B5EF4-FFF2-40B4-BE49-F238E27FC236}">
                <a16:creationId xmlns:a16="http://schemas.microsoft.com/office/drawing/2014/main" id="{4E760919-DA40-7352-FB40-839406DA3A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1" y="5707757"/>
            <a:ext cx="277408" cy="2774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2808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4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142906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D40EE1-6370-53C1-697C-8961FF872D31}"/>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23BDE1-3A95-A183-4ACA-E6BC132D03A3}"/>
              </a:ext>
            </a:extLst>
          </p:cNvPr>
          <p:cNvSpPr>
            <a:spLocks noGrp="1"/>
          </p:cNvSpPr>
          <p:nvPr>
            <p:ph type="sldNum" sz="quarter" idx="12"/>
          </p:nvPr>
        </p:nvSpPr>
        <p:spPr/>
        <p:txBody>
          <a:bodyPr/>
          <a:lstStyle/>
          <a:p>
            <a:fld id="{A765CC5E-8052-F244-B94C-173FF7AA6EEC}" type="slidenum">
              <a:rPr lang="en-US" smtClean="0"/>
              <a:t>24</a:t>
            </a:fld>
            <a:endParaRPr lang="en-US"/>
          </a:p>
        </p:txBody>
      </p:sp>
      <p:sp>
        <p:nvSpPr>
          <p:cNvPr id="2" name="Preventing High Blood Pressure">
            <a:extLst>
              <a:ext uri="{FF2B5EF4-FFF2-40B4-BE49-F238E27FC236}">
                <a16:creationId xmlns:a16="http://schemas.microsoft.com/office/drawing/2014/main" id="{114375A7-A0CD-A390-A8E9-4A35C77E98C5}"/>
              </a:ext>
            </a:extLst>
          </p:cNvPr>
          <p:cNvSpPr txBox="1">
            <a:spLocks noGrp="1"/>
          </p:cNvSpPr>
          <p:nvPr>
            <p:ph type="ctrTitle"/>
          </p:nvPr>
        </p:nvSpPr>
        <p:spPr>
          <a:xfrm>
            <a:off x="2955918" y="1971381"/>
            <a:ext cx="6812599" cy="731562"/>
          </a:xfrm>
          <a:prstGeom prst="rect">
            <a:avLst/>
          </a:prstGeom>
        </p:spPr>
        <p:txBody>
          <a:bodyPr>
            <a:normAutofit/>
          </a:bodyPr>
          <a:lstStyle>
            <a:lvl1pPr>
              <a:defRPr sz="7500">
                <a:solidFill>
                  <a:srgbClr val="000000"/>
                </a:solidFill>
              </a:defRPr>
            </a:lvl1pPr>
          </a:lstStyle>
          <a:p>
            <a:r>
              <a:rPr sz="2800" b="1" dirty="0">
                <a:latin typeface="Verdana" panose="020B0604030504040204" pitchFamily="34" charset="0"/>
                <a:ea typeface="Verdana" panose="020B0604030504040204" pitchFamily="34" charset="0"/>
              </a:rPr>
              <a:t>Preventing High Blood Pressure</a:t>
            </a:r>
          </a:p>
        </p:txBody>
      </p:sp>
      <p:sp>
        <p:nvSpPr>
          <p:cNvPr id="3" name="Tanvir Ahmed…">
            <a:extLst>
              <a:ext uri="{FF2B5EF4-FFF2-40B4-BE49-F238E27FC236}">
                <a16:creationId xmlns:a16="http://schemas.microsoft.com/office/drawing/2014/main" id="{C65B6318-0C17-851A-CFEA-12A012ACB76A}"/>
              </a:ext>
            </a:extLst>
          </p:cNvPr>
          <p:cNvSpPr txBox="1">
            <a:spLocks noGrp="1"/>
          </p:cNvSpPr>
          <p:nvPr>
            <p:ph type="subTitle" sz="quarter" idx="1"/>
          </p:nvPr>
        </p:nvSpPr>
        <p:spPr>
          <a:xfrm>
            <a:off x="2539305" y="2962031"/>
            <a:ext cx="7113388" cy="933938"/>
          </a:xfrm>
          <a:prstGeom prst="rect">
            <a:avLst/>
          </a:prstGeom>
        </p:spPr>
        <p:txBody>
          <a:bodyPr>
            <a:normAutofit/>
          </a:bodyPr>
          <a:lstStyle/>
          <a:p>
            <a:pPr defTabSz="808990">
              <a:defRPr sz="3528"/>
            </a:pPr>
            <a:r>
              <a:rPr sz="2000" dirty="0">
                <a:latin typeface="Verdana" panose="020B0604030504040204" pitchFamily="34" charset="0"/>
                <a:ea typeface="Verdana" panose="020B0604030504040204" pitchFamily="34" charset="0"/>
              </a:rPr>
              <a:t>Tanvir Ahmed </a:t>
            </a:r>
          </a:p>
          <a:p>
            <a:pPr defTabSz="808990">
              <a:defRPr sz="3528"/>
            </a:pPr>
            <a:r>
              <a:rPr sz="2000" dirty="0">
                <a:latin typeface="Verdana" panose="020B0604030504040204" pitchFamily="34" charset="0"/>
                <a:ea typeface="Verdana" panose="020B0604030504040204" pitchFamily="34" charset="0"/>
              </a:rPr>
              <a:t>Qaid Health</a:t>
            </a:r>
          </a:p>
        </p:txBody>
      </p:sp>
    </p:spTree>
    <p:extLst>
      <p:ext uri="{BB962C8B-B14F-4D97-AF65-F5344CB8AC3E}">
        <p14:creationId xmlns:p14="http://schemas.microsoft.com/office/powerpoint/2010/main" val="46020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E7A26C-0361-04C6-5DF1-B4F1ADEED113}"/>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BB06649-E88C-6862-467F-7E9A08D023C4}"/>
              </a:ext>
            </a:extLst>
          </p:cNvPr>
          <p:cNvSpPr>
            <a:spLocks noGrp="1"/>
          </p:cNvSpPr>
          <p:nvPr>
            <p:ph type="sldNum" sz="quarter" idx="12"/>
          </p:nvPr>
        </p:nvSpPr>
        <p:spPr/>
        <p:txBody>
          <a:bodyPr/>
          <a:lstStyle/>
          <a:p>
            <a:fld id="{A765CC5E-8052-F244-B94C-173FF7AA6EEC}" type="slidenum">
              <a:rPr lang="en-US" smtClean="0"/>
              <a:t>25</a:t>
            </a:fld>
            <a:endParaRPr lang="en-US"/>
          </a:p>
        </p:txBody>
      </p:sp>
      <p:sp>
        <p:nvSpPr>
          <p:cNvPr id="2" name="High blood Pressure">
            <a:extLst>
              <a:ext uri="{FF2B5EF4-FFF2-40B4-BE49-F238E27FC236}">
                <a16:creationId xmlns:a16="http://schemas.microsoft.com/office/drawing/2014/main" id="{EC0AB95C-3DC0-EAE1-7FA5-8371E0BADCCB}"/>
              </a:ext>
            </a:extLst>
          </p:cNvPr>
          <p:cNvSpPr txBox="1">
            <a:spLocks/>
          </p:cNvSpPr>
          <p:nvPr/>
        </p:nvSpPr>
        <p:spPr>
          <a:xfrm>
            <a:off x="2988715" y="1247217"/>
            <a:ext cx="6214569" cy="5715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rgbClr val="000000"/>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High Blood Pressure</a:t>
            </a:r>
          </a:p>
        </p:txBody>
      </p:sp>
      <p:sp>
        <p:nvSpPr>
          <p:cNvPr id="3" name="More than half of Americans have High blood pressure, the silent killer, since many patients are not aware of their blood pressure…">
            <a:extLst>
              <a:ext uri="{FF2B5EF4-FFF2-40B4-BE49-F238E27FC236}">
                <a16:creationId xmlns:a16="http://schemas.microsoft.com/office/drawing/2014/main" id="{77103882-96D1-4C57-5236-18E93EAE4BF4}"/>
              </a:ext>
            </a:extLst>
          </p:cNvPr>
          <p:cNvSpPr txBox="1">
            <a:spLocks/>
          </p:cNvSpPr>
          <p:nvPr/>
        </p:nvSpPr>
        <p:spPr>
          <a:xfrm>
            <a:off x="838200" y="1818717"/>
            <a:ext cx="6214569" cy="40474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More than half of Americans have High blood pressure.</a:t>
            </a:r>
          </a:p>
          <a:p>
            <a:pPr algn="l" defTabSz="800735">
              <a:lnSpc>
                <a:spcPct val="100000"/>
              </a:lnSpc>
              <a:spcBef>
                <a:spcPts val="0"/>
              </a:spcBef>
              <a:buSzPct val="100000"/>
              <a:defRPr sz="3395">
                <a:solidFill>
                  <a:srgbClr val="000000"/>
                </a:solidFill>
                <a:latin typeface="Arial"/>
                <a:ea typeface="Arial"/>
                <a:cs typeface="Arial"/>
                <a:sym typeface="Arial"/>
              </a:defRPr>
            </a:pP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It is called </a:t>
            </a:r>
            <a:r>
              <a:rPr lang="en-US" sz="1600" b="1" dirty="0">
                <a:solidFill>
                  <a:srgbClr val="000000"/>
                </a:solidFill>
                <a:latin typeface="Verdana" panose="020B0604030504040204" pitchFamily="34" charset="0"/>
                <a:ea typeface="Verdana" panose="020B0604030504040204" pitchFamily="34" charset="0"/>
                <a:cs typeface="Arial"/>
                <a:sym typeface="Arial"/>
              </a:rPr>
              <a:t>the silent killer</a:t>
            </a:r>
            <a:r>
              <a:rPr lang="en-US" sz="1600" dirty="0">
                <a:solidFill>
                  <a:srgbClr val="000000"/>
                </a:solidFill>
                <a:latin typeface="Verdana" panose="020B0604030504040204" pitchFamily="34" charset="0"/>
                <a:ea typeface="Verdana" panose="020B0604030504040204" pitchFamily="34" charset="0"/>
                <a:cs typeface="Arial"/>
                <a:sym typeface="Arial"/>
              </a:rPr>
              <a:t>, since many patients are not aware of their blood pressure</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High Blood pressure is often asymptomatic but may have headache, chest pain, visual problems, swollen ankles etc.</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High Blood pressure increases the risk of heart attack, stroke, kidney damage etc.</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All of us should have at least an annual screening and more often depending on your risk factors. </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b="1">
                <a:solidFill>
                  <a:srgbClr val="000000"/>
                </a:solidFill>
                <a:latin typeface="Arial"/>
                <a:ea typeface="Arial"/>
                <a:cs typeface="Arial"/>
                <a:sym typeface="Arial"/>
              </a:defRPr>
            </a:pPr>
            <a:r>
              <a:rPr lang="en-US" sz="1600" b="1" dirty="0">
                <a:solidFill>
                  <a:srgbClr val="000000"/>
                </a:solidFill>
                <a:latin typeface="Verdana" panose="020B0604030504040204" pitchFamily="34" charset="0"/>
                <a:ea typeface="Verdana" panose="020B0604030504040204" pitchFamily="34" charset="0"/>
                <a:cs typeface="Arial"/>
                <a:sym typeface="Arial"/>
              </a:rPr>
              <a:t>Sadr Sahib has launched an initiative of "Annual Check up for all Ansar"</a:t>
            </a:r>
          </a:p>
        </p:txBody>
      </p:sp>
      <p:pic>
        <p:nvPicPr>
          <p:cNvPr id="6" name="Picture 5">
            <a:extLst>
              <a:ext uri="{FF2B5EF4-FFF2-40B4-BE49-F238E27FC236}">
                <a16:creationId xmlns:a16="http://schemas.microsoft.com/office/drawing/2014/main" id="{63A18EE6-A418-FEA2-7D95-0B6892714A82}"/>
              </a:ext>
            </a:extLst>
          </p:cNvPr>
          <p:cNvPicPr>
            <a:picLocks noChangeAspect="1"/>
          </p:cNvPicPr>
          <p:nvPr/>
        </p:nvPicPr>
        <p:blipFill>
          <a:blip r:embed="rId3"/>
          <a:stretch>
            <a:fillRect/>
          </a:stretch>
        </p:blipFill>
        <p:spPr>
          <a:xfrm>
            <a:off x="7731889" y="1818717"/>
            <a:ext cx="3621910" cy="3655655"/>
          </a:xfrm>
          <a:prstGeom prst="rect">
            <a:avLst/>
          </a:prstGeom>
        </p:spPr>
      </p:pic>
    </p:spTree>
    <p:extLst>
      <p:ext uri="{BB962C8B-B14F-4D97-AF65-F5344CB8AC3E}">
        <p14:creationId xmlns:p14="http://schemas.microsoft.com/office/powerpoint/2010/main" val="218353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8E727D-0A47-6E36-2F47-0E471D0BCD86}"/>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CDDE6B45-73AA-0728-3D99-94F74791542A}"/>
              </a:ext>
            </a:extLst>
          </p:cNvPr>
          <p:cNvSpPr>
            <a:spLocks noGrp="1"/>
          </p:cNvSpPr>
          <p:nvPr>
            <p:ph type="sldNum" sz="quarter" idx="12"/>
          </p:nvPr>
        </p:nvSpPr>
        <p:spPr/>
        <p:txBody>
          <a:bodyPr/>
          <a:lstStyle/>
          <a:p>
            <a:fld id="{A765CC5E-8052-F244-B94C-173FF7AA6EEC}" type="slidenum">
              <a:rPr lang="en-US" smtClean="0"/>
              <a:t>26</a:t>
            </a:fld>
            <a:endParaRPr lang="en-US"/>
          </a:p>
        </p:txBody>
      </p:sp>
      <p:sp>
        <p:nvSpPr>
          <p:cNvPr id="2" name="DIET">
            <a:extLst>
              <a:ext uri="{FF2B5EF4-FFF2-40B4-BE49-F238E27FC236}">
                <a16:creationId xmlns:a16="http://schemas.microsoft.com/office/drawing/2014/main" id="{530FC45E-0B3C-50AC-910C-DE12FE41EFE6}"/>
              </a:ext>
            </a:extLst>
          </p:cNvPr>
          <p:cNvSpPr txBox="1">
            <a:spLocks/>
          </p:cNvSpPr>
          <p:nvPr/>
        </p:nvSpPr>
        <p:spPr>
          <a:xfrm>
            <a:off x="3437393" y="1057652"/>
            <a:ext cx="5012489" cy="1149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
                <a:srgbClr val="9A7865"/>
              </a:buClr>
              <a:buSzTx/>
              <a:buFontTx/>
              <a:buNone/>
              <a:tabLst/>
              <a:defRPr sz="5500" b="0" i="0" u="none" strike="noStrike" cap="none" spc="0" baseline="0">
                <a:solidFill>
                  <a:srgbClr val="000000"/>
                </a:solidFill>
                <a:uFillTx/>
                <a:latin typeface="Arial"/>
                <a:ea typeface="Arial"/>
                <a:cs typeface="Arial"/>
                <a:sym typeface="Arial"/>
              </a:defRPr>
            </a:lvl1pPr>
            <a:lvl2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2pPr>
            <a:lvl3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3pPr>
            <a:lvl4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4pPr>
            <a:lvl5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5pPr>
            <a:lvl6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6pPr>
            <a:lvl7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7pPr>
            <a:lvl8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8pPr>
            <a:lvl9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9pPr>
          </a:lstStyle>
          <a:p>
            <a:pPr marL="0" marR="0" lvl="0" indent="0" algn="ctr" defTabSz="825500" rtl="0" eaLnBrk="1" fontAlgn="auto" latinLnBrk="0" hangingPunct="1">
              <a:lnSpc>
                <a:spcPct val="100000"/>
              </a:lnSpc>
              <a:spcBef>
                <a:spcPts val="0"/>
              </a:spcBef>
              <a:spcAft>
                <a:spcPts val="0"/>
              </a:spcAft>
              <a:buClr>
                <a:srgbClr val="9A7865"/>
              </a:buClr>
              <a:buSzTx/>
              <a:buFontTx/>
              <a:buNone/>
              <a:tabLst/>
              <a:defRPr/>
            </a:pPr>
            <a:r>
              <a:rPr kumimoji="0" lang="en-US"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DIET </a:t>
            </a:r>
          </a:p>
        </p:txBody>
      </p:sp>
      <p:sp>
        <p:nvSpPr>
          <p:cNvPr id="3" name="Decrease Salt intake - The single best dietary change is to reduce salt intake. Notorious sources are deli meats, fast foods, soda etc.…">
            <a:extLst>
              <a:ext uri="{FF2B5EF4-FFF2-40B4-BE49-F238E27FC236}">
                <a16:creationId xmlns:a16="http://schemas.microsoft.com/office/drawing/2014/main" id="{7E19A7EF-79D2-0432-531A-2C7BA1418E3F}"/>
              </a:ext>
            </a:extLst>
          </p:cNvPr>
          <p:cNvSpPr txBox="1">
            <a:spLocks/>
          </p:cNvSpPr>
          <p:nvPr/>
        </p:nvSpPr>
        <p:spPr>
          <a:xfrm>
            <a:off x="287079" y="1977656"/>
            <a:ext cx="7581014" cy="400847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orm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Decrease Salt intake - The single best dietary change is to reduce salt intake. Notorious sources are deli meats, fast foods, soda etc.</a:t>
            </a:r>
          </a:p>
          <a:p>
            <a:endParaRPr lang="en-US" sz="1800" dirty="0">
              <a:sym typeface="Arial"/>
            </a:endParaRPr>
          </a:p>
          <a:p>
            <a:r>
              <a:rPr lang="en-US" sz="1800" dirty="0">
                <a:sym typeface="Arial"/>
              </a:rPr>
              <a:t>Fruits - Potassium (K+) is a key nutrient of healthy blood pressure. Fresh and dried fruits such as apricots, prunes, bananas, watermelon. </a:t>
            </a:r>
          </a:p>
          <a:p>
            <a:endParaRPr lang="en-US" sz="1800" dirty="0">
              <a:sym typeface="Arial"/>
            </a:endParaRPr>
          </a:p>
          <a:p>
            <a:r>
              <a:rPr lang="en-US" sz="1800" dirty="0">
                <a:sym typeface="Arial"/>
              </a:rPr>
              <a:t>Vegetables are loaded with potassium and fiber. choices include potatoes (not </a:t>
            </a:r>
            <a:r>
              <a:rPr lang="en-US" sz="1800" dirty="0" err="1">
                <a:sym typeface="Arial"/>
              </a:rPr>
              <a:t>french</a:t>
            </a:r>
            <a:r>
              <a:rPr lang="en-US" sz="1800" dirty="0">
                <a:sym typeface="Arial"/>
              </a:rPr>
              <a:t> fries) beans, legumes, avocados, spinach, salads, lentils (Dal) etc.</a:t>
            </a:r>
          </a:p>
        </p:txBody>
      </p:sp>
      <p:pic>
        <p:nvPicPr>
          <p:cNvPr id="7" name="Picture 6">
            <a:extLst>
              <a:ext uri="{FF2B5EF4-FFF2-40B4-BE49-F238E27FC236}">
                <a16:creationId xmlns:a16="http://schemas.microsoft.com/office/drawing/2014/main" id="{6435DC3D-D686-C3A0-1A26-90742104F80E}"/>
              </a:ext>
            </a:extLst>
          </p:cNvPr>
          <p:cNvPicPr>
            <a:picLocks noChangeAspect="1"/>
          </p:cNvPicPr>
          <p:nvPr/>
        </p:nvPicPr>
        <p:blipFill>
          <a:blip r:embed="rId3"/>
          <a:stretch>
            <a:fillRect/>
          </a:stretch>
        </p:blipFill>
        <p:spPr>
          <a:xfrm>
            <a:off x="8201140" y="1716569"/>
            <a:ext cx="3373316" cy="1983561"/>
          </a:xfrm>
          <a:prstGeom prst="rect">
            <a:avLst/>
          </a:prstGeom>
        </p:spPr>
      </p:pic>
      <p:pic>
        <p:nvPicPr>
          <p:cNvPr id="9" name="Picture 8">
            <a:extLst>
              <a:ext uri="{FF2B5EF4-FFF2-40B4-BE49-F238E27FC236}">
                <a16:creationId xmlns:a16="http://schemas.microsoft.com/office/drawing/2014/main" id="{223405CF-24F1-5C5A-2557-F9477198CEE0}"/>
              </a:ext>
            </a:extLst>
          </p:cNvPr>
          <p:cNvPicPr>
            <a:picLocks noChangeAspect="1"/>
          </p:cNvPicPr>
          <p:nvPr/>
        </p:nvPicPr>
        <p:blipFill>
          <a:blip r:embed="rId4"/>
          <a:stretch>
            <a:fillRect/>
          </a:stretch>
        </p:blipFill>
        <p:spPr>
          <a:xfrm>
            <a:off x="8246019" y="3909214"/>
            <a:ext cx="3328437" cy="1788219"/>
          </a:xfrm>
          <a:prstGeom prst="rect">
            <a:avLst/>
          </a:prstGeom>
        </p:spPr>
      </p:pic>
    </p:spTree>
    <p:extLst>
      <p:ext uri="{BB962C8B-B14F-4D97-AF65-F5344CB8AC3E}">
        <p14:creationId xmlns:p14="http://schemas.microsoft.com/office/powerpoint/2010/main" val="115836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DFB85E-54DF-155E-A0C5-F01FE61FED47}"/>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B88C171-4FD8-5928-667D-C78978082F62}"/>
              </a:ext>
            </a:extLst>
          </p:cNvPr>
          <p:cNvSpPr>
            <a:spLocks noGrp="1"/>
          </p:cNvSpPr>
          <p:nvPr>
            <p:ph type="sldNum" sz="quarter" idx="12"/>
          </p:nvPr>
        </p:nvSpPr>
        <p:spPr/>
        <p:txBody>
          <a:bodyPr/>
          <a:lstStyle/>
          <a:p>
            <a:fld id="{A765CC5E-8052-F244-B94C-173FF7AA6EEC}" type="slidenum">
              <a:rPr lang="en-US" smtClean="0"/>
              <a:t>27</a:t>
            </a:fld>
            <a:endParaRPr lang="en-US"/>
          </a:p>
        </p:txBody>
      </p:sp>
      <p:sp>
        <p:nvSpPr>
          <p:cNvPr id="2" name="Low Fat, Fish Vegetables and Fruits">
            <a:extLst>
              <a:ext uri="{FF2B5EF4-FFF2-40B4-BE49-F238E27FC236}">
                <a16:creationId xmlns:a16="http://schemas.microsoft.com/office/drawing/2014/main" id="{04299C0E-7B64-9671-5112-2A6B9ED0A1D6}"/>
              </a:ext>
            </a:extLst>
          </p:cNvPr>
          <p:cNvSpPr txBox="1">
            <a:spLocks/>
          </p:cNvSpPr>
          <p:nvPr/>
        </p:nvSpPr>
        <p:spPr>
          <a:xfrm>
            <a:off x="1857208" y="1149016"/>
            <a:ext cx="8477584" cy="583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500" kern="1200">
                <a:solidFill>
                  <a:srgbClr val="000000"/>
                </a:solidFill>
                <a:latin typeface="Arial"/>
                <a:ea typeface="Arial"/>
                <a:cs typeface="Arial"/>
                <a:sym typeface="Arial"/>
              </a:defRPr>
            </a:lvl1pPr>
          </a:lstStyle>
          <a:p>
            <a:r>
              <a:rPr lang="en-US" sz="2000" b="1" dirty="0">
                <a:latin typeface="Verdana" panose="020B0604030504040204" pitchFamily="34" charset="0"/>
                <a:ea typeface="Verdana" panose="020B0604030504040204" pitchFamily="34" charset="0"/>
              </a:rPr>
              <a:t>Low Fat, Fish, Vegetables and Fruits</a:t>
            </a:r>
          </a:p>
        </p:txBody>
      </p:sp>
      <p:sp>
        <p:nvSpPr>
          <p:cNvPr id="3" name="Low Fat Dairy and dairy alternatives - Yogurt and Milk, Tofu, almonds etc…">
            <a:extLst>
              <a:ext uri="{FF2B5EF4-FFF2-40B4-BE49-F238E27FC236}">
                <a16:creationId xmlns:a16="http://schemas.microsoft.com/office/drawing/2014/main" id="{66A76950-9A3F-199B-8CBD-3A5F47BEA507}"/>
              </a:ext>
            </a:extLst>
          </p:cNvPr>
          <p:cNvSpPr txBox="1">
            <a:spLocks/>
          </p:cNvSpPr>
          <p:nvPr/>
        </p:nvSpPr>
        <p:spPr>
          <a:xfrm>
            <a:off x="308344" y="1998921"/>
            <a:ext cx="6698512" cy="3859619"/>
          </a:xfrm>
          <a:prstGeom prst="rect">
            <a:avLst/>
          </a:prstGeom>
        </p:spPr>
        <p:txBody>
          <a:bodyPr vert="horz" lIns="91440" tIns="45720" rIns="91440" bIns="45720" rtlCol="0">
            <a:no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Low Fat Dairy and dairy alternatives - Yogurt and Milk, Tofu, almonds etc.</a:t>
            </a:r>
          </a:p>
          <a:p>
            <a:endParaRPr lang="en-US" sz="1800" dirty="0">
              <a:sym typeface="Arial"/>
            </a:endParaRPr>
          </a:p>
          <a:p>
            <a:r>
              <a:rPr lang="en-US" sz="1800" dirty="0">
                <a:sym typeface="Arial"/>
              </a:rPr>
              <a:t>Whole grains - provide magnesium, which relaxes blood vessels. Chose whole grain when choosing bread, cereal and pasta.</a:t>
            </a:r>
          </a:p>
          <a:p>
            <a:endParaRPr lang="en-US" sz="1800" dirty="0">
              <a:sym typeface="Arial"/>
            </a:endParaRPr>
          </a:p>
          <a:p>
            <a:r>
              <a:rPr lang="en-US" sz="1800" dirty="0">
                <a:sym typeface="Arial"/>
              </a:rPr>
              <a:t>Fatty Fish -have DHA and EPA that reduce BP.  All fish are good, but salmon, mackerel, anchovies, herring and sardines are the best for heart healthy fats.</a:t>
            </a:r>
          </a:p>
          <a:p>
            <a:endParaRPr lang="en-US" sz="1800" dirty="0">
              <a:sym typeface="Arial"/>
            </a:endParaRPr>
          </a:p>
          <a:p>
            <a:r>
              <a:rPr lang="en-US" sz="1800" dirty="0">
                <a:sym typeface="Arial"/>
              </a:rPr>
              <a:t>Hydration - with water not sodas and sugar loaded drinks. Not even diet pops.</a:t>
            </a:r>
          </a:p>
        </p:txBody>
      </p:sp>
      <p:pic>
        <p:nvPicPr>
          <p:cNvPr id="6" name="Picture 5">
            <a:extLst>
              <a:ext uri="{FF2B5EF4-FFF2-40B4-BE49-F238E27FC236}">
                <a16:creationId xmlns:a16="http://schemas.microsoft.com/office/drawing/2014/main" id="{241441A6-32BB-CC9C-32B3-D2D48DE23A8D}"/>
              </a:ext>
            </a:extLst>
          </p:cNvPr>
          <p:cNvPicPr>
            <a:picLocks noChangeAspect="1"/>
          </p:cNvPicPr>
          <p:nvPr/>
        </p:nvPicPr>
        <p:blipFill>
          <a:blip r:embed="rId3"/>
          <a:stretch>
            <a:fillRect/>
          </a:stretch>
        </p:blipFill>
        <p:spPr>
          <a:xfrm>
            <a:off x="7189594" y="2208157"/>
            <a:ext cx="4483182" cy="3011778"/>
          </a:xfrm>
          <a:prstGeom prst="rect">
            <a:avLst/>
          </a:prstGeom>
        </p:spPr>
      </p:pic>
    </p:spTree>
    <p:extLst>
      <p:ext uri="{BB962C8B-B14F-4D97-AF65-F5344CB8AC3E}">
        <p14:creationId xmlns:p14="http://schemas.microsoft.com/office/powerpoint/2010/main" val="59773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171358-FD43-2552-8280-88AC94CEFE3D}"/>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8E57E4C8-4694-F086-87DD-A2B29223E9E1}"/>
              </a:ext>
            </a:extLst>
          </p:cNvPr>
          <p:cNvSpPr>
            <a:spLocks noGrp="1"/>
          </p:cNvSpPr>
          <p:nvPr>
            <p:ph type="sldNum" sz="quarter" idx="12"/>
          </p:nvPr>
        </p:nvSpPr>
        <p:spPr/>
        <p:txBody>
          <a:bodyPr/>
          <a:lstStyle/>
          <a:p>
            <a:fld id="{A765CC5E-8052-F244-B94C-173FF7AA6EEC}" type="slidenum">
              <a:rPr lang="en-US" smtClean="0"/>
              <a:t>28</a:t>
            </a:fld>
            <a:endParaRPr lang="en-US"/>
          </a:p>
        </p:txBody>
      </p:sp>
      <p:sp>
        <p:nvSpPr>
          <p:cNvPr id="2" name="Lifestyle">
            <a:extLst>
              <a:ext uri="{FF2B5EF4-FFF2-40B4-BE49-F238E27FC236}">
                <a16:creationId xmlns:a16="http://schemas.microsoft.com/office/drawing/2014/main" id="{4B0BEBF0-ECDC-01B8-AC32-9C23E16388A3}"/>
              </a:ext>
            </a:extLst>
          </p:cNvPr>
          <p:cNvSpPr txBox="1">
            <a:spLocks/>
          </p:cNvSpPr>
          <p:nvPr/>
        </p:nvSpPr>
        <p:spPr>
          <a:xfrm>
            <a:off x="3031957" y="1401428"/>
            <a:ext cx="5161548" cy="42929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5500" kern="1200">
                <a:solidFill>
                  <a:srgbClr val="000000"/>
                </a:solidFill>
                <a:latin typeface="Arial"/>
                <a:ea typeface="Arial"/>
                <a:cs typeface="Arial"/>
                <a:sym typeface="Arial"/>
              </a:defRPr>
            </a:lvl1pPr>
          </a:lstStyle>
          <a:p>
            <a:r>
              <a:rPr lang="en-US" sz="2000" b="1" dirty="0">
                <a:latin typeface="Verdana" panose="020B0604030504040204" pitchFamily="34" charset="0"/>
                <a:ea typeface="Verdana" panose="020B0604030504040204" pitchFamily="34" charset="0"/>
              </a:rPr>
              <a:t>Lifestyle</a:t>
            </a:r>
          </a:p>
        </p:txBody>
      </p:sp>
      <p:sp>
        <p:nvSpPr>
          <p:cNvPr id="3" name="Maintain a healthy weight - Even Modest weight loss of 5-10% can have significant benefits on blood pressure…">
            <a:extLst>
              <a:ext uri="{FF2B5EF4-FFF2-40B4-BE49-F238E27FC236}">
                <a16:creationId xmlns:a16="http://schemas.microsoft.com/office/drawing/2014/main" id="{F06B7C4E-B38A-8512-05D8-C6159BCF2A50}"/>
              </a:ext>
            </a:extLst>
          </p:cNvPr>
          <p:cNvSpPr txBox="1">
            <a:spLocks/>
          </p:cNvSpPr>
          <p:nvPr/>
        </p:nvSpPr>
        <p:spPr>
          <a:xfrm>
            <a:off x="577544" y="2160089"/>
            <a:ext cx="6705758" cy="3065934"/>
          </a:xfrm>
          <a:prstGeom prst="rect">
            <a:avLst/>
          </a:prstGeom>
        </p:spPr>
        <p:txBody>
          <a:bodyPr vert="horz" lIns="91440" tIns="45720" rIns="91440" bIns="45720" rtlCol="0">
            <a:norm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Maintain a healthy weight - Even Modest weight loss of 5-10% can have significant benefits on blood pressure.</a:t>
            </a:r>
          </a:p>
          <a:p>
            <a:endParaRPr lang="en-US" sz="1800" dirty="0">
              <a:sym typeface="Arial"/>
            </a:endParaRPr>
          </a:p>
          <a:p>
            <a:r>
              <a:rPr lang="en-US" sz="1800" dirty="0">
                <a:sym typeface="Arial"/>
              </a:rPr>
              <a:t>Exercise regularly - At least 150 minutes a week of moderate exercise.</a:t>
            </a:r>
          </a:p>
          <a:p>
            <a:endParaRPr lang="en-US" sz="1800" dirty="0">
              <a:sym typeface="Arial"/>
            </a:endParaRPr>
          </a:p>
          <a:p>
            <a:r>
              <a:rPr lang="en-US" sz="1800" dirty="0">
                <a:sym typeface="Arial"/>
              </a:rPr>
              <a:t>Tai Chi was found to be better than Aerobic exercise for controlling blood pressure</a:t>
            </a:r>
          </a:p>
        </p:txBody>
      </p:sp>
      <p:pic>
        <p:nvPicPr>
          <p:cNvPr id="6" name="Picture 5">
            <a:extLst>
              <a:ext uri="{FF2B5EF4-FFF2-40B4-BE49-F238E27FC236}">
                <a16:creationId xmlns:a16="http://schemas.microsoft.com/office/drawing/2014/main" id="{003D38E2-A835-1737-AEC0-887CDDA06BC1}"/>
              </a:ext>
            </a:extLst>
          </p:cNvPr>
          <p:cNvPicPr>
            <a:picLocks noChangeAspect="1"/>
          </p:cNvPicPr>
          <p:nvPr/>
        </p:nvPicPr>
        <p:blipFill>
          <a:blip r:embed="rId3"/>
          <a:stretch>
            <a:fillRect/>
          </a:stretch>
        </p:blipFill>
        <p:spPr>
          <a:xfrm>
            <a:off x="7485725" y="2160089"/>
            <a:ext cx="4503738" cy="2537821"/>
          </a:xfrm>
          <a:prstGeom prst="rect">
            <a:avLst/>
          </a:prstGeom>
        </p:spPr>
      </p:pic>
    </p:spTree>
    <p:extLst>
      <p:ext uri="{BB962C8B-B14F-4D97-AF65-F5344CB8AC3E}">
        <p14:creationId xmlns:p14="http://schemas.microsoft.com/office/powerpoint/2010/main" val="327557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0B3D2E6-E679-AC6B-754E-0B3C4BECF61E}"/>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133E4592-DA8F-3AB2-13E4-37880F45ED63}"/>
              </a:ext>
            </a:extLst>
          </p:cNvPr>
          <p:cNvSpPr>
            <a:spLocks noGrp="1"/>
          </p:cNvSpPr>
          <p:nvPr>
            <p:ph type="sldNum" sz="quarter" idx="12"/>
          </p:nvPr>
        </p:nvSpPr>
        <p:spPr/>
        <p:txBody>
          <a:bodyPr/>
          <a:lstStyle/>
          <a:p>
            <a:fld id="{A765CC5E-8052-F244-B94C-173FF7AA6EEC}" type="slidenum">
              <a:rPr lang="en-US" smtClean="0"/>
              <a:t>29</a:t>
            </a:fld>
            <a:endParaRPr lang="en-US"/>
          </a:p>
        </p:txBody>
      </p:sp>
      <p:sp>
        <p:nvSpPr>
          <p:cNvPr id="2" name="Lifestyle">
            <a:extLst>
              <a:ext uri="{FF2B5EF4-FFF2-40B4-BE49-F238E27FC236}">
                <a16:creationId xmlns:a16="http://schemas.microsoft.com/office/drawing/2014/main" id="{174769AC-3DBD-B7E3-C6EA-CD2254B77D9A}"/>
              </a:ext>
            </a:extLst>
          </p:cNvPr>
          <p:cNvSpPr txBox="1">
            <a:spLocks/>
          </p:cNvSpPr>
          <p:nvPr/>
        </p:nvSpPr>
        <p:spPr>
          <a:xfrm>
            <a:off x="3465763" y="1420562"/>
            <a:ext cx="4980405" cy="45636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5500" kern="1200">
                <a:solidFill>
                  <a:srgbClr val="000000"/>
                </a:solidFill>
                <a:latin typeface="Arial"/>
                <a:ea typeface="Arial"/>
                <a:cs typeface="Arial"/>
                <a:sym typeface="Arial"/>
              </a:defRPr>
            </a:lvl1pPr>
          </a:lstStyle>
          <a:p>
            <a:r>
              <a:rPr lang="en-US" sz="2000" b="1" dirty="0">
                <a:latin typeface="Verdana" panose="020B0604030504040204" pitchFamily="34" charset="0"/>
                <a:ea typeface="Verdana" panose="020B0604030504040204" pitchFamily="34" charset="0"/>
              </a:rPr>
              <a:t>Lifestyle</a:t>
            </a:r>
          </a:p>
        </p:txBody>
      </p:sp>
      <p:sp>
        <p:nvSpPr>
          <p:cNvPr id="3" name="Stop smoking - There are no safe tobacco products. No cigs, cigars  and Vape…">
            <a:extLst>
              <a:ext uri="{FF2B5EF4-FFF2-40B4-BE49-F238E27FC236}">
                <a16:creationId xmlns:a16="http://schemas.microsoft.com/office/drawing/2014/main" id="{6763C0BE-CFA5-2400-19B3-0FB16C0D8D61}"/>
              </a:ext>
            </a:extLst>
          </p:cNvPr>
          <p:cNvSpPr txBox="1">
            <a:spLocks/>
          </p:cNvSpPr>
          <p:nvPr/>
        </p:nvSpPr>
        <p:spPr>
          <a:xfrm>
            <a:off x="722895" y="2457115"/>
            <a:ext cx="6783691" cy="2891062"/>
          </a:xfrm>
          <a:prstGeom prst="rect">
            <a:avLst/>
          </a:prstGeom>
        </p:spPr>
        <p:txBody>
          <a:bodyPr vert="horz" lIns="91440" tIns="45720" rIns="91440" bIns="45720" rtlCol="0">
            <a:no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Stop smoking - There are no safe tobacco products. No cigs, cigars  and Vape.</a:t>
            </a:r>
          </a:p>
          <a:p>
            <a:endParaRPr lang="en-US" sz="1800" dirty="0">
              <a:sym typeface="Arial"/>
            </a:endParaRPr>
          </a:p>
          <a:p>
            <a:r>
              <a:rPr lang="en-US" sz="1800" dirty="0">
                <a:sym typeface="Arial"/>
              </a:rPr>
              <a:t>No Drugs No Alcohol.</a:t>
            </a:r>
          </a:p>
          <a:p>
            <a:endParaRPr lang="en-US" sz="1800" dirty="0">
              <a:sym typeface="Arial"/>
            </a:endParaRPr>
          </a:p>
          <a:p>
            <a:r>
              <a:rPr lang="en-US" sz="1800" dirty="0">
                <a:sym typeface="Arial"/>
              </a:rPr>
              <a:t>Take your medicines as prescribed.</a:t>
            </a:r>
          </a:p>
          <a:p>
            <a:endParaRPr lang="en-US" sz="1800" dirty="0">
              <a:sym typeface="Arial"/>
            </a:endParaRPr>
          </a:p>
          <a:p>
            <a:r>
              <a:rPr lang="en-US" sz="1800" dirty="0">
                <a:sym typeface="Arial"/>
              </a:rPr>
              <a:t>Follow up with your physician as advised.</a:t>
            </a:r>
          </a:p>
          <a:p>
            <a:endParaRPr lang="en-US" sz="1800" dirty="0">
              <a:sym typeface="Arial"/>
            </a:endParaRPr>
          </a:p>
          <a:p>
            <a:r>
              <a:rPr lang="en-US" sz="1800" dirty="0">
                <a:sym typeface="Arial"/>
              </a:rPr>
              <a:t>Contact Qaid Health for any questions @ </a:t>
            </a:r>
            <a:r>
              <a:rPr lang="en-US" sz="1800" dirty="0">
                <a:sym typeface="Arial"/>
                <a:hlinkClick r:id="rId3"/>
              </a:rPr>
              <a:t>qaid.health@ansarusa.org</a:t>
            </a:r>
            <a:endParaRPr lang="en-US" sz="1800" dirty="0">
              <a:sym typeface="Arial"/>
            </a:endParaRPr>
          </a:p>
        </p:txBody>
      </p:sp>
      <p:pic>
        <p:nvPicPr>
          <p:cNvPr id="6" name="Picture 5">
            <a:extLst>
              <a:ext uri="{FF2B5EF4-FFF2-40B4-BE49-F238E27FC236}">
                <a16:creationId xmlns:a16="http://schemas.microsoft.com/office/drawing/2014/main" id="{D771BDC6-4241-30B5-2191-12FF989EA81F}"/>
              </a:ext>
            </a:extLst>
          </p:cNvPr>
          <p:cNvPicPr>
            <a:picLocks noChangeAspect="1"/>
          </p:cNvPicPr>
          <p:nvPr/>
        </p:nvPicPr>
        <p:blipFill>
          <a:blip r:embed="rId4"/>
          <a:stretch>
            <a:fillRect/>
          </a:stretch>
        </p:blipFill>
        <p:spPr>
          <a:xfrm>
            <a:off x="7875841" y="2457115"/>
            <a:ext cx="4212717" cy="2288505"/>
          </a:xfrm>
          <a:prstGeom prst="rect">
            <a:avLst/>
          </a:prstGeom>
        </p:spPr>
      </p:pic>
    </p:spTree>
    <p:extLst>
      <p:ext uri="{BB962C8B-B14F-4D97-AF65-F5344CB8AC3E}">
        <p14:creationId xmlns:p14="http://schemas.microsoft.com/office/powerpoint/2010/main" val="37254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C87B5-9DC8-F87D-AA16-5F2A8A62398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3380AD-3943-1BD7-8323-91E7005DC7A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42F7E768-6E5B-C90A-53DD-F12EC8F7AE62}"/>
              </a:ext>
            </a:extLst>
          </p:cNvPr>
          <p:cNvSpPr>
            <a:spLocks noGrp="1"/>
          </p:cNvSpPr>
          <p:nvPr>
            <p:ph type="sldNum" sz="quarter" idx="12"/>
          </p:nvPr>
        </p:nvSpPr>
        <p:spPr/>
        <p:txBody>
          <a:bodyPr/>
          <a:lstStyle/>
          <a:p>
            <a:fld id="{A765CC5E-8052-F244-B94C-173FF7AA6EEC}" type="slidenum">
              <a:rPr lang="en-US" smtClean="0"/>
              <a:t>3</a:t>
            </a:fld>
            <a:endParaRPr lang="en-US"/>
          </a:p>
        </p:txBody>
      </p:sp>
      <p:sp>
        <p:nvSpPr>
          <p:cNvPr id="2" name="TextBox 1">
            <a:extLst>
              <a:ext uri="{FF2B5EF4-FFF2-40B4-BE49-F238E27FC236}">
                <a16:creationId xmlns:a16="http://schemas.microsoft.com/office/drawing/2014/main" id="{C6DC73E5-78ED-B090-FA09-799BFB61B0AB}"/>
              </a:ext>
            </a:extLst>
          </p:cNvPr>
          <p:cNvSpPr txBox="1"/>
          <p:nvPr/>
        </p:nvSpPr>
        <p:spPr>
          <a:xfrm>
            <a:off x="2986268" y="5304180"/>
            <a:ext cx="3704120"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84</a:t>
            </a:r>
          </a:p>
        </p:txBody>
      </p:sp>
      <p:pic>
        <p:nvPicPr>
          <p:cNvPr id="8" name="Picture 7">
            <a:extLst>
              <a:ext uri="{FF2B5EF4-FFF2-40B4-BE49-F238E27FC236}">
                <a16:creationId xmlns:a16="http://schemas.microsoft.com/office/drawing/2014/main" id="{EAF386D9-F42A-8A8E-EF52-3757A659BC65}"/>
              </a:ext>
            </a:extLst>
          </p:cNvPr>
          <p:cNvPicPr>
            <a:picLocks noChangeAspect="1"/>
          </p:cNvPicPr>
          <p:nvPr/>
        </p:nvPicPr>
        <p:blipFill>
          <a:blip r:embed="rId3"/>
          <a:stretch>
            <a:fillRect/>
          </a:stretch>
        </p:blipFill>
        <p:spPr>
          <a:xfrm>
            <a:off x="78870" y="1553820"/>
            <a:ext cx="12007719" cy="3648820"/>
          </a:xfrm>
          <a:prstGeom prst="rect">
            <a:avLst/>
          </a:prstGeom>
        </p:spPr>
      </p:pic>
    </p:spTree>
    <p:extLst>
      <p:ext uri="{BB962C8B-B14F-4D97-AF65-F5344CB8AC3E}">
        <p14:creationId xmlns:p14="http://schemas.microsoft.com/office/powerpoint/2010/main" val="369834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30</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166622" y="3879329"/>
            <a:ext cx="11725658" cy="707886"/>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Narrated by Hadrat Jarir bin Abdullah</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The Holy Prophet</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said, "He who is not merciful to others, will not be treated mercifully”. </a:t>
            </a:r>
            <a:endParaRPr lang="en-US" sz="2000" b="0" i="0" u="none" strike="noStrike" dirty="0">
              <a:effectLst/>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405010"/>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9392669" y="4351798"/>
            <a:ext cx="2366513"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Sahih Bukhari</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166622" y="4724894"/>
            <a:ext cx="11725658" cy="1015663"/>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Narrated by Hadrat Abdullah ibn Amr ibn al-’As</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The Holy Prophet</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said, “The Compassionate One has mercy on those who are merciful. If you show mercy to those who are on the earth, He Who is in the heaven will show mercy to you”.</a:t>
            </a:r>
            <a:endParaRPr lang="en-US" sz="2000" b="0" i="0" u="none" strike="noStrike" dirty="0">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621BF19-07C2-D11B-12E5-61E6F9494656}"/>
              </a:ext>
            </a:extLst>
          </p:cNvPr>
          <p:cNvSpPr txBox="1"/>
          <p:nvPr/>
        </p:nvSpPr>
        <p:spPr>
          <a:xfrm>
            <a:off x="9392669" y="5699680"/>
            <a:ext cx="2366513"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Sunan Abi Dawud</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D98D2F-C47A-871F-C068-2E06A0D8339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B617576-0C0C-B731-5F07-C72D196E3BF8}"/>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59E7B01A-1FF5-43AB-A03B-C006D70F170A}"/>
              </a:ext>
            </a:extLst>
          </p:cNvPr>
          <p:cNvSpPr>
            <a:spLocks noGrp="1"/>
          </p:cNvSpPr>
          <p:nvPr>
            <p:ph type="sldNum" sz="quarter" idx="12"/>
          </p:nvPr>
        </p:nvSpPr>
        <p:spPr/>
        <p:txBody>
          <a:bodyPr/>
          <a:lstStyle/>
          <a:p>
            <a:fld id="{A765CC5E-8052-F244-B94C-173FF7AA6EEC}" type="slidenum">
              <a:rPr lang="en-US" smtClean="0"/>
              <a:t>8</a:t>
            </a:fld>
            <a:endParaRPr lang="en-US"/>
          </a:p>
        </p:txBody>
      </p:sp>
      <p:sp>
        <p:nvSpPr>
          <p:cNvPr id="2" name="TextBox 1">
            <a:extLst>
              <a:ext uri="{FF2B5EF4-FFF2-40B4-BE49-F238E27FC236}">
                <a16:creationId xmlns:a16="http://schemas.microsoft.com/office/drawing/2014/main" id="{C304A019-96C5-D1F9-9570-D9AD87272294}"/>
              </a:ext>
            </a:extLst>
          </p:cNvPr>
          <p:cNvSpPr txBox="1"/>
          <p:nvPr/>
        </p:nvSpPr>
        <p:spPr>
          <a:xfrm>
            <a:off x="2986268" y="5304180"/>
            <a:ext cx="3704120"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84</a:t>
            </a:r>
          </a:p>
        </p:txBody>
      </p:sp>
      <p:pic>
        <p:nvPicPr>
          <p:cNvPr id="8" name="Picture 7">
            <a:extLst>
              <a:ext uri="{FF2B5EF4-FFF2-40B4-BE49-F238E27FC236}">
                <a16:creationId xmlns:a16="http://schemas.microsoft.com/office/drawing/2014/main" id="{EA2FDD39-CA7A-9A8A-8F5A-E4AC8BFB2362}"/>
              </a:ext>
            </a:extLst>
          </p:cNvPr>
          <p:cNvPicPr>
            <a:picLocks noChangeAspect="1"/>
          </p:cNvPicPr>
          <p:nvPr/>
        </p:nvPicPr>
        <p:blipFill>
          <a:blip r:embed="rId3"/>
          <a:stretch>
            <a:fillRect/>
          </a:stretch>
        </p:blipFill>
        <p:spPr>
          <a:xfrm>
            <a:off x="78870" y="1553820"/>
            <a:ext cx="12007719" cy="3648820"/>
          </a:xfrm>
          <a:prstGeom prst="rect">
            <a:avLst/>
          </a:prstGeom>
        </p:spPr>
      </p:pic>
    </p:spTree>
    <p:extLst>
      <p:ext uri="{BB962C8B-B14F-4D97-AF65-F5344CB8AC3E}">
        <p14:creationId xmlns:p14="http://schemas.microsoft.com/office/powerpoint/2010/main" val="210695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249629" y="1444046"/>
            <a:ext cx="11692742" cy="4321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Two ladies got into a minor argument at the Masjid. One of the ladies mentioned it to her husband. He said that you should have responded harshly on the spot. Next week at a jama’at meeting this Nasir showed a cold shoulder to the husband of the other lady. On the way back, the other Nasir told his wife about the strange attitude. She said that they are an arrogant family. From then on, they started to avoid each other and were not on speaking terms anymore.</a:t>
            </a:r>
          </a:p>
          <a:p>
            <a:pPr algn="l">
              <a:spcBef>
                <a:spcPts val="0"/>
              </a:spcBef>
            </a:pPr>
            <a:endParaRPr lang="en-US" dirty="0">
              <a:latin typeface="Verdana" panose="020B0604030504040204" pitchFamily="34" charset="0"/>
              <a:ea typeface="Verdana" panose="020B0604030504040204" pitchFamily="34" charset="0"/>
            </a:endParaRP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Do you agree with the advice of, “respond harshly on the spot”?</a:t>
            </a: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How would you have dealt with such a situation?</a:t>
            </a: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What can we learn from this scenario?</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31814</TotalTime>
  <Words>2349</Words>
  <Application>Microsoft Office PowerPoint</Application>
  <PresentationFormat>Widescreen</PresentationFormat>
  <Paragraphs>216</Paragraphs>
  <Slides>30</Slides>
  <Notes>1</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Al_Mushaf</vt:lpstr>
      <vt:lpstr>Aptos</vt:lpstr>
      <vt:lpstr>Aptos Display</vt:lpstr>
      <vt:lpstr>Arabic Typesetting</vt:lpstr>
      <vt:lpstr>Arial</vt:lpstr>
      <vt:lpstr>Calibri</vt:lpstr>
      <vt:lpstr>Ink Free</vt:lpstr>
      <vt:lpstr>Jameel Noori Nastaleeq</vt:lpstr>
      <vt:lpstr>Noto Nastaliq Urdu Medium</vt:lpstr>
      <vt:lpstr>Noto Nastaliq Urdu SemiBold</vt:lpstr>
      <vt:lpstr>Urdu Typesetting</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Preventing High Blood Pressure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90</cp:revision>
  <dcterms:created xsi:type="dcterms:W3CDTF">2024-12-05T17:25:45Z</dcterms:created>
  <dcterms:modified xsi:type="dcterms:W3CDTF">2025-04-27T15:25:06Z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