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63" r:id="rId6"/>
    <p:sldId id="264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F010-E643-4A7C-A742-A9647A28A53E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FB14C-CF25-4C4C-AD75-6D19935D5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73907-47E3-4EC0-95C4-3011F4783114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29B7-2B1B-4DF1-BBF2-A98623283B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C1BB8-69CE-4D30-BF19-C13536DCA37B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F0727-3104-454D-8A9B-E267A6B76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EDDCB-9220-4734-ABC9-2F116FC6AE04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28FD9-CFC0-46E7-8370-B9708A11F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65B1-DCEC-4D4D-B1CC-2333D63FC4A2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CA2B-2974-4E0F-8B88-DFA13BE9B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1BC7-05CA-4183-A03D-83D6734356A3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8504A-1B81-4B31-8CFF-0E4C5AEE9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B2049-4E25-4C66-BF22-0116D32F0C36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51FE6-A21A-40C2-93D0-FC6711C4B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21A0F-D325-4D38-A052-B4ADC0576F1F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EE569-333E-4837-A2AA-5A94C31C6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9D504-6FC5-493B-9107-01D6A8CF24EC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E353-FB5A-48D5-BFA0-6EF21D2CB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0F1D9-49FC-4A7C-906B-834612A33590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F4753-6D49-4E3B-8394-895A9B684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ED639-AAB8-4851-834A-0FDFDFAED062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18134-C955-4FAE-A765-DCBA6BF8A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AE7464-FA71-4068-9259-E8A7FEAE6A91}" type="datetimeFigureOut">
              <a:rPr lang="en-US"/>
              <a:pPr>
                <a:defRPr/>
              </a:pPr>
              <a:t>1/18/2013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8650D0-8B6C-4842-8867-C5D5BE39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001000" cy="2743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6000" dirty="0" smtClean="0"/>
              <a:t>Department</a:t>
            </a:r>
            <a:br>
              <a:rPr lang="en-US" sz="6000" dirty="0" smtClean="0"/>
            </a:br>
            <a:r>
              <a:rPr lang="en-US" sz="6000" dirty="0" smtClean="0"/>
              <a:t>Training of New Converts</a:t>
            </a:r>
            <a:br>
              <a:rPr lang="en-US" sz="6000" dirty="0" smtClean="0"/>
            </a:br>
            <a:r>
              <a:rPr lang="en-US" sz="6000" dirty="0" smtClean="0"/>
              <a:t>(</a:t>
            </a:r>
            <a:r>
              <a:rPr lang="en-US" sz="6000" dirty="0" err="1" smtClean="0"/>
              <a:t>Tarbiyat</a:t>
            </a:r>
            <a:r>
              <a:rPr lang="en-US" sz="6000" dirty="0" smtClean="0"/>
              <a:t> </a:t>
            </a:r>
            <a:r>
              <a:rPr lang="en-US" sz="6000" dirty="0" err="1" smtClean="0"/>
              <a:t>Nau</a:t>
            </a:r>
            <a:r>
              <a:rPr lang="en-US" sz="6000" dirty="0" smtClean="0"/>
              <a:t> </a:t>
            </a:r>
            <a:r>
              <a:rPr lang="en-US" sz="6000" dirty="0" err="1" smtClean="0"/>
              <a:t>Muba’i’in</a:t>
            </a:r>
            <a:r>
              <a:rPr lang="en-US" sz="6000" dirty="0" smtClean="0"/>
              <a:t>)</a:t>
            </a:r>
            <a:endParaRPr lang="en-US" sz="6000" dirty="0"/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4876800" y="5495925"/>
            <a:ext cx="381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Constantia" pitchFamily="18" charset="0"/>
              </a:rPr>
              <a:t>January </a:t>
            </a:r>
            <a:r>
              <a:rPr lang="en-US" sz="2800" dirty="0" smtClean="0">
                <a:latin typeface="Constantia" pitchFamily="18" charset="0"/>
              </a:rPr>
              <a:t>19</a:t>
            </a:r>
            <a:r>
              <a:rPr lang="en-US" sz="2800" baseline="30000" dirty="0" smtClean="0">
                <a:latin typeface="Constantia" pitchFamily="18" charset="0"/>
              </a:rPr>
              <a:t>th</a:t>
            </a:r>
            <a:r>
              <a:rPr lang="en-US" sz="2800" dirty="0" smtClean="0">
                <a:latin typeface="Constantia" pitchFamily="18" charset="0"/>
              </a:rPr>
              <a:t> -20</a:t>
            </a:r>
            <a:r>
              <a:rPr lang="en-US" sz="2800" baseline="30000" dirty="0" smtClean="0">
                <a:latin typeface="Constantia" pitchFamily="18" charset="0"/>
              </a:rPr>
              <a:t>th</a:t>
            </a:r>
            <a:r>
              <a:rPr lang="en-US" sz="2800" dirty="0" smtClean="0">
                <a:latin typeface="Constantia" pitchFamily="18" charset="0"/>
              </a:rPr>
              <a:t> , 2013</a:t>
            </a:r>
            <a:endParaRPr lang="en-US" sz="2800" dirty="0">
              <a:latin typeface="Constantia" pitchFamily="18" charset="0"/>
            </a:endParaRP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2590800" y="4760893"/>
            <a:ext cx="6096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2800" dirty="0" smtClean="0">
                <a:latin typeface="Constantia" pitchFamily="18" charset="0"/>
              </a:rPr>
              <a:t>(</a:t>
            </a:r>
            <a:r>
              <a:rPr lang="en-US" sz="2800" dirty="0" err="1" smtClean="0">
                <a:latin typeface="Constantia" pitchFamily="18" charset="0"/>
              </a:rPr>
              <a:t>Majlis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>
                <a:latin typeface="Constantia" pitchFamily="18" charset="0"/>
              </a:rPr>
              <a:t>Ansarullah</a:t>
            </a:r>
            <a:r>
              <a:rPr lang="en-US" sz="2800" dirty="0">
                <a:latin typeface="Constantia" pitchFamily="18" charset="0"/>
              </a:rPr>
              <a:t> USA </a:t>
            </a:r>
            <a:r>
              <a:rPr lang="en-US" sz="2800" dirty="0" smtClean="0">
                <a:latin typeface="Constantia" pitchFamily="18" charset="0"/>
              </a:rPr>
              <a:t> - ALC)</a:t>
            </a:r>
            <a:endParaRPr lang="en-US" sz="2800" dirty="0">
              <a:latin typeface="Constantia" pitchFamily="18" charset="0"/>
            </a:endParaRPr>
          </a:p>
          <a:p>
            <a:r>
              <a:rPr lang="en-US" sz="2800" dirty="0">
                <a:latin typeface="Constantia" pitchFamily="18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0" y="4107934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(Administrative Handbook 2013 – pages 45-46) </a:t>
            </a:r>
            <a:endParaRPr lang="en-US" i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5600" b="1" dirty="0" smtClean="0"/>
              <a:t>New Converts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(Dec. 2012)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4114800" cy="472440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CA-BAP-Bay Point  		</a:t>
            </a: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CA-LAW-LA West  		</a:t>
            </a: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CA-SAD-San Diego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FL-ORL-Orlando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FL-MIA-Miami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IL-CHE-Chicago East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IL-CHW-Chicago West  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IL-ZON-Zion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IN-IND-Indiana 		</a:t>
            </a: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KY-KEN-Kentucky</a:t>
            </a:r>
            <a:r>
              <a:rPr lang="en-US" sz="1800" dirty="0" smtClean="0">
                <a:solidFill>
                  <a:srgbClr val="FF0000"/>
                </a:solidFill>
              </a:rPr>
              <a:t>		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MA-BOS-Boston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MA-FCH-Fitchburg 		</a:t>
            </a:r>
            <a:r>
              <a:rPr lang="en-US" sz="1800" dirty="0" smtClean="0">
                <a:solidFill>
                  <a:srgbClr val="FF0000"/>
                </a:solidFill>
              </a:rPr>
              <a:t>2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MD-POT-Potomac 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1800" dirty="0" smtClean="0"/>
              <a:t>MD-SSP-Silver Spring 		</a:t>
            </a:r>
            <a:r>
              <a:rPr lang="en-US" sz="18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1219200"/>
            <a:ext cx="4114800" cy="4648200"/>
          </a:xfrm>
          <a:prstGeom prst="rect">
            <a:avLst/>
          </a:prstGeom>
        </p:spPr>
        <p:txBody>
          <a:bodyPr/>
          <a:lstStyle/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MN-STP-St. Paul 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MO-STL-St. Louis 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NJ-WIL-Willingboro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 smtClean="0">
                <a:latin typeface="+mn-lt"/>
                <a:cs typeface="+mn-cs"/>
              </a:rPr>
              <a:t>NY-QNS-New </a:t>
            </a:r>
            <a:r>
              <a:rPr lang="en-US" dirty="0">
                <a:latin typeface="+mn-lt"/>
                <a:cs typeface="+mn-cs"/>
              </a:rPr>
              <a:t>York 		</a:t>
            </a:r>
            <a:r>
              <a:rPr lang="en-US" dirty="0" smtClean="0">
                <a:solidFill>
                  <a:srgbClr val="FF0000"/>
                </a:solidFill>
                <a:latin typeface="+mn-lt"/>
                <a:cs typeface="+mn-cs"/>
              </a:rPr>
              <a:t>3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 smtClean="0">
                <a:latin typeface="+mn-lt"/>
                <a:cs typeface="+mn-cs"/>
              </a:rPr>
              <a:t>OH-CLV-Cleveland </a:t>
            </a:r>
            <a:r>
              <a:rPr lang="en-US" dirty="0">
                <a:latin typeface="+mn-lt"/>
                <a:cs typeface="+mn-cs"/>
              </a:rPr>
              <a:t>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OH-DAY-Dayton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PA-PHI-Philadelphia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PA-YRK-York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3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TX-AUS-Austin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TX-DAL-Dallas 		</a:t>
            </a:r>
            <a:r>
              <a:rPr lang="en-US" dirty="0" smtClean="0">
                <a:solidFill>
                  <a:srgbClr val="FF0000"/>
                </a:solidFill>
                <a:latin typeface="+mn-lt"/>
                <a:cs typeface="+mn-cs"/>
              </a:rPr>
              <a:t>1</a:t>
            </a:r>
            <a:endParaRPr lang="en-US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>
                <a:latin typeface="+mn-lt"/>
                <a:cs typeface="+mn-cs"/>
              </a:rPr>
              <a:t>VA-SVA-So Virginia 		</a:t>
            </a: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1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 err="1">
                <a:latin typeface="+mn-lt"/>
                <a:cs typeface="+mn-cs"/>
              </a:rPr>
              <a:t>WI_Mil_Milwaukee</a:t>
            </a:r>
            <a:r>
              <a:rPr lang="en-US" dirty="0">
                <a:latin typeface="+mn-lt"/>
                <a:cs typeface="+mn-cs"/>
              </a:rPr>
              <a:t> 		</a:t>
            </a:r>
            <a:r>
              <a:rPr lang="en-US" dirty="0" smtClean="0">
                <a:solidFill>
                  <a:srgbClr val="FF0000"/>
                </a:solidFill>
                <a:latin typeface="+mn-lt"/>
                <a:cs typeface="+mn-cs"/>
              </a:rPr>
              <a:t>2</a:t>
            </a:r>
          </a:p>
          <a:p>
            <a:pPr marL="514350" indent="-51435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+mj-lt"/>
              <a:buAutoNum type="arabicPeriod" startAt="15"/>
              <a:defRPr/>
            </a:pPr>
            <a:r>
              <a:rPr lang="en-US" dirty="0" smtClean="0">
                <a:solidFill>
                  <a:schemeClr val="accent1"/>
                </a:solidFill>
                <a:latin typeface="+mn-lt"/>
                <a:cs typeface="+mn-cs"/>
              </a:rPr>
              <a:t>ID-Boise</a:t>
            </a:r>
            <a:r>
              <a:rPr lang="en-US" dirty="0" smtClean="0">
                <a:solidFill>
                  <a:srgbClr val="FF0000"/>
                </a:solidFill>
                <a:latin typeface="+mn-lt"/>
                <a:cs typeface="+mn-cs"/>
              </a:rPr>
              <a:t>			1</a:t>
            </a:r>
            <a:endParaRPr lang="en-US" dirty="0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4648200" y="59436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onstantia" pitchFamily="18" charset="0"/>
              </a:rPr>
              <a:t>Total: </a:t>
            </a:r>
            <a:r>
              <a:rPr lang="en-US" sz="2800" dirty="0" smtClean="0">
                <a:solidFill>
                  <a:srgbClr val="C00000"/>
                </a:solidFill>
                <a:latin typeface="Constantia" pitchFamily="18" charset="0"/>
              </a:rPr>
              <a:t>37 </a:t>
            </a:r>
            <a:r>
              <a:rPr lang="en-US" sz="2800" dirty="0">
                <a:solidFill>
                  <a:srgbClr val="C00000"/>
                </a:solidFill>
                <a:latin typeface="Constantia" pitchFamily="18" charset="0"/>
              </a:rPr>
              <a:t>(</a:t>
            </a:r>
            <a:r>
              <a:rPr lang="en-US" sz="2800" dirty="0" smtClean="0">
                <a:solidFill>
                  <a:srgbClr val="C00000"/>
                </a:solidFill>
                <a:latin typeface="Constantia" pitchFamily="18" charset="0"/>
              </a:rPr>
              <a:t>26 </a:t>
            </a:r>
            <a:r>
              <a:rPr lang="en-US" sz="2800" dirty="0" err="1">
                <a:solidFill>
                  <a:srgbClr val="C00000"/>
                </a:solidFill>
                <a:latin typeface="Constantia" pitchFamily="18" charset="0"/>
              </a:rPr>
              <a:t>Majalis</a:t>
            </a:r>
            <a:r>
              <a:rPr lang="en-US" sz="2800" dirty="0">
                <a:solidFill>
                  <a:srgbClr val="C00000"/>
                </a:solidFill>
                <a:latin typeface="Constantia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Monthly Reporting: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048000"/>
            <a:ext cx="8184947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26670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Sample: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33450"/>
          </a:xfrm>
        </p:spPr>
        <p:txBody>
          <a:bodyPr/>
          <a:lstStyle/>
          <a:p>
            <a:r>
              <a:rPr lang="en-US" b="1" dirty="0" smtClean="0"/>
              <a:t>Local Focus for 2013: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569135"/>
              </p:ext>
            </p:extLst>
          </p:nvPr>
        </p:nvGraphicFramePr>
        <p:xfrm>
          <a:off x="457200" y="1371600"/>
          <a:ext cx="8153400" cy="45928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6182"/>
                <a:gridCol w="3437218"/>
              </a:tblGrid>
              <a:tr h="539013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Goals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Status</a:t>
                      </a:r>
                      <a:endParaRPr lang="en-US" sz="3600" dirty="0"/>
                    </a:p>
                  </a:txBody>
                  <a:tcPr/>
                </a:tc>
              </a:tr>
              <a:tr h="539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Assign a 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Nasir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 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to each new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(need more effort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72590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Franklin Gothic Demi" pitchFamily="34" charset="0"/>
                        </a:rPr>
                        <a:t>Ensure new member receiving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Jama’at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Publications (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Gazette, Al-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Nahl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, Review of Religions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(need more effort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539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Familiarize new member with 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Jama’at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Zoama</a:t>
                      </a:r>
                      <a:r>
                        <a:rPr lang="en-US" baseline="0" dirty="0" err="1" smtClean="0"/>
                        <a:t>’s</a:t>
                      </a:r>
                      <a:r>
                        <a:rPr lang="en-US" baseline="0" dirty="0" smtClean="0"/>
                        <a:t> Help Needed</a:t>
                      </a:r>
                      <a:endParaRPr lang="en-US" dirty="0"/>
                    </a:p>
                  </a:txBody>
                  <a:tcPr/>
                </a:tc>
              </a:tr>
              <a:tr h="680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Help new members attend 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local as well as regional events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Zoama’s</a:t>
                      </a:r>
                      <a:r>
                        <a:rPr lang="en-US" dirty="0" smtClean="0"/>
                        <a:t> Help Needed</a:t>
                      </a:r>
                      <a:endParaRPr lang="en-US" dirty="0"/>
                    </a:p>
                  </a:txBody>
                  <a:tcPr/>
                </a:tc>
              </a:tr>
              <a:tr h="539013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Franklin Gothic Demi" pitchFamily="34" charset="0"/>
                        </a:rPr>
                        <a:t>Ensure </a:t>
                      </a:r>
                      <a:r>
                        <a:rPr lang="en-US" sz="1800" dirty="0" err="1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Talimul</a:t>
                      </a:r>
                      <a:r>
                        <a:rPr lang="en-US" sz="1800" dirty="0" smtClean="0">
                          <a:solidFill>
                            <a:srgbClr val="C00000"/>
                          </a:solidFill>
                          <a:latin typeface="Franklin Gothic Demi" pitchFamily="34" charset="0"/>
                        </a:rPr>
                        <a:t> Qur’an Classes 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Zoama</a:t>
                      </a:r>
                      <a:r>
                        <a:rPr lang="en-US" baseline="0" dirty="0" err="1" smtClean="0"/>
                        <a:t>’s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Help Needed</a:t>
                      </a:r>
                    </a:p>
                  </a:txBody>
                  <a:tcPr/>
                </a:tc>
              </a:tr>
              <a:tr h="5390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Contact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Qaid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for any needs (anytime)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Phone:</a:t>
                      </a:r>
                      <a:r>
                        <a:rPr lang="en-US" baseline="0" dirty="0" smtClean="0"/>
                        <a:t> 317-450-0278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E-mail: ws-ahmad@hotmail.com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33450"/>
          </a:xfrm>
        </p:spPr>
        <p:txBody>
          <a:bodyPr/>
          <a:lstStyle/>
          <a:p>
            <a:r>
              <a:rPr lang="en-US" b="1" dirty="0" smtClean="0"/>
              <a:t>National Focus for 2013: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14011"/>
              </p:ext>
            </p:extLst>
          </p:nvPr>
        </p:nvGraphicFramePr>
        <p:xfrm>
          <a:off x="381000" y="1371600"/>
          <a:ext cx="807720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365"/>
                <a:gridCol w="2454835"/>
              </a:tblGrid>
              <a:tr h="601424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Goals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Status</a:t>
                      </a:r>
                      <a:endParaRPr lang="en-US" sz="3600" dirty="0"/>
                    </a:p>
                  </a:txBody>
                  <a:tcPr/>
                </a:tc>
              </a:tr>
              <a:tr h="6014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Franklin Gothic Demi" pitchFamily="34" charset="0"/>
                        </a:rPr>
                        <a:t>Contact all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Franklin Gothic Demi" pitchFamily="34" charset="0"/>
                        </a:rPr>
                        <a:t>Nau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Franklin Gothic Demi" pitchFamily="34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latin typeface="Franklin Gothic Demi" pitchFamily="34" charset="0"/>
                        </a:rPr>
                        <a:t>Muba’i’in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Franklin Gothic Demi" pitchFamily="34" charset="0"/>
                        </a:rPr>
                        <a:t> at least 6 times during the year.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Only</a:t>
                      </a:r>
                      <a:r>
                        <a:rPr lang="en-US" sz="1800" baseline="0" dirty="0" smtClean="0"/>
                        <a:t> few </a:t>
                      </a:r>
                      <a:r>
                        <a:rPr lang="en-US" sz="1800" baseline="0" dirty="0" err="1" smtClean="0"/>
                        <a:t>Zoama</a:t>
                      </a:r>
                      <a:r>
                        <a:rPr lang="en-US" sz="1800" baseline="0" dirty="0" smtClean="0"/>
                        <a:t> report this activity.</a:t>
                      </a:r>
                      <a:endParaRPr lang="en-US" sz="1800" dirty="0"/>
                    </a:p>
                  </a:txBody>
                  <a:tcPr/>
                </a:tc>
              </a:tr>
              <a:tr h="601424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Franklin Gothic Demi" pitchFamily="34" charset="0"/>
                        </a:rPr>
                        <a:t>Update the contact information (address, phone).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Zoama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are being contacted for this purpose.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(Slow progress. Need</a:t>
                      </a:r>
                      <a:r>
                        <a:rPr lang="en-US" sz="1800" baseline="0" dirty="0" smtClean="0"/>
                        <a:t> more effort)</a:t>
                      </a:r>
                      <a:endParaRPr lang="en-US" sz="1800" dirty="0"/>
                    </a:p>
                  </a:txBody>
                  <a:tcPr/>
                </a:tc>
              </a:tr>
              <a:tr h="859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‘Welcome to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Ahmadiyyat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’ : latest edition of the book still available for any new members who don’t have it yet.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(few copies still  available)</a:t>
                      </a:r>
                      <a:endParaRPr lang="en-US" sz="1800" dirty="0"/>
                    </a:p>
                  </a:txBody>
                  <a:tcPr/>
                </a:tc>
              </a:tr>
              <a:tr h="502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Make all efforts to help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Nau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Muba’i’in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attend the Annual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Jalsa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USA as well as the National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Ijtema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. Contact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Qaid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if any kind of assistance (financial/logistic) is needed to make this possible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(</a:t>
                      </a:r>
                      <a:r>
                        <a:rPr lang="en-US" sz="1800" dirty="0" err="1" smtClean="0"/>
                        <a:t>Zoama</a:t>
                      </a:r>
                      <a:r>
                        <a:rPr lang="en-US" sz="1800" dirty="0" smtClean="0"/>
                        <a:t> are requested to help</a:t>
                      </a:r>
                      <a:r>
                        <a:rPr lang="en-US" sz="1800" baseline="0" dirty="0" smtClean="0"/>
                        <a:t>. 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</a:tr>
              <a:tr h="502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Franklin Gothic Demi" pitchFamily="34" charset="0"/>
                        </a:rPr>
                        <a:t>Up to 3 new members will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insha’Allah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be sent to the 2013 Annual </a:t>
                      </a:r>
                      <a:r>
                        <a:rPr lang="en-US" sz="1800" dirty="0" err="1" smtClean="0">
                          <a:latin typeface="Franklin Gothic Demi" pitchFamily="34" charset="0"/>
                        </a:rPr>
                        <a:t>Jalsa</a:t>
                      </a:r>
                      <a:r>
                        <a:rPr lang="en-US" sz="1800" dirty="0" smtClean="0">
                          <a:latin typeface="Franklin Gothic Demi" pitchFamily="34" charset="0"/>
                        </a:rPr>
                        <a:t> UK in September.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Zoama</a:t>
                      </a:r>
                      <a:r>
                        <a:rPr lang="en-US" sz="1800" dirty="0" smtClean="0"/>
                        <a:t> are requested</a:t>
                      </a:r>
                      <a:r>
                        <a:rPr lang="en-US" sz="1800" baseline="0" dirty="0" smtClean="0"/>
                        <a:t> to nominate by 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</a:rPr>
                        <a:t>April 1, 2013</a:t>
                      </a:r>
                      <a:endParaRPr lang="en-US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33450"/>
          </a:xfrm>
        </p:spPr>
        <p:txBody>
          <a:bodyPr/>
          <a:lstStyle/>
          <a:p>
            <a:r>
              <a:rPr lang="en-US" b="1" dirty="0" smtClean="0"/>
              <a:t>National Focus for 2013: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952073"/>
              </p:ext>
            </p:extLst>
          </p:nvPr>
        </p:nvGraphicFramePr>
        <p:xfrm>
          <a:off x="381000" y="1371600"/>
          <a:ext cx="8077200" cy="4318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4400"/>
                <a:gridCol w="3352800"/>
              </a:tblGrid>
              <a:tr h="601424"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Goals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Date</a:t>
                      </a:r>
                      <a:endParaRPr lang="en-US" sz="3600" dirty="0"/>
                    </a:p>
                  </a:txBody>
                  <a:tcPr/>
                </a:tc>
              </a:tr>
              <a:tr h="6014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</a:t>
                      </a:r>
                      <a:r>
                        <a:rPr kumimoji="0" lang="en-US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Tarbiyat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Teleconference </a:t>
                      </a:r>
                      <a:endParaRPr lang="en-US" sz="2800" dirty="0" smtClean="0">
                        <a:solidFill>
                          <a:schemeClr val="tx1"/>
                        </a:solidFill>
                        <a:latin typeface="Franklin Gothic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3</a:t>
                      </a:r>
                      <a:r>
                        <a:rPr kumimoji="0" lang="en-US" sz="2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4</a:t>
                      </a:r>
                      <a:r>
                        <a:rPr kumimoji="0" lang="en-US" sz="2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Tuesday of every month</a:t>
                      </a:r>
                      <a:endParaRPr lang="en-US" sz="2800" dirty="0"/>
                    </a:p>
                  </a:txBody>
                  <a:tcPr/>
                </a:tc>
              </a:tr>
              <a:tr h="601424"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Annual </a:t>
                      </a:r>
                      <a:r>
                        <a:rPr kumimoji="0" lang="en-US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Nau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Muba’i’in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Workshop </a:t>
                      </a:r>
                      <a:endParaRPr lang="en-US" sz="2800" dirty="0" smtClean="0">
                        <a:latin typeface="Franklin Gothic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Aug. 18</a:t>
                      </a:r>
                      <a:r>
                        <a:rPr kumimoji="0" lang="en-US" sz="2800" b="1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2013</a:t>
                      </a:r>
                      <a:endParaRPr lang="en-US" sz="2800" dirty="0"/>
                    </a:p>
                  </a:txBody>
                  <a:tcPr/>
                </a:tc>
              </a:tr>
              <a:tr h="8591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Franklin Gothic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5023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Franklin Gothic Dem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08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09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Franklin Gothic Demi" pitchFamily="34" charset="0"/>
                <a:ea typeface="+mn-ea"/>
                <a:cs typeface="+mn-cs"/>
              </a:rPr>
              <a:t>Monthly Teleconferences  - 2013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50794"/>
              </p:ext>
            </p:extLst>
          </p:nvPr>
        </p:nvGraphicFramePr>
        <p:xfrm>
          <a:off x="457200" y="1066800"/>
          <a:ext cx="8229600" cy="4801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262"/>
                <a:gridCol w="832241"/>
                <a:gridCol w="899897"/>
                <a:gridCol w="3352800"/>
                <a:gridCol w="1447800"/>
                <a:gridCol w="1371600"/>
              </a:tblGrid>
              <a:tr h="3862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Month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Date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Topic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Primary Panel Expert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Backup Panel Expert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February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18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Tuesday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Majlis</a:t>
                      </a:r>
                      <a:r>
                        <a:rPr lang="en-US" sz="1800" b="1" i="0" u="none" strike="noStrike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Ansarullah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Tuesday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Institution of </a:t>
                      </a:r>
                      <a:r>
                        <a:rPr lang="en-US" sz="1800" b="1" i="0" u="none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Khilāfat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April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Tuesday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Majlis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Shura</a:t>
                      </a:r>
                      <a:r>
                        <a:rPr lang="en-US" sz="18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&amp; </a:t>
                      </a:r>
                      <a:r>
                        <a:rPr lang="en-US" sz="1800" b="1" i="0" u="none" strike="noStrike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Jalsa</a:t>
                      </a:r>
                      <a:r>
                        <a:rPr lang="en-US" sz="1800" b="1" i="0" u="none" strike="noStrike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1" i="0" u="none" strike="noStrike" baseline="0" dirty="0" err="1" smtClean="0">
                          <a:solidFill>
                            <a:srgbClr val="C00000"/>
                          </a:solidFill>
                          <a:latin typeface="Calibri"/>
                        </a:rPr>
                        <a:t>Salana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Tuesday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Various terms used in the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Jamā'at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(Office names etc.)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Tuesday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Significance of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Chanda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Mubasher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August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Tuesday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1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(One-day Workshop – Location</a:t>
                      </a:r>
                      <a:r>
                        <a:rPr lang="en-US" sz="1800" b="1" i="1" u="none" strike="noStrike" baseline="0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TBD</a:t>
                      </a:r>
                      <a:r>
                        <a:rPr lang="en-US" sz="1800" b="1" i="1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)</a:t>
                      </a:r>
                      <a:endParaRPr lang="en-US" sz="1800" b="1" i="1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September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Tuesday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Local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Jamā'at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structure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October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nd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Tuesday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What are </a:t>
                      </a:r>
                      <a:r>
                        <a:rPr lang="en-US" sz="18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auxiliaires</a:t>
                      </a:r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, role, election process etc.?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November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Tuesday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Maulana Inamul-Haq-Kausar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909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December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th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Tuesday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Inamul-Haq-Kausar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Maulana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Mubasher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Ahmad Sahib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86868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National Focus for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2013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+mj-lt"/>
                <a:cs typeface="+mn-cs"/>
              </a:rPr>
              <a:t>(continued):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1788</TotalTime>
  <Words>475</Words>
  <Application>Microsoft Office PowerPoint</Application>
  <PresentationFormat>On-screen Show (4:3)</PresentationFormat>
  <Paragraphs>138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Department Training of New Converts (Tarbiyat Nau Muba’i’in)</vt:lpstr>
      <vt:lpstr>New Converts (Dec. 2012)</vt:lpstr>
      <vt:lpstr>Monthly Reporting:</vt:lpstr>
      <vt:lpstr>Local Focus for 2013:</vt:lpstr>
      <vt:lpstr>National Focus for 2013:</vt:lpstr>
      <vt:lpstr>National Focus for 2013:</vt:lpstr>
      <vt:lpstr>Monthly Teleconferences  - 2013</vt:lpstr>
    </vt:vector>
  </TitlesOfParts>
  <Company>Cummins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Training of New Converts (Tarbiyat Nau Muba’i’in)</dc:title>
  <dc:creator>ip781</dc:creator>
  <cp:lastModifiedBy>Waseem Ahmad</cp:lastModifiedBy>
  <cp:revision>46</cp:revision>
  <dcterms:created xsi:type="dcterms:W3CDTF">2012-01-20T16:20:43Z</dcterms:created>
  <dcterms:modified xsi:type="dcterms:W3CDTF">2013-01-18T20:12:52Z</dcterms:modified>
</cp:coreProperties>
</file>