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92" r:id="rId2"/>
    <p:sldId id="294" r:id="rId3"/>
    <p:sldId id="296" r:id="rId4"/>
    <p:sldId id="303" r:id="rId5"/>
    <p:sldId id="295" r:id="rId6"/>
    <p:sldId id="301" r:id="rId7"/>
    <p:sldId id="302" r:id="rId8"/>
    <p:sldId id="293" r:id="rId9"/>
    <p:sldId id="299" r:id="rId10"/>
    <p:sldId id="289" r:id="rId11"/>
    <p:sldId id="297" r:id="rId12"/>
    <p:sldId id="298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731F"/>
    <a:srgbClr val="F83530"/>
    <a:srgbClr val="F95D59"/>
    <a:srgbClr val="F60E08"/>
    <a:srgbClr val="BEE395"/>
    <a:srgbClr val="95E3B5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18" autoAdjust="0"/>
  </p:normalViewPr>
  <p:slideViewPr>
    <p:cSldViewPr snapToGrid="0">
      <p:cViewPr varScale="1">
        <p:scale>
          <a:sx n="87" d="100"/>
          <a:sy n="87" d="100"/>
        </p:scale>
        <p:origin x="109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1908" y="72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Maqbool\Ansar\2015\Umumi\Majalis_Progress\Monthly_Reports_Attendanc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Sheet1!$A$4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chemeClr val="tx1">
                <a:lumMod val="60000"/>
                <a:lumOff val="4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Sheet1!$B$3:$M$3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Sheet1!$B$4:$M$4</c:f>
              <c:numCache>
                <c:formatCode>General</c:formatCode>
                <c:ptCount val="12"/>
                <c:pt idx="0">
                  <c:v>667</c:v>
                </c:pt>
                <c:pt idx="1">
                  <c:v>737</c:v>
                </c:pt>
                <c:pt idx="2">
                  <c:v>748</c:v>
                </c:pt>
                <c:pt idx="3">
                  <c:v>628</c:v>
                </c:pt>
                <c:pt idx="4">
                  <c:v>566</c:v>
                </c:pt>
                <c:pt idx="5">
                  <c:v>610</c:v>
                </c:pt>
                <c:pt idx="6">
                  <c:v>611</c:v>
                </c:pt>
                <c:pt idx="7">
                  <c:v>387</c:v>
                </c:pt>
                <c:pt idx="8">
                  <c:v>573</c:v>
                </c:pt>
                <c:pt idx="9">
                  <c:v>527</c:v>
                </c:pt>
                <c:pt idx="10">
                  <c:v>752</c:v>
                </c:pt>
                <c:pt idx="11">
                  <c:v>636</c:v>
                </c:pt>
              </c:numCache>
            </c:numRef>
          </c:val>
        </c:ser>
        <c:ser>
          <c:idx val="1"/>
          <c:order val="1"/>
          <c:tx>
            <c:strRef>
              <c:f>Sheet1!$A$5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F8353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Sheet1!$B$3:$M$3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Sheet1!$B$5:$M$5</c:f>
              <c:numCache>
                <c:formatCode>General</c:formatCode>
                <c:ptCount val="12"/>
                <c:pt idx="0">
                  <c:v>609</c:v>
                </c:pt>
                <c:pt idx="1">
                  <c:v>712</c:v>
                </c:pt>
                <c:pt idx="2">
                  <c:v>651</c:v>
                </c:pt>
                <c:pt idx="3">
                  <c:v>668</c:v>
                </c:pt>
                <c:pt idx="4">
                  <c:v>680</c:v>
                </c:pt>
                <c:pt idx="5">
                  <c:v>724</c:v>
                </c:pt>
                <c:pt idx="6">
                  <c:v>563</c:v>
                </c:pt>
                <c:pt idx="7">
                  <c:v>458</c:v>
                </c:pt>
                <c:pt idx="8">
                  <c:v>737</c:v>
                </c:pt>
                <c:pt idx="9">
                  <c:v>627</c:v>
                </c:pt>
                <c:pt idx="10">
                  <c:v>826</c:v>
                </c:pt>
                <c:pt idx="11">
                  <c:v>714</c:v>
                </c:pt>
              </c:numCache>
            </c:numRef>
          </c:val>
        </c:ser>
        <c:ser>
          <c:idx val="2"/>
          <c:order val="2"/>
          <c:tx>
            <c:strRef>
              <c:f>Sheet1!$A$6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4B731F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Sheet1!$B$3:$M$3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Sheet1!$B$6:$M$6</c:f>
              <c:numCache>
                <c:formatCode>General</c:formatCode>
                <c:ptCount val="12"/>
                <c:pt idx="0">
                  <c:v>737</c:v>
                </c:pt>
                <c:pt idx="1">
                  <c:v>890</c:v>
                </c:pt>
                <c:pt idx="2">
                  <c:v>866</c:v>
                </c:pt>
                <c:pt idx="3">
                  <c:v>853</c:v>
                </c:pt>
                <c:pt idx="4">
                  <c:v>968</c:v>
                </c:pt>
                <c:pt idx="5">
                  <c:v>810</c:v>
                </c:pt>
                <c:pt idx="6">
                  <c:v>569</c:v>
                </c:pt>
                <c:pt idx="7">
                  <c:v>642</c:v>
                </c:pt>
                <c:pt idx="8">
                  <c:v>1004</c:v>
                </c:pt>
                <c:pt idx="9">
                  <c:v>542</c:v>
                </c:pt>
                <c:pt idx="10">
                  <c:v>774</c:v>
                </c:pt>
                <c:pt idx="11">
                  <c:v>646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84531224"/>
        <c:axId val="84563008"/>
      </c:barChart>
      <c:catAx>
        <c:axId val="84531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563008"/>
        <c:crosses val="autoZero"/>
        <c:auto val="1"/>
        <c:lblAlgn val="ctr"/>
        <c:lblOffset val="100"/>
        <c:noMultiLvlLbl val="0"/>
      </c:catAx>
      <c:valAx>
        <c:axId val="84563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531224"/>
        <c:crosses val="autoZero"/>
        <c:crossBetween val="between"/>
      </c:valAx>
      <c:spPr>
        <a:noFill/>
        <a:ln>
          <a:solidFill>
            <a:schemeClr val="accent1">
              <a:alpha val="85000"/>
            </a:schemeClr>
          </a:solidFill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B900AE7-6C31-4AEE-9B70-65754084FF2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9933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E3E8F8-80C5-4499-B4D5-9A2253A8E90E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25577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00AE7-6C31-4AEE-9B70-65754084FF2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2684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00AE7-6C31-4AEE-9B70-65754084FF22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074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00AE7-6C31-4AEE-9B70-65754084FF2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9565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00AE7-6C31-4AEE-9B70-65754084FF2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4320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00AE7-6C31-4AEE-9B70-65754084FF2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0770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00AE7-6C31-4AEE-9B70-65754084FF2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6137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00AE7-6C31-4AEE-9B70-65754084FF2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5818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00AE7-6C31-4AEE-9B70-65754084FF2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3114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00AE7-6C31-4AEE-9B70-65754084FF2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1982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00AE7-6C31-4AEE-9B70-65754084FF22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260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2F4235-AA08-41BD-A763-9435CDD50F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321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673692-49FA-4187-9C71-65CC31E79AC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782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11913E-9F8E-447D-AB05-DFCD329C62B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0096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EA90CF6-BEA1-4B72-B048-51605956FDD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369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92FE28E-9D54-4396-8863-5C98F357B6D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915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F79F18-62D2-450A-B4A3-4451F5B1FC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969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8770" y="2401616"/>
            <a:ext cx="7772400" cy="1500187"/>
          </a:xfrm>
        </p:spPr>
        <p:txBody>
          <a:bodyPr anchor="b"/>
          <a:lstStyle>
            <a:lvl1pPr marL="0" indent="0">
              <a:buNone/>
              <a:defRPr sz="24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472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A53913-A1AF-4A31-984B-C3D0A1733E8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917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06CB32-79B9-42A4-B0A9-DE46C5C8E7E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991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C1452F-084D-4C38-A1C9-131757D2B58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102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8BC148-A185-426B-9D5B-8B1F6DD5EE4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960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4DCEC6-CEAB-4B65-BB86-97581669EAA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781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85A182-DE59-4823-BD0B-6F98890B3A0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46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microsoft.com/office/2007/relationships/hdphoto" Target="../media/hdphoto2.wdp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microsoft.com/office/2007/relationships/hdphoto" Target="../media/hdphoto1.wdp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>
            <a:lum/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saturation sat="25000"/>
                    </a14:imgEffect>
                    <a14:imgEffect>
                      <a14:brightnessContrast bright="12000" contrast="40000"/>
                    </a14:imgEffect>
                  </a14:imgLayer>
                </a14:imgProps>
              </a:ext>
            </a:extLst>
          </a:blip>
          <a:srcRect/>
          <a:tile tx="0" ty="0" sx="100000" sy="100000" flip="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7" cstate="print"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sharpenSoften amount="11000"/>
                    </a14:imgEffect>
                    <a14:imgEffect>
                      <a14:brightnessContrast bright="7000" contras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383322" y="2098747"/>
            <a:ext cx="377356" cy="91440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11" name="Rectangle 10"/>
          <p:cNvSpPr/>
          <p:nvPr userDrawn="1"/>
        </p:nvSpPr>
        <p:spPr>
          <a:xfrm>
            <a:off x="0" y="6484136"/>
            <a:ext cx="8839200" cy="3732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dirty="0" smtClean="0">
                <a:solidFill>
                  <a:srgbClr val="4D4D4D"/>
                </a:solidFill>
              </a:rPr>
              <a:t>Majlis Ansārullāh, USA - 2015</a:t>
            </a:r>
            <a:endParaRPr lang="en-US" dirty="0">
              <a:solidFill>
                <a:srgbClr val="4D4D4D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261406"/>
            <a:ext cx="762000" cy="577319"/>
          </a:xfrm>
          <a:prstGeom prst="rect">
            <a:avLst/>
          </a:prstGeom>
        </p:spPr>
      </p:pic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533587"/>
            <a:ext cx="2895600" cy="274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287984" y="6533587"/>
            <a:ext cx="1181595" cy="274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57703" y="6533587"/>
            <a:ext cx="855023" cy="274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79F12BF-1644-4684-A923-CE67AD53701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2014-11%20Report%20to%20Huzur%20(aba)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sarusa.net/?q=user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2014-11%20Report%20to%20Huzur%20(aba)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1657351"/>
            <a:ext cx="9144000" cy="1943100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chemeClr val="tx1">
                    <a:lumMod val="75000"/>
                  </a:schemeClr>
                </a:solidFill>
              </a:rPr>
              <a:t>Ansār Leadership Conference (ALC)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/>
            </a:r>
            <a:b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</a:br>
            <a:r>
              <a:rPr lang="es-ES" sz="2400" dirty="0" err="1" smtClean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Baitul</a:t>
            </a:r>
            <a:r>
              <a:rPr lang="es-ES" sz="2400" dirty="0" smtClean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ES" sz="2400" dirty="0" err="1" smtClean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Hameed</a:t>
            </a:r>
            <a:r>
              <a:rPr lang="es-ES" sz="2400" dirty="0" smtClean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Mosque</a:t>
            </a:r>
            <a:br>
              <a:rPr lang="es-ES" sz="2400" dirty="0" smtClean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</a:br>
            <a:r>
              <a:rPr lang="es-ES" sz="2400" dirty="0" smtClean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Chino, CA</a:t>
            </a:r>
            <a:br>
              <a:rPr lang="es-ES" sz="2400" dirty="0" smtClean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</a:br>
            <a:r>
              <a:rPr lang="en-US" sz="2400" dirty="0" smtClean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January 17 - 18</a:t>
            </a:r>
            <a:r>
              <a:rPr lang="en-US" sz="2400" smtClean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2015</a:t>
            </a:r>
            <a:r>
              <a:rPr lang="en-US" sz="2400" dirty="0" smtClean="0">
                <a:solidFill>
                  <a:srgbClr val="FFFFCC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sz="2400" dirty="0" smtClean="0">
                <a:solidFill>
                  <a:srgbClr val="FFFFCC"/>
                </a:solidFill>
                <a:latin typeface="Calibri" pitchFamily="34" charset="0"/>
                <a:cs typeface="Calibri" pitchFamily="34" charset="0"/>
              </a:rPr>
            </a:br>
            <a:endParaRPr lang="en-US" sz="24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0" y="3648075"/>
            <a:ext cx="9144000" cy="892752"/>
          </a:xfrm>
        </p:spPr>
        <p:txBody>
          <a:bodyPr/>
          <a:lstStyle/>
          <a:p>
            <a:endParaRPr lang="en-US" sz="4000" b="1" dirty="0" smtClean="0">
              <a:solidFill>
                <a:schemeClr val="tx1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chemeClr val="tx1">
                    <a:lumMod val="75000"/>
                  </a:schemeClr>
                </a:solidFill>
              </a:rPr>
              <a:t>Department of </a:t>
            </a:r>
            <a:r>
              <a:rPr lang="en-US" b="1" dirty="0" err="1" smtClean="0">
                <a:solidFill>
                  <a:schemeClr val="tx1">
                    <a:lumMod val="75000"/>
                  </a:schemeClr>
                </a:solidFill>
              </a:rPr>
              <a:t>Umumi</a:t>
            </a:r>
            <a:endParaRPr lang="en-US" b="1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630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31917" y="1353787"/>
            <a:ext cx="551015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err="1" smtClean="0">
                <a:latin typeface="+mn-lt"/>
              </a:rPr>
              <a:t>Jazakallah</a:t>
            </a:r>
            <a:r>
              <a:rPr lang="en-US" sz="6000" b="1" dirty="0" smtClean="0">
                <a:latin typeface="+mn-lt"/>
              </a:rPr>
              <a:t> </a:t>
            </a:r>
          </a:p>
          <a:p>
            <a:pPr algn="ctr"/>
            <a:endParaRPr lang="en-US" sz="6000" b="1" dirty="0" smtClean="0">
              <a:latin typeface="+mn-lt"/>
            </a:endParaRPr>
          </a:p>
          <a:p>
            <a:pPr algn="ctr"/>
            <a:r>
              <a:rPr lang="en-US" sz="6000" b="1" dirty="0" smtClean="0">
                <a:latin typeface="+mn-lt"/>
              </a:rPr>
              <a:t>Any Questions?</a:t>
            </a:r>
            <a:endParaRPr lang="en-US" sz="6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8897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Monthly conference call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9848"/>
            <a:ext cx="8229600" cy="2972395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400" b="1" dirty="0" smtClean="0">
                <a:cs typeface="Calibri" pitchFamily="34" charset="0"/>
              </a:rPr>
              <a:t>Every 1</a:t>
            </a:r>
            <a:r>
              <a:rPr lang="en-US" sz="2400" b="1" baseline="30000" dirty="0" smtClean="0">
                <a:cs typeface="Calibri" pitchFamily="34" charset="0"/>
              </a:rPr>
              <a:t>st</a:t>
            </a:r>
            <a:r>
              <a:rPr lang="en-US" sz="2400" b="1" dirty="0" smtClean="0">
                <a:cs typeface="Calibri" pitchFamily="34" charset="0"/>
              </a:rPr>
              <a:t> Tuesday of the month – at 9:30 PM EST for 30 </a:t>
            </a:r>
            <a:r>
              <a:rPr lang="en-US" sz="2400" b="1" dirty="0" err="1" smtClean="0">
                <a:cs typeface="Calibri" pitchFamily="34" charset="0"/>
              </a:rPr>
              <a:t>mins</a:t>
            </a:r>
            <a:endParaRPr lang="en-US" sz="2400" b="1" dirty="0" smtClean="0">
              <a:cs typeface="Calibri" pitchFamily="34" charset="0"/>
            </a:endParaRPr>
          </a:p>
          <a:p>
            <a:pPr marL="0" indent="0">
              <a:buNone/>
            </a:pPr>
            <a:endParaRPr lang="en-US" sz="2400" b="1" dirty="0" smtClean="0">
              <a:cs typeface="Calibri" pitchFamily="34" charset="0"/>
            </a:endParaRPr>
          </a:p>
          <a:p>
            <a:pPr marL="0" indent="0">
              <a:buNone/>
            </a:pPr>
            <a:r>
              <a:rPr lang="en-US" sz="2400" b="1" dirty="0" smtClean="0">
                <a:cs typeface="Calibri" pitchFamily="34" charset="0"/>
              </a:rPr>
              <a:t>Conference call #: </a:t>
            </a:r>
            <a:r>
              <a:rPr lang="en-US" b="1" dirty="0" smtClean="0">
                <a:cs typeface="Calibri" pitchFamily="34" charset="0"/>
              </a:rPr>
              <a:t>248-803-0590</a:t>
            </a:r>
            <a:r>
              <a:rPr lang="en-US" sz="2400" b="1" dirty="0" smtClean="0">
                <a:cs typeface="Calibri" pitchFamily="34" charset="0"/>
              </a:rPr>
              <a:t> 	No Pin is needed</a:t>
            </a:r>
          </a:p>
          <a:p>
            <a:pPr lvl="1">
              <a:buNone/>
            </a:pPr>
            <a:endParaRPr lang="en-US" sz="2400" b="1" dirty="0" smtClean="0">
              <a:solidFill>
                <a:srgbClr val="C00000"/>
              </a:solidFill>
              <a:cs typeface="Calibri" pitchFamily="34" charset="0"/>
            </a:endParaRPr>
          </a:p>
          <a:p>
            <a:pPr lvl="1">
              <a:buNone/>
            </a:pPr>
            <a:r>
              <a:rPr lang="en-US" sz="2400" b="1" dirty="0" smtClean="0">
                <a:solidFill>
                  <a:srgbClr val="C00000"/>
                </a:solidFill>
                <a:cs typeface="Calibri" pitchFamily="34" charset="0"/>
              </a:rPr>
              <a:t>- Every Zā'im must attend this call.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75709" y="504701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661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Robo</a:t>
            </a:r>
            <a:r>
              <a:rPr lang="en-US" dirty="0" smtClean="0"/>
              <a:t> calls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069" y="1417638"/>
            <a:ext cx="8653549" cy="4742093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sz="2800" dirty="0" err="1" smtClean="0">
                <a:cs typeface="Calibri" pitchFamily="34" charset="0"/>
              </a:rPr>
              <a:t>Robo</a:t>
            </a:r>
            <a:r>
              <a:rPr lang="en-US" sz="2800" dirty="0" smtClean="0">
                <a:cs typeface="Calibri" pitchFamily="34" charset="0"/>
              </a:rPr>
              <a:t> calls will be made for important event reminders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sz="2800" dirty="0" smtClean="0">
                <a:cs typeface="Calibri" pitchFamily="34" charset="0"/>
              </a:rPr>
              <a:t>All phone numbers in Tajnid will get this call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sz="2800" dirty="0" smtClean="0">
                <a:cs typeface="Calibri" pitchFamily="34" charset="0"/>
              </a:rPr>
              <a:t>Provide correct phone numbers to Qā'id Tajnid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sz="2800" dirty="0" smtClean="0">
                <a:cs typeface="Calibri" pitchFamily="34" charset="0"/>
              </a:rPr>
              <a:t>Text message will also be sent to cell phone numbers in Tajnid. Provide/update your cell phone in Tajnid as well.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sz="2800" dirty="0" smtClean="0">
                <a:cs typeface="Calibri" pitchFamily="34" charset="0"/>
              </a:rPr>
              <a:t>Frequency </a:t>
            </a:r>
            <a:r>
              <a:rPr lang="en-US" sz="2800" dirty="0">
                <a:cs typeface="Calibri" pitchFamily="34" charset="0"/>
              </a:rPr>
              <a:t>of </a:t>
            </a:r>
            <a:r>
              <a:rPr lang="en-US" sz="2800" dirty="0" smtClean="0">
                <a:cs typeface="Calibri" pitchFamily="34" charset="0"/>
              </a:rPr>
              <a:t>this phone </a:t>
            </a:r>
            <a:r>
              <a:rPr lang="en-US" sz="2800" dirty="0">
                <a:cs typeface="Calibri" pitchFamily="34" charset="0"/>
              </a:rPr>
              <a:t>call </a:t>
            </a:r>
            <a:r>
              <a:rPr lang="en-US" sz="2800" dirty="0" smtClean="0">
                <a:cs typeface="Calibri" pitchFamily="34" charset="0"/>
              </a:rPr>
              <a:t>or text will </a:t>
            </a:r>
            <a:r>
              <a:rPr lang="en-US" sz="2800" dirty="0">
                <a:cs typeface="Calibri" pitchFamily="34" charset="0"/>
              </a:rPr>
              <a:t>be 1-2 max per month/depending on the need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>
              <a:cs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75709" y="504701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117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Umumi</a:t>
            </a:r>
            <a:r>
              <a:rPr lang="en-US" dirty="0" smtClean="0">
                <a:solidFill>
                  <a:schemeClr val="tx1"/>
                </a:solidFill>
              </a:rPr>
              <a:t> Team 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353787" y="1983179"/>
            <a:ext cx="659080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+mn-lt"/>
              </a:rPr>
              <a:t>Maqbool Tahir</a:t>
            </a:r>
          </a:p>
          <a:p>
            <a:r>
              <a:rPr lang="en-US" dirty="0" err="1" smtClean="0">
                <a:latin typeface="+mn-lt"/>
              </a:rPr>
              <a:t>Qaid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Umumi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Majlis</a:t>
            </a:r>
            <a:r>
              <a:rPr lang="en-US" dirty="0" smtClean="0">
                <a:latin typeface="+mn-lt"/>
              </a:rPr>
              <a:t> Ansārullāh USA</a:t>
            </a:r>
          </a:p>
          <a:p>
            <a:r>
              <a:rPr lang="en-US" dirty="0" smtClean="0">
                <a:latin typeface="+mn-lt"/>
              </a:rPr>
              <a:t>qaid.umumi@ansarusa.org 	</a:t>
            </a:r>
          </a:p>
          <a:p>
            <a:endParaRPr lang="en-US" dirty="0" smtClean="0">
              <a:latin typeface="+mn-lt"/>
            </a:endParaRPr>
          </a:p>
          <a:p>
            <a:r>
              <a:rPr lang="en-US" b="1" dirty="0" err="1" smtClean="0">
                <a:latin typeface="+mn-lt"/>
              </a:rPr>
              <a:t>Mujeeb</a:t>
            </a:r>
            <a:r>
              <a:rPr lang="en-US" b="1" dirty="0" smtClean="0">
                <a:latin typeface="+mn-lt"/>
              </a:rPr>
              <a:t> Choudhry </a:t>
            </a:r>
          </a:p>
          <a:p>
            <a:r>
              <a:rPr lang="en-US" dirty="0" err="1" smtClean="0">
                <a:latin typeface="+mn-lt"/>
              </a:rPr>
              <a:t>Naib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Qaid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Umumi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Majlis</a:t>
            </a:r>
            <a:r>
              <a:rPr lang="en-US" dirty="0" smtClean="0">
                <a:latin typeface="+mn-lt"/>
              </a:rPr>
              <a:t> Ansārullāh USA</a:t>
            </a:r>
          </a:p>
          <a:p>
            <a:r>
              <a:rPr lang="en-US" dirty="0" smtClean="0">
                <a:latin typeface="+mn-lt"/>
              </a:rPr>
              <a:t>naibqaid1.umumi@ansarusa.org </a:t>
            </a:r>
          </a:p>
          <a:p>
            <a:endParaRPr lang="en-US" dirty="0" smtClean="0">
              <a:latin typeface="+mn-lt"/>
            </a:endParaRPr>
          </a:p>
          <a:p>
            <a:r>
              <a:rPr lang="en-US" b="1" dirty="0" err="1" smtClean="0">
                <a:latin typeface="+mn-lt"/>
              </a:rPr>
              <a:t>Fakhar</a:t>
            </a:r>
            <a:r>
              <a:rPr lang="en-US" b="1" dirty="0" smtClean="0">
                <a:latin typeface="+mn-lt"/>
              </a:rPr>
              <a:t> Ahmad</a:t>
            </a:r>
          </a:p>
          <a:p>
            <a:r>
              <a:rPr lang="en-US" dirty="0" err="1" smtClean="0">
                <a:latin typeface="+mn-lt"/>
              </a:rPr>
              <a:t>Naib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Qaid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Umumi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Majlis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Ansārullāh</a:t>
            </a:r>
            <a:r>
              <a:rPr lang="en-US" dirty="0" smtClean="0">
                <a:latin typeface="+mn-lt"/>
              </a:rPr>
              <a:t> USA</a:t>
            </a:r>
          </a:p>
          <a:p>
            <a:r>
              <a:rPr lang="en-US" dirty="0" smtClean="0">
                <a:latin typeface="+mn-lt"/>
              </a:rPr>
              <a:t>naibqaid2.umumi@ansarusa.org </a:t>
            </a:r>
          </a:p>
          <a:p>
            <a:r>
              <a:rPr lang="en-US" dirty="0" smtClean="0">
                <a:latin typeface="+mn-lt"/>
              </a:rPr>
              <a:t>	</a:t>
            </a:r>
          </a:p>
          <a:p>
            <a:endParaRPr lang="en-US" dirty="0" smtClean="0">
              <a:latin typeface="+mn-lt"/>
            </a:endParaRPr>
          </a:p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2703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Important dates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9848"/>
            <a:ext cx="8229600" cy="2972395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200" b="1" dirty="0" smtClean="0">
                <a:cs typeface="Calibri" pitchFamily="34" charset="0"/>
              </a:rPr>
              <a:t>Nomination for Sadr and </a:t>
            </a:r>
            <a:r>
              <a:rPr lang="en-US" sz="2200" b="1" dirty="0" err="1" smtClean="0">
                <a:cs typeface="Calibri" pitchFamily="34" charset="0"/>
              </a:rPr>
              <a:t>Naib</a:t>
            </a:r>
            <a:r>
              <a:rPr lang="en-US" sz="2200" b="1" dirty="0" smtClean="0">
                <a:cs typeface="Calibri" pitchFamily="34" charset="0"/>
              </a:rPr>
              <a:t> Sadr </a:t>
            </a:r>
            <a:r>
              <a:rPr lang="en-US" sz="2200" b="1" dirty="0" err="1" smtClean="0">
                <a:cs typeface="Calibri" pitchFamily="34" charset="0"/>
              </a:rPr>
              <a:t>saf</a:t>
            </a:r>
            <a:r>
              <a:rPr lang="en-US" sz="2200" b="1" dirty="0" smtClean="0">
                <a:cs typeface="Calibri" pitchFamily="34" charset="0"/>
              </a:rPr>
              <a:t> </a:t>
            </a:r>
            <a:r>
              <a:rPr lang="en-US" sz="2200" b="1" dirty="0" err="1" smtClean="0">
                <a:cs typeface="Calibri" pitchFamily="34" charset="0"/>
              </a:rPr>
              <a:t>dom</a:t>
            </a:r>
            <a:r>
              <a:rPr lang="en-US" sz="2200" b="1" dirty="0" smtClean="0">
                <a:cs typeface="Calibri" pitchFamily="34" charset="0"/>
              </a:rPr>
              <a:t> – First round May 31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b="1" dirty="0" smtClean="0">
                <a:cs typeface="Calibri" pitchFamily="34" charset="0"/>
              </a:rPr>
              <a:t>Second round elections for Sadr and </a:t>
            </a:r>
            <a:r>
              <a:rPr lang="en-US" sz="2200" b="1" dirty="0" err="1" smtClean="0">
                <a:cs typeface="Calibri" pitchFamily="34" charset="0"/>
              </a:rPr>
              <a:t>Naib</a:t>
            </a:r>
            <a:r>
              <a:rPr lang="en-US" sz="2200" b="1" dirty="0" smtClean="0">
                <a:cs typeface="Calibri" pitchFamily="34" charset="0"/>
              </a:rPr>
              <a:t> Sadr </a:t>
            </a:r>
            <a:r>
              <a:rPr lang="en-US" sz="2200" b="1" dirty="0" err="1" smtClean="0">
                <a:cs typeface="Calibri" pitchFamily="34" charset="0"/>
              </a:rPr>
              <a:t>saf</a:t>
            </a:r>
            <a:r>
              <a:rPr lang="en-US" sz="2200" b="1" dirty="0" smtClean="0">
                <a:cs typeface="Calibri" pitchFamily="34" charset="0"/>
              </a:rPr>
              <a:t> </a:t>
            </a:r>
            <a:r>
              <a:rPr lang="en-US" sz="2200" b="1" dirty="0" err="1" smtClean="0">
                <a:cs typeface="Calibri" pitchFamily="34" charset="0"/>
              </a:rPr>
              <a:t>dom</a:t>
            </a:r>
            <a:r>
              <a:rPr lang="en-US" sz="2200" b="1" dirty="0" smtClean="0">
                <a:cs typeface="Calibri" pitchFamily="34" charset="0"/>
              </a:rPr>
              <a:t> – July 31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b="1" dirty="0" smtClean="0">
                <a:cs typeface="Calibri" pitchFamily="34" charset="0"/>
              </a:rPr>
              <a:t>Shūrā proposals and delegate election – July 31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b="1" dirty="0" smtClean="0">
                <a:cs typeface="Calibri" pitchFamily="34" charset="0"/>
              </a:rPr>
              <a:t>Submit Shūrā delegate election results – Aug 16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b="1" dirty="0" smtClean="0">
                <a:cs typeface="Calibri" pitchFamily="34" charset="0"/>
              </a:rPr>
              <a:t>Submit Zā'im election results – Oct 31</a:t>
            </a:r>
          </a:p>
          <a:p>
            <a:pPr lvl="1">
              <a:buNone/>
            </a:pPr>
            <a:endParaRPr lang="en-US" sz="2200" b="1" dirty="0" smtClean="0">
              <a:solidFill>
                <a:srgbClr val="C00000"/>
              </a:solidFill>
              <a:cs typeface="Calibri" pitchFamily="34" charset="0"/>
            </a:endParaRPr>
          </a:p>
          <a:p>
            <a:pPr lvl="1">
              <a:buNone/>
            </a:pPr>
            <a:endParaRPr lang="en-US" sz="2200" b="1" dirty="0" smtClean="0">
              <a:solidFill>
                <a:srgbClr val="C00000"/>
              </a:solidFill>
              <a:cs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75709" y="504701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753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General meeting attendance 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3411"/>
            <a:ext cx="8229600" cy="4696691"/>
          </a:xfrm>
        </p:spPr>
        <p:txBody>
          <a:bodyPr/>
          <a:lstStyle/>
          <a:p>
            <a:pPr lvl="1">
              <a:buNone/>
            </a:pPr>
            <a:r>
              <a:rPr lang="en-US" sz="2200" b="1" dirty="0" smtClean="0">
                <a:solidFill>
                  <a:srgbClr val="C00000"/>
                </a:solidFill>
                <a:cs typeface="Calibri" pitchFamily="34" charset="0"/>
                <a:hlinkClick r:id="rId3" action="ppaction://hlinkfile"/>
              </a:rPr>
              <a:t> </a:t>
            </a:r>
            <a:endParaRPr lang="en-US" sz="2200" b="1" dirty="0" smtClean="0">
              <a:solidFill>
                <a:srgbClr val="C00000"/>
              </a:solidFill>
              <a:cs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75709" y="504701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8751312"/>
              </p:ext>
            </p:extLst>
          </p:nvPr>
        </p:nvGraphicFramePr>
        <p:xfrm>
          <a:off x="1512915" y="1546167"/>
          <a:ext cx="6425739" cy="42394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51118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3476" y="558141"/>
            <a:ext cx="6400800" cy="617517"/>
          </a:xfrm>
        </p:spPr>
        <p:txBody>
          <a:bodyPr/>
          <a:lstStyle/>
          <a:p>
            <a:r>
              <a:rPr lang="en-US" b="1" dirty="0" smtClean="0"/>
              <a:t>How to Submit the monthly report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18641" y="1626919"/>
            <a:ext cx="802027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>
                <a:solidFill>
                  <a:schemeClr val="accent1">
                    <a:lumMod val="25000"/>
                  </a:schemeClr>
                </a:solidFill>
                <a:latin typeface="+mn-lt"/>
              </a:rPr>
              <a:t>Online Reporting link</a:t>
            </a:r>
          </a:p>
          <a:p>
            <a:endParaRPr lang="en-US" sz="2400" dirty="0" smtClean="0">
              <a:solidFill>
                <a:schemeClr val="accent1">
                  <a:lumMod val="25000"/>
                </a:schemeClr>
              </a:solidFill>
              <a:latin typeface="+mn-lt"/>
            </a:endParaRPr>
          </a:p>
          <a:p>
            <a:r>
              <a:rPr lang="en-US" sz="2400" dirty="0" smtClean="0">
                <a:solidFill>
                  <a:schemeClr val="accent1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hlinkClick r:id="rId2"/>
              </a:rPr>
              <a:t>http://www.ansarusa.net/?q=user</a:t>
            </a:r>
            <a:endParaRPr lang="en-US" sz="2400" dirty="0" smtClean="0">
              <a:solidFill>
                <a:schemeClr val="accent1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endParaRPr lang="en-US" sz="2400" dirty="0" smtClean="0">
              <a:solidFill>
                <a:schemeClr val="accent1">
                  <a:lumMod val="25000"/>
                </a:schemeClr>
              </a:solidFill>
              <a:latin typeface="+mn-lt"/>
            </a:endParaRPr>
          </a:p>
          <a:p>
            <a:endParaRPr lang="en-US" sz="2400" dirty="0" smtClean="0">
              <a:solidFill>
                <a:schemeClr val="accent1">
                  <a:lumMod val="25000"/>
                </a:schemeClr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cs typeface="Calibri" pitchFamily="34" charset="0"/>
              </a:rPr>
              <a:t>Monthly Report submission – 7</a:t>
            </a:r>
            <a:r>
              <a:rPr lang="en-US" sz="2400" baseline="30000" dirty="0">
                <a:cs typeface="Calibri" pitchFamily="34" charset="0"/>
              </a:rPr>
              <a:t>th</a:t>
            </a:r>
            <a:r>
              <a:rPr lang="en-US" sz="2400" dirty="0">
                <a:cs typeface="Calibri" pitchFamily="34" charset="0"/>
              </a:rPr>
              <a:t> of the following month</a:t>
            </a:r>
            <a:endParaRPr lang="en-US" sz="2400" dirty="0">
              <a:solidFill>
                <a:schemeClr val="accent1">
                  <a:lumMod val="2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6017"/>
          </a:xfrm>
        </p:spPr>
        <p:txBody>
          <a:bodyPr/>
          <a:lstStyle/>
          <a:p>
            <a:pPr algn="ctr"/>
            <a:r>
              <a:rPr lang="en-US" dirty="0" smtClean="0"/>
              <a:t>Monthly Reports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6786"/>
            <a:ext cx="8229600" cy="4729942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200" b="1" dirty="0" smtClean="0">
                <a:cs typeface="Calibri" pitchFamily="34" charset="0"/>
              </a:rPr>
              <a:t>A copy of your report goes to National Āmila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b="1" dirty="0" smtClean="0">
                <a:cs typeface="Calibri" pitchFamily="34" charset="0"/>
              </a:rPr>
              <a:t>After 7</a:t>
            </a:r>
            <a:r>
              <a:rPr lang="en-US" sz="2200" b="1" baseline="30000" dirty="0" smtClean="0">
                <a:cs typeface="Calibri" pitchFamily="34" charset="0"/>
              </a:rPr>
              <a:t>th</a:t>
            </a:r>
            <a:r>
              <a:rPr lang="en-US" sz="2200" b="1" dirty="0" smtClean="0">
                <a:cs typeface="Calibri" pitchFamily="34" charset="0"/>
              </a:rPr>
              <a:t> of every month Qā'ideen review all submitted reports and compile their respective department monthly report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b="1" dirty="0" smtClean="0">
                <a:cs typeface="Calibri" pitchFamily="34" charset="0"/>
              </a:rPr>
              <a:t>Qā'ideen send their department monthly report to Qā'id Umumi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b="1" dirty="0" smtClean="0">
                <a:cs typeface="Calibri" pitchFamily="34" charset="0"/>
              </a:rPr>
              <a:t>Qā'id Umumi compiles the final Majlis report from all departments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b="1" dirty="0" smtClean="0">
                <a:cs typeface="Calibri" pitchFamily="34" charset="0"/>
              </a:rPr>
              <a:t>Final Majlis report is sent to Sadr Majlis for review.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b="1" dirty="0" smtClean="0">
                <a:cs typeface="Calibri" pitchFamily="34" charset="0"/>
              </a:rPr>
              <a:t>After review report is faxed to Huzoor (aba) with Sadr </a:t>
            </a:r>
            <a:r>
              <a:rPr lang="en-US" sz="2200" b="1" dirty="0" err="1" smtClean="0">
                <a:cs typeface="Calibri" pitchFamily="34" charset="0"/>
              </a:rPr>
              <a:t>Majlis’s</a:t>
            </a:r>
            <a:r>
              <a:rPr lang="en-US" sz="2200" b="1" dirty="0" smtClean="0">
                <a:cs typeface="Calibri" pitchFamily="34" charset="0"/>
              </a:rPr>
              <a:t> cover letter by 20</a:t>
            </a:r>
            <a:r>
              <a:rPr lang="en-US" sz="2200" b="1" baseline="30000" dirty="0" smtClean="0">
                <a:cs typeface="Calibri" pitchFamily="34" charset="0"/>
              </a:rPr>
              <a:t>th</a:t>
            </a:r>
            <a:r>
              <a:rPr lang="en-US" sz="2200" b="1" dirty="0" smtClean="0">
                <a:cs typeface="Calibri" pitchFamily="34" charset="0"/>
              </a:rPr>
              <a:t> of each month</a:t>
            </a:r>
          </a:p>
          <a:p>
            <a:pPr lvl="1">
              <a:buNone/>
            </a:pPr>
            <a:endParaRPr lang="en-US" sz="2200" b="1" dirty="0" smtClean="0">
              <a:solidFill>
                <a:srgbClr val="C00000"/>
              </a:solidFill>
              <a:cs typeface="Calibri" pitchFamily="34" charset="0"/>
            </a:endParaRPr>
          </a:p>
          <a:p>
            <a:pPr lvl="1">
              <a:buNone/>
            </a:pPr>
            <a:endParaRPr lang="en-US" sz="2200" b="1" dirty="0" smtClean="0">
              <a:solidFill>
                <a:srgbClr val="C00000"/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0837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Final Report to Huzoor (aba)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9848"/>
            <a:ext cx="8229600" cy="2972395"/>
          </a:xfrm>
        </p:spPr>
        <p:txBody>
          <a:bodyPr/>
          <a:lstStyle/>
          <a:p>
            <a:pPr lvl="1">
              <a:buNone/>
            </a:pPr>
            <a:r>
              <a:rPr lang="en-US" sz="2200" b="1" dirty="0" smtClean="0">
                <a:solidFill>
                  <a:srgbClr val="C00000"/>
                </a:solidFill>
                <a:cs typeface="Calibri" pitchFamily="34" charset="0"/>
                <a:hlinkClick r:id="rId3" action="ppaction://hlinkfile"/>
              </a:rPr>
              <a:t>November 2014 monthly report </a:t>
            </a:r>
            <a:endParaRPr lang="en-US" sz="2200" b="1" dirty="0" smtClean="0">
              <a:solidFill>
                <a:srgbClr val="C00000"/>
              </a:solidFill>
              <a:cs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75709" y="504701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48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Alm</a:t>
            </a:r>
            <a:r>
              <a:rPr lang="en-US" dirty="0" smtClean="0"/>
              <a:t> e </a:t>
            </a:r>
            <a:r>
              <a:rPr lang="en-US" dirty="0" err="1" smtClean="0"/>
              <a:t>Inami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512" y="1316971"/>
            <a:ext cx="8229600" cy="435671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cs typeface="Calibri" pitchFamily="34" charset="0"/>
              </a:rPr>
              <a:t>Every department has </a:t>
            </a:r>
            <a:r>
              <a:rPr lang="en-US" sz="2800" dirty="0" smtClean="0">
                <a:cs typeface="Calibri" pitchFamily="34" charset="0"/>
              </a:rPr>
              <a:t>some assigned</a:t>
            </a:r>
            <a:r>
              <a:rPr lang="en-US" sz="2800" dirty="0" smtClean="0">
                <a:cs typeface="Calibri" pitchFamily="34" charset="0"/>
              </a:rPr>
              <a:t> points</a:t>
            </a:r>
            <a:endParaRPr lang="en-US" sz="2800" dirty="0" smtClean="0">
              <a:cs typeface="Calibri" pitchFamily="34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>
                <a:cs typeface="Calibri" pitchFamily="34" charset="0"/>
              </a:rPr>
              <a:t>Every Majlis is evaluated on a pre-defined criteria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>
                <a:cs typeface="Calibri" pitchFamily="34" charset="0"/>
              </a:rPr>
              <a:t>Qā'ideen assign points based on information provided in monthly reports and/or through emails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>
                <a:cs typeface="Calibri" pitchFamily="34" charset="0"/>
              </a:rPr>
              <a:t>Points from all Qā'ideen are compiled and presented to Sadr Majlis for final decision.</a:t>
            </a:r>
          </a:p>
          <a:p>
            <a:pPr lvl="1">
              <a:buNone/>
            </a:pPr>
            <a:endParaRPr lang="en-US" dirty="0" smtClean="0">
              <a:solidFill>
                <a:srgbClr val="C00000"/>
              </a:solidFill>
              <a:cs typeface="Calibri" pitchFamily="34" charset="0"/>
            </a:endParaRPr>
          </a:p>
          <a:p>
            <a:pPr lvl="1">
              <a:buNone/>
            </a:pPr>
            <a:endParaRPr lang="en-US" dirty="0" smtClean="0">
              <a:solidFill>
                <a:srgbClr val="C00000"/>
              </a:solidFill>
              <a:cs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75709" y="504701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037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Umumi </a:t>
            </a:r>
            <a:r>
              <a:rPr lang="en-US" dirty="0" err="1" smtClean="0"/>
              <a:t>Alm</a:t>
            </a:r>
            <a:r>
              <a:rPr lang="en-US" dirty="0" smtClean="0"/>
              <a:t> e </a:t>
            </a:r>
            <a:r>
              <a:rPr lang="en-US" dirty="0" err="1" smtClean="0"/>
              <a:t>Inami</a:t>
            </a:r>
            <a:r>
              <a:rPr lang="en-US" dirty="0" smtClean="0"/>
              <a:t> Criteria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383" y="1911927"/>
            <a:ext cx="8636922" cy="376176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cs typeface="Calibri" pitchFamily="34" charset="0"/>
              </a:rPr>
              <a:t>Submit monthly report by 7</a:t>
            </a:r>
            <a:r>
              <a:rPr lang="en-US" sz="2400" baseline="30000" dirty="0" smtClean="0">
                <a:cs typeface="Calibri" pitchFamily="34" charset="0"/>
              </a:rPr>
              <a:t>th</a:t>
            </a:r>
            <a:r>
              <a:rPr lang="en-US" sz="2400" dirty="0" smtClean="0">
                <a:cs typeface="Calibri" pitchFamily="34" charset="0"/>
              </a:rPr>
              <a:t> of the following month – 12 points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cs typeface="Calibri" pitchFamily="34" charset="0"/>
              </a:rPr>
              <a:t>Arrange Āmila meeting every month – 12 points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cs typeface="Calibri" pitchFamily="34" charset="0"/>
              </a:rPr>
              <a:t>General meeting attendance &gt; 50% in March – 25 points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>
                <a:cs typeface="Calibri" pitchFamily="34" charset="0"/>
              </a:rPr>
              <a:t>General meeting attendance </a:t>
            </a:r>
            <a:r>
              <a:rPr lang="en-US" sz="2400" dirty="0" smtClean="0">
                <a:cs typeface="Calibri" pitchFamily="34" charset="0"/>
              </a:rPr>
              <a:t>&gt; </a:t>
            </a:r>
            <a:r>
              <a:rPr lang="en-US" sz="2400" dirty="0">
                <a:cs typeface="Calibri" pitchFamily="34" charset="0"/>
              </a:rPr>
              <a:t>50% in </a:t>
            </a:r>
            <a:r>
              <a:rPr lang="en-US" sz="2400" dirty="0" smtClean="0">
                <a:cs typeface="Calibri" pitchFamily="34" charset="0"/>
              </a:rPr>
              <a:t>September </a:t>
            </a:r>
            <a:r>
              <a:rPr lang="en-US" sz="2400" dirty="0">
                <a:cs typeface="Calibri" pitchFamily="34" charset="0"/>
              </a:rPr>
              <a:t>– 25 </a:t>
            </a:r>
            <a:r>
              <a:rPr lang="en-US" sz="2400" dirty="0" smtClean="0">
                <a:cs typeface="Calibri" pitchFamily="34" charset="0"/>
              </a:rPr>
              <a:t>points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cs typeface="Calibri" pitchFamily="34" charset="0"/>
              </a:rPr>
              <a:t>Attendance at local/regional Ijtima &gt; </a:t>
            </a:r>
            <a:r>
              <a:rPr lang="en-US" sz="2400" dirty="0">
                <a:cs typeface="Calibri" pitchFamily="34" charset="0"/>
              </a:rPr>
              <a:t>50</a:t>
            </a:r>
            <a:r>
              <a:rPr lang="en-US" sz="2400" dirty="0" smtClean="0">
                <a:cs typeface="Calibri" pitchFamily="34" charset="0"/>
              </a:rPr>
              <a:t>% – 26 </a:t>
            </a:r>
            <a:r>
              <a:rPr lang="en-US" sz="2400" dirty="0">
                <a:cs typeface="Calibri" pitchFamily="34" charset="0"/>
              </a:rPr>
              <a:t>points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2400" dirty="0">
              <a:cs typeface="Calibri" pitchFamily="34" charset="0"/>
            </a:endParaRPr>
          </a:p>
          <a:p>
            <a:pPr lvl="1">
              <a:buNone/>
            </a:pPr>
            <a:endParaRPr lang="en-US" sz="2400" dirty="0" smtClean="0">
              <a:solidFill>
                <a:srgbClr val="C00000"/>
              </a:solidFill>
              <a:cs typeface="Calibri" pitchFamily="34" charset="0"/>
            </a:endParaRPr>
          </a:p>
          <a:p>
            <a:pPr lvl="1">
              <a:buNone/>
            </a:pPr>
            <a:endParaRPr lang="en-US" sz="2400" dirty="0" smtClean="0">
              <a:solidFill>
                <a:srgbClr val="C00000"/>
              </a:solidFill>
              <a:cs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75709" y="504701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487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99"/>
      </a:dk1>
      <a:lt1>
        <a:srgbClr val="666699"/>
      </a:lt1>
      <a:dk2>
        <a:srgbClr val="000099"/>
      </a:dk2>
      <a:lt2>
        <a:srgbClr val="3E3E5C"/>
      </a:lt2>
      <a:accent1>
        <a:srgbClr val="C1C1FF"/>
      </a:accent1>
      <a:accent2>
        <a:srgbClr val="6666FF"/>
      </a:accent2>
      <a:accent3>
        <a:srgbClr val="B8B8CA"/>
      </a:accent3>
      <a:accent4>
        <a:srgbClr val="000082"/>
      </a:accent4>
      <a:accent5>
        <a:srgbClr val="DDDDFF"/>
      </a:accent5>
      <a:accent6>
        <a:srgbClr val="5C5CE7"/>
      </a:accent6>
      <a:hlink>
        <a:srgbClr val="2828FE"/>
      </a:hlink>
      <a:folHlink>
        <a:srgbClr val="99CC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0000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99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000082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99"/>
        </a:dk1>
        <a:lt1>
          <a:srgbClr val="666699"/>
        </a:lt1>
        <a:dk2>
          <a:srgbClr val="000099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000082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99"/>
        </a:dk1>
        <a:lt1>
          <a:srgbClr val="666699"/>
        </a:lt1>
        <a:dk2>
          <a:srgbClr val="000099"/>
        </a:dk2>
        <a:lt2>
          <a:srgbClr val="3E3E5C"/>
        </a:lt2>
        <a:accent1>
          <a:srgbClr val="C1C1FF"/>
        </a:accent1>
        <a:accent2>
          <a:srgbClr val="6666FF"/>
        </a:accent2>
        <a:accent3>
          <a:srgbClr val="B8B8CA"/>
        </a:accent3>
        <a:accent4>
          <a:srgbClr val="000082"/>
        </a:accent4>
        <a:accent5>
          <a:srgbClr val="DDDDF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white_template</Template>
  <TotalTime>889</TotalTime>
  <Words>389</Words>
  <Application>Microsoft Office PowerPoint</Application>
  <PresentationFormat>On-screen Show (4:3)</PresentationFormat>
  <Paragraphs>78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Default Design</vt:lpstr>
      <vt:lpstr>Ansār Leadership Conference (ALC) Baitul Hameed Mosque Chino, CA January 17 - 18, 2015 </vt:lpstr>
      <vt:lpstr>Umumi Team  </vt:lpstr>
      <vt:lpstr>Important dates </vt:lpstr>
      <vt:lpstr>General meeting attendance  </vt:lpstr>
      <vt:lpstr>PowerPoint Presentation</vt:lpstr>
      <vt:lpstr>Monthly Reports </vt:lpstr>
      <vt:lpstr>Final Report to Huzoor (aba) </vt:lpstr>
      <vt:lpstr>Alm e Inami </vt:lpstr>
      <vt:lpstr>Umumi Alm e Inami Criteria </vt:lpstr>
      <vt:lpstr>PowerPoint Presentation</vt:lpstr>
      <vt:lpstr>Monthly conference call </vt:lpstr>
      <vt:lpstr>Robo calls </vt:lpstr>
    </vt:vector>
  </TitlesOfParts>
  <Company>Presentation Magazine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5</dc:title>
  <dc:creator>Presentation Magazine</dc:creator>
  <cp:lastModifiedBy>Tahir, Maqbool Ahmad</cp:lastModifiedBy>
  <cp:revision>86</cp:revision>
  <dcterms:created xsi:type="dcterms:W3CDTF">2005-01-24T13:51:05Z</dcterms:created>
  <dcterms:modified xsi:type="dcterms:W3CDTF">2015-01-17T18:18:48Z</dcterms:modified>
</cp:coreProperties>
</file>